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31"/>
  </p:notesMasterIdLst>
  <p:sldIdLst>
    <p:sldId id="544" r:id="rId3"/>
    <p:sldId id="545" r:id="rId4"/>
    <p:sldId id="325" r:id="rId5"/>
    <p:sldId id="459" r:id="rId6"/>
    <p:sldId id="513" r:id="rId7"/>
    <p:sldId id="516" r:id="rId8"/>
    <p:sldId id="312" r:id="rId9"/>
    <p:sldId id="493" r:id="rId10"/>
    <p:sldId id="492" r:id="rId11"/>
    <p:sldId id="494" r:id="rId12"/>
    <p:sldId id="327" r:id="rId13"/>
    <p:sldId id="486" r:id="rId14"/>
    <p:sldId id="487" r:id="rId15"/>
    <p:sldId id="515" r:id="rId16"/>
    <p:sldId id="314" r:id="rId17"/>
    <p:sldId id="519" r:id="rId18"/>
    <p:sldId id="517" r:id="rId19"/>
    <p:sldId id="520" r:id="rId20"/>
    <p:sldId id="518" r:id="rId21"/>
    <p:sldId id="319" r:id="rId22"/>
    <p:sldId id="511" r:id="rId23"/>
    <p:sldId id="318" r:id="rId24"/>
    <p:sldId id="510" r:id="rId25"/>
    <p:sldId id="490" r:id="rId26"/>
    <p:sldId id="512" r:id="rId27"/>
    <p:sldId id="461" r:id="rId28"/>
    <p:sldId id="521" r:id="rId29"/>
    <p:sldId id="508" r:id="rId30"/>
    <p:sldId id="289" r:id="rId31"/>
    <p:sldId id="509" r:id="rId32"/>
    <p:sldId id="323" r:id="rId33"/>
    <p:sldId id="321" r:id="rId34"/>
    <p:sldId id="322" r:id="rId35"/>
    <p:sldId id="565"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66" r:id="rId55"/>
    <p:sldId id="610" r:id="rId56"/>
    <p:sldId id="567" r:id="rId57"/>
    <p:sldId id="568" r:id="rId58"/>
    <p:sldId id="569" r:id="rId59"/>
    <p:sldId id="570" r:id="rId60"/>
    <p:sldId id="571" r:id="rId61"/>
    <p:sldId id="572" r:id="rId62"/>
    <p:sldId id="573" r:id="rId63"/>
    <p:sldId id="574" r:id="rId64"/>
    <p:sldId id="575" r:id="rId65"/>
    <p:sldId id="576" r:id="rId66"/>
    <p:sldId id="577" r:id="rId67"/>
    <p:sldId id="578" r:id="rId68"/>
    <p:sldId id="579" r:id="rId69"/>
    <p:sldId id="580" r:id="rId70"/>
    <p:sldId id="581" r:id="rId71"/>
    <p:sldId id="582" r:id="rId72"/>
    <p:sldId id="583" r:id="rId73"/>
    <p:sldId id="584" r:id="rId74"/>
    <p:sldId id="585" r:id="rId75"/>
    <p:sldId id="586" r:id="rId76"/>
    <p:sldId id="587" r:id="rId77"/>
    <p:sldId id="588" r:id="rId78"/>
    <p:sldId id="589" r:id="rId79"/>
    <p:sldId id="590" r:id="rId80"/>
    <p:sldId id="591" r:id="rId81"/>
    <p:sldId id="592" r:id="rId82"/>
    <p:sldId id="593" r:id="rId83"/>
    <p:sldId id="594" r:id="rId84"/>
    <p:sldId id="595" r:id="rId85"/>
    <p:sldId id="596" r:id="rId86"/>
    <p:sldId id="597" r:id="rId87"/>
    <p:sldId id="598" r:id="rId88"/>
    <p:sldId id="599" r:id="rId89"/>
    <p:sldId id="600" r:id="rId90"/>
    <p:sldId id="601" r:id="rId91"/>
    <p:sldId id="602" r:id="rId92"/>
    <p:sldId id="603" r:id="rId93"/>
    <p:sldId id="604" r:id="rId94"/>
    <p:sldId id="605" r:id="rId95"/>
    <p:sldId id="606" r:id="rId96"/>
    <p:sldId id="607" r:id="rId97"/>
    <p:sldId id="608" r:id="rId98"/>
    <p:sldId id="609" r:id="rId99"/>
    <p:sldId id="611" r:id="rId100"/>
    <p:sldId id="668" r:id="rId101"/>
    <p:sldId id="669" r:id="rId102"/>
    <p:sldId id="670" r:id="rId103"/>
    <p:sldId id="671" r:id="rId104"/>
    <p:sldId id="672" r:id="rId105"/>
    <p:sldId id="673" r:id="rId106"/>
    <p:sldId id="674" r:id="rId107"/>
    <p:sldId id="675" r:id="rId108"/>
    <p:sldId id="676" r:id="rId109"/>
    <p:sldId id="677" r:id="rId110"/>
    <p:sldId id="678" r:id="rId111"/>
    <p:sldId id="679" r:id="rId112"/>
    <p:sldId id="680" r:id="rId113"/>
    <p:sldId id="681" r:id="rId114"/>
    <p:sldId id="682" r:id="rId115"/>
    <p:sldId id="683" r:id="rId116"/>
    <p:sldId id="684" r:id="rId117"/>
    <p:sldId id="612" r:id="rId118"/>
    <p:sldId id="613" r:id="rId119"/>
    <p:sldId id="614" r:id="rId120"/>
    <p:sldId id="615" r:id="rId121"/>
    <p:sldId id="616" r:id="rId122"/>
    <p:sldId id="617" r:id="rId123"/>
    <p:sldId id="618" r:id="rId124"/>
    <p:sldId id="619" r:id="rId125"/>
    <p:sldId id="620" r:id="rId126"/>
    <p:sldId id="621" r:id="rId127"/>
    <p:sldId id="622" r:id="rId128"/>
    <p:sldId id="623" r:id="rId129"/>
    <p:sldId id="624" r:id="rId130"/>
  </p:sldIdLst>
  <p:sldSz cx="12192000" cy="6858000"/>
  <p:notesSz cx="6858000" cy="9144000"/>
  <p:custDataLst>
    <p:tags r:id="rId1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C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7" autoAdjust="0"/>
    <p:restoredTop sz="84042" autoAdjust="0"/>
  </p:normalViewPr>
  <p:slideViewPr>
    <p:cSldViewPr snapToGrid="0">
      <p:cViewPr varScale="1">
        <p:scale>
          <a:sx n="94" d="100"/>
          <a:sy n="94" d="100"/>
        </p:scale>
        <p:origin x="6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ags" Target="tags/tag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0">
                <a:solidFill>
                  <a:schemeClr val="tx1"/>
                </a:solidFill>
                <a:latin typeface="微软雅黑" panose="020B0503020204020204" pitchFamily="34" charset="-122"/>
                <a:ea typeface="微软雅黑" panose="020B0503020204020204" pitchFamily="34" charset="-122"/>
              </a:rPr>
              <a:t>有限差分网络</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dk1">
                  <a:tint val="88500"/>
                </a:schemeClr>
              </a:solidFill>
              <a:ln w="9525">
                <a:solidFill>
                  <a:schemeClr val="dk1">
                    <a:tint val="88500"/>
                  </a:schemeClr>
                </a:solidFill>
              </a:ln>
              <a:effectLst/>
            </c:spPr>
          </c:marker>
          <c:dLbls>
            <c:delete val="1"/>
          </c:dLbls>
          <c:xVal>
            <c:numRef>
              <c:f>Sheet1!$A$2:$A$37</c:f>
              <c:numCache>
                <c:formatCode>General</c:formatCode>
                <c:ptCount val="36"/>
                <c:pt idx="0">
                  <c:v>0</c:v>
                </c:pt>
                <c:pt idx="1">
                  <c:v>0</c:v>
                </c:pt>
                <c:pt idx="2">
                  <c:v>0</c:v>
                </c:pt>
                <c:pt idx="3">
                  <c:v>0</c:v>
                </c:pt>
                <c:pt idx="4">
                  <c:v>0</c:v>
                </c:pt>
                <c:pt idx="5">
                  <c:v>0</c:v>
                </c:pt>
                <c:pt idx="6">
                  <c:v>0.1</c:v>
                </c:pt>
                <c:pt idx="7">
                  <c:v>0.1</c:v>
                </c:pt>
                <c:pt idx="8">
                  <c:v>0.1</c:v>
                </c:pt>
                <c:pt idx="9">
                  <c:v>0.1</c:v>
                </c:pt>
                <c:pt idx="10">
                  <c:v>0.1</c:v>
                </c:pt>
                <c:pt idx="11">
                  <c:v>0.1</c:v>
                </c:pt>
                <c:pt idx="12">
                  <c:v>0.2</c:v>
                </c:pt>
                <c:pt idx="13">
                  <c:v>0.2</c:v>
                </c:pt>
                <c:pt idx="14">
                  <c:v>0.2</c:v>
                </c:pt>
                <c:pt idx="15">
                  <c:v>0.2</c:v>
                </c:pt>
                <c:pt idx="16">
                  <c:v>0.2</c:v>
                </c:pt>
                <c:pt idx="17">
                  <c:v>0.2</c:v>
                </c:pt>
                <c:pt idx="18">
                  <c:v>0.3</c:v>
                </c:pt>
                <c:pt idx="19">
                  <c:v>0.3</c:v>
                </c:pt>
                <c:pt idx="20">
                  <c:v>0.3</c:v>
                </c:pt>
                <c:pt idx="21">
                  <c:v>0.3</c:v>
                </c:pt>
                <c:pt idx="22">
                  <c:v>0.3</c:v>
                </c:pt>
                <c:pt idx="23">
                  <c:v>0.3</c:v>
                </c:pt>
                <c:pt idx="24">
                  <c:v>0.4</c:v>
                </c:pt>
                <c:pt idx="25">
                  <c:v>0.4</c:v>
                </c:pt>
                <c:pt idx="26">
                  <c:v>0.4</c:v>
                </c:pt>
                <c:pt idx="27">
                  <c:v>0.4</c:v>
                </c:pt>
                <c:pt idx="28">
                  <c:v>0.4</c:v>
                </c:pt>
                <c:pt idx="29">
                  <c:v>0.4</c:v>
                </c:pt>
                <c:pt idx="30">
                  <c:v>0.5</c:v>
                </c:pt>
                <c:pt idx="31">
                  <c:v>0.5</c:v>
                </c:pt>
                <c:pt idx="32">
                  <c:v>0.5</c:v>
                </c:pt>
                <c:pt idx="33">
                  <c:v>0.5</c:v>
                </c:pt>
                <c:pt idx="34">
                  <c:v>0.5</c:v>
                </c:pt>
                <c:pt idx="35">
                  <c:v>0.5</c:v>
                </c:pt>
              </c:numCache>
            </c:numRef>
          </c:xVal>
          <c:yVal>
            <c:numRef>
              <c:f>Sheet1!$B$2:$B$37</c:f>
              <c:numCache>
                <c:formatCode>General</c:formatCode>
                <c:ptCount val="36"/>
                <c:pt idx="0">
                  <c:v>0</c:v>
                </c:pt>
                <c:pt idx="1">
                  <c:v>0.1</c:v>
                </c:pt>
                <c:pt idx="2">
                  <c:v>0.2</c:v>
                </c:pt>
                <c:pt idx="3">
                  <c:v>0.3</c:v>
                </c:pt>
                <c:pt idx="4">
                  <c:v>0.4</c:v>
                </c:pt>
                <c:pt idx="5">
                  <c:v>0.5</c:v>
                </c:pt>
                <c:pt idx="6">
                  <c:v>0</c:v>
                </c:pt>
                <c:pt idx="7">
                  <c:v>0.1</c:v>
                </c:pt>
                <c:pt idx="8">
                  <c:v>0.2</c:v>
                </c:pt>
                <c:pt idx="9">
                  <c:v>0.3</c:v>
                </c:pt>
                <c:pt idx="10">
                  <c:v>0.4</c:v>
                </c:pt>
                <c:pt idx="11">
                  <c:v>0.5</c:v>
                </c:pt>
                <c:pt idx="12">
                  <c:v>0</c:v>
                </c:pt>
                <c:pt idx="13">
                  <c:v>0.1</c:v>
                </c:pt>
                <c:pt idx="14">
                  <c:v>0.2</c:v>
                </c:pt>
                <c:pt idx="15">
                  <c:v>0.3</c:v>
                </c:pt>
                <c:pt idx="16">
                  <c:v>0.4</c:v>
                </c:pt>
                <c:pt idx="17">
                  <c:v>0.5</c:v>
                </c:pt>
                <c:pt idx="18">
                  <c:v>0</c:v>
                </c:pt>
                <c:pt idx="19">
                  <c:v>0.1</c:v>
                </c:pt>
                <c:pt idx="20">
                  <c:v>0.2</c:v>
                </c:pt>
                <c:pt idx="21">
                  <c:v>0.3</c:v>
                </c:pt>
                <c:pt idx="22">
                  <c:v>0.4</c:v>
                </c:pt>
                <c:pt idx="23">
                  <c:v>0.5</c:v>
                </c:pt>
                <c:pt idx="24">
                  <c:v>0</c:v>
                </c:pt>
                <c:pt idx="25">
                  <c:v>0.1</c:v>
                </c:pt>
                <c:pt idx="26">
                  <c:v>0.2</c:v>
                </c:pt>
                <c:pt idx="27">
                  <c:v>0.3</c:v>
                </c:pt>
                <c:pt idx="28">
                  <c:v>0.4</c:v>
                </c:pt>
                <c:pt idx="29">
                  <c:v>0.5</c:v>
                </c:pt>
                <c:pt idx="30">
                  <c:v>0</c:v>
                </c:pt>
                <c:pt idx="31">
                  <c:v>0.1</c:v>
                </c:pt>
                <c:pt idx="32">
                  <c:v>0.2</c:v>
                </c:pt>
                <c:pt idx="33">
                  <c:v>0.3</c:v>
                </c:pt>
                <c:pt idx="34">
                  <c:v>0.4</c:v>
                </c:pt>
                <c:pt idx="35">
                  <c:v>0.5</c:v>
                </c:pt>
              </c:numCache>
            </c:numRef>
          </c:yVal>
          <c:smooth val="0"/>
          <c:extLst>
            <c:ext xmlns:c16="http://schemas.microsoft.com/office/drawing/2014/chart" uri="{C3380CC4-5D6E-409C-BE32-E72D297353CC}">
              <c16:uniqueId val="{00000000-46E6-4F9B-8213-B2F63C172253}"/>
            </c:ext>
          </c:extLst>
        </c:ser>
        <c:dLbls>
          <c:showLegendKey val="0"/>
          <c:showVal val="1"/>
          <c:showCatName val="0"/>
          <c:showSerName val="0"/>
          <c:showPercent val="0"/>
          <c:showBubbleSize val="0"/>
        </c:dLbls>
        <c:axId val="1152969680"/>
        <c:axId val="1152971808"/>
      </c:scatterChart>
      <c:valAx>
        <c:axId val="1152969680"/>
        <c:scaling>
          <c:orientation val="minMax"/>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时间</a:t>
                </a:r>
                <a:r>
                  <a:rPr lang="en-US" altLang="zh-CN"/>
                  <a:t>t</a:t>
                </a:r>
                <a:endParaRPr lang="zh-CN" altLang="en-US"/>
              </a:p>
            </c:rich>
          </c:tx>
          <c:overlay val="0"/>
          <c:spPr>
            <a:noFill/>
            <a:ln>
              <a:noFill/>
            </a:ln>
            <a:effectLst/>
          </c:spPr>
          <c:txPr>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2971808"/>
        <c:crosses val="autoZero"/>
        <c:crossBetween val="midCat"/>
      </c:valAx>
      <c:valAx>
        <c:axId val="1152971808"/>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股票价格 </a:t>
                </a:r>
                <a:r>
                  <a:rPr lang="en-US" altLang="zh-CN"/>
                  <a:t>S</a:t>
                </a:r>
                <a:endParaRPr lang="zh-CN" altLang="en-US"/>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2969680"/>
        <c:crosses val="autoZero"/>
        <c:crossBetween val="midCat"/>
      </c:valAx>
      <c:spPr>
        <a:noFill/>
        <a:ln w="25400">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0">
                <a:solidFill>
                  <a:schemeClr val="tx1"/>
                </a:solidFill>
                <a:latin typeface="微软雅黑" panose="020B0503020204020204" pitchFamily="34" charset="-122"/>
                <a:ea typeface="微软雅黑" panose="020B0503020204020204" pitchFamily="34" charset="-122"/>
              </a:rPr>
              <a:t>有限差分网络</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dk1">
                  <a:tint val="88500"/>
                </a:schemeClr>
              </a:solidFill>
              <a:ln w="9525">
                <a:solidFill>
                  <a:schemeClr val="dk1">
                    <a:tint val="88500"/>
                  </a:schemeClr>
                </a:solidFill>
              </a:ln>
              <a:effectLst/>
            </c:spPr>
          </c:marker>
          <c:dLbls>
            <c:delete val="1"/>
          </c:dLbls>
          <c:xVal>
            <c:numRef>
              <c:f>Sheet1!$A$2:$A$37</c:f>
              <c:numCache>
                <c:formatCode>General</c:formatCode>
                <c:ptCount val="36"/>
                <c:pt idx="0">
                  <c:v>0</c:v>
                </c:pt>
                <c:pt idx="1">
                  <c:v>0</c:v>
                </c:pt>
                <c:pt idx="2">
                  <c:v>0</c:v>
                </c:pt>
                <c:pt idx="3">
                  <c:v>0</c:v>
                </c:pt>
                <c:pt idx="4">
                  <c:v>0</c:v>
                </c:pt>
                <c:pt idx="5">
                  <c:v>0</c:v>
                </c:pt>
                <c:pt idx="6">
                  <c:v>0.1</c:v>
                </c:pt>
                <c:pt idx="7">
                  <c:v>0.1</c:v>
                </c:pt>
                <c:pt idx="8">
                  <c:v>0.1</c:v>
                </c:pt>
                <c:pt idx="9">
                  <c:v>0.1</c:v>
                </c:pt>
                <c:pt idx="10">
                  <c:v>0.1</c:v>
                </c:pt>
                <c:pt idx="11">
                  <c:v>0.1</c:v>
                </c:pt>
                <c:pt idx="12">
                  <c:v>0.2</c:v>
                </c:pt>
                <c:pt idx="13">
                  <c:v>0.2</c:v>
                </c:pt>
                <c:pt idx="14">
                  <c:v>0.2</c:v>
                </c:pt>
                <c:pt idx="15">
                  <c:v>0.2</c:v>
                </c:pt>
                <c:pt idx="16">
                  <c:v>0.2</c:v>
                </c:pt>
                <c:pt idx="17">
                  <c:v>0.2</c:v>
                </c:pt>
                <c:pt idx="18">
                  <c:v>0.3</c:v>
                </c:pt>
                <c:pt idx="19">
                  <c:v>0.3</c:v>
                </c:pt>
                <c:pt idx="20">
                  <c:v>0.3</c:v>
                </c:pt>
                <c:pt idx="21">
                  <c:v>0.3</c:v>
                </c:pt>
                <c:pt idx="22">
                  <c:v>0.3</c:v>
                </c:pt>
                <c:pt idx="23">
                  <c:v>0.3</c:v>
                </c:pt>
                <c:pt idx="24">
                  <c:v>0.4</c:v>
                </c:pt>
                <c:pt idx="25">
                  <c:v>0.4</c:v>
                </c:pt>
                <c:pt idx="26">
                  <c:v>0.4</c:v>
                </c:pt>
                <c:pt idx="27">
                  <c:v>0.4</c:v>
                </c:pt>
                <c:pt idx="28">
                  <c:v>0.4</c:v>
                </c:pt>
                <c:pt idx="29">
                  <c:v>0.4</c:v>
                </c:pt>
                <c:pt idx="30">
                  <c:v>0.5</c:v>
                </c:pt>
                <c:pt idx="31">
                  <c:v>0.5</c:v>
                </c:pt>
                <c:pt idx="32">
                  <c:v>0.5</c:v>
                </c:pt>
                <c:pt idx="33">
                  <c:v>0.5</c:v>
                </c:pt>
                <c:pt idx="34">
                  <c:v>0.5</c:v>
                </c:pt>
                <c:pt idx="35">
                  <c:v>0.5</c:v>
                </c:pt>
              </c:numCache>
            </c:numRef>
          </c:xVal>
          <c:yVal>
            <c:numRef>
              <c:f>Sheet1!$B$2:$B$37</c:f>
              <c:numCache>
                <c:formatCode>General</c:formatCode>
                <c:ptCount val="36"/>
                <c:pt idx="0">
                  <c:v>0</c:v>
                </c:pt>
                <c:pt idx="1">
                  <c:v>0.1</c:v>
                </c:pt>
                <c:pt idx="2">
                  <c:v>0.2</c:v>
                </c:pt>
                <c:pt idx="3">
                  <c:v>0.3</c:v>
                </c:pt>
                <c:pt idx="4">
                  <c:v>0.4</c:v>
                </c:pt>
                <c:pt idx="5">
                  <c:v>0.5</c:v>
                </c:pt>
                <c:pt idx="6">
                  <c:v>0</c:v>
                </c:pt>
                <c:pt idx="7">
                  <c:v>0.1</c:v>
                </c:pt>
                <c:pt idx="8">
                  <c:v>0.2</c:v>
                </c:pt>
                <c:pt idx="9">
                  <c:v>0.3</c:v>
                </c:pt>
                <c:pt idx="10">
                  <c:v>0.4</c:v>
                </c:pt>
                <c:pt idx="11">
                  <c:v>0.5</c:v>
                </c:pt>
                <c:pt idx="12">
                  <c:v>0</c:v>
                </c:pt>
                <c:pt idx="13">
                  <c:v>0.1</c:v>
                </c:pt>
                <c:pt idx="14">
                  <c:v>0.2</c:v>
                </c:pt>
                <c:pt idx="15">
                  <c:v>0.3</c:v>
                </c:pt>
                <c:pt idx="16">
                  <c:v>0.4</c:v>
                </c:pt>
                <c:pt idx="17">
                  <c:v>0.5</c:v>
                </c:pt>
                <c:pt idx="18">
                  <c:v>0</c:v>
                </c:pt>
                <c:pt idx="19">
                  <c:v>0.1</c:v>
                </c:pt>
                <c:pt idx="20">
                  <c:v>0.2</c:v>
                </c:pt>
                <c:pt idx="21">
                  <c:v>0.3</c:v>
                </c:pt>
                <c:pt idx="22">
                  <c:v>0.4</c:v>
                </c:pt>
                <c:pt idx="23">
                  <c:v>0.5</c:v>
                </c:pt>
                <c:pt idx="24">
                  <c:v>0</c:v>
                </c:pt>
                <c:pt idx="25">
                  <c:v>0.1</c:v>
                </c:pt>
                <c:pt idx="26">
                  <c:v>0.2</c:v>
                </c:pt>
                <c:pt idx="27">
                  <c:v>0.3</c:v>
                </c:pt>
                <c:pt idx="28">
                  <c:v>0.4</c:v>
                </c:pt>
                <c:pt idx="29">
                  <c:v>0.5</c:v>
                </c:pt>
                <c:pt idx="30">
                  <c:v>0</c:v>
                </c:pt>
                <c:pt idx="31">
                  <c:v>0.1</c:v>
                </c:pt>
                <c:pt idx="32">
                  <c:v>0.2</c:v>
                </c:pt>
                <c:pt idx="33">
                  <c:v>0.3</c:v>
                </c:pt>
                <c:pt idx="34">
                  <c:v>0.4</c:v>
                </c:pt>
                <c:pt idx="35">
                  <c:v>0.5</c:v>
                </c:pt>
              </c:numCache>
            </c:numRef>
          </c:yVal>
          <c:smooth val="0"/>
          <c:extLst>
            <c:ext xmlns:c16="http://schemas.microsoft.com/office/drawing/2014/chart" uri="{C3380CC4-5D6E-409C-BE32-E72D297353CC}">
              <c16:uniqueId val="{00000000-1CC5-4BEF-BA4A-5DB72A72E091}"/>
            </c:ext>
          </c:extLst>
        </c:ser>
        <c:dLbls>
          <c:showLegendKey val="0"/>
          <c:showVal val="1"/>
          <c:showCatName val="0"/>
          <c:showSerName val="0"/>
          <c:showPercent val="0"/>
          <c:showBubbleSize val="0"/>
        </c:dLbls>
        <c:axId val="1153105648"/>
        <c:axId val="1150268128"/>
      </c:scatterChart>
      <c:valAx>
        <c:axId val="1153105648"/>
        <c:scaling>
          <c:orientation val="minMax"/>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时间</a:t>
                </a:r>
                <a:r>
                  <a:rPr lang="en-US" altLang="zh-CN"/>
                  <a:t>t</a:t>
                </a:r>
                <a:endParaRPr lang="zh-CN" altLang="en-US"/>
              </a:p>
            </c:rich>
          </c:tx>
          <c:overlay val="0"/>
          <c:spPr>
            <a:noFill/>
            <a:ln>
              <a:noFill/>
            </a:ln>
            <a:effectLst/>
          </c:spPr>
          <c:txPr>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0268128"/>
        <c:crosses val="autoZero"/>
        <c:crossBetween val="midCat"/>
      </c:valAx>
      <c:valAx>
        <c:axId val="1150268128"/>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股票价格 </a:t>
                </a:r>
                <a:r>
                  <a:rPr lang="en-US" altLang="zh-CN"/>
                  <a:t>S</a:t>
                </a:r>
                <a:endParaRPr lang="zh-CN" altLang="en-US"/>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3105648"/>
        <c:crosses val="autoZero"/>
        <c:crossBetween val="midCat"/>
      </c:valAx>
      <c:spPr>
        <a:noFill/>
        <a:ln w="25400">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0">
                <a:solidFill>
                  <a:schemeClr val="tx1"/>
                </a:solidFill>
                <a:latin typeface="微软雅黑" panose="020B0503020204020204" pitchFamily="34" charset="-122"/>
                <a:ea typeface="微软雅黑" panose="020B0503020204020204" pitchFamily="34" charset="-122"/>
              </a:rPr>
              <a:t>有限差分网络</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dk1">
                  <a:tint val="88500"/>
                </a:schemeClr>
              </a:solidFill>
              <a:ln w="9525">
                <a:solidFill>
                  <a:schemeClr val="dk1">
                    <a:tint val="88500"/>
                  </a:schemeClr>
                </a:solidFill>
              </a:ln>
              <a:effectLst/>
            </c:spPr>
          </c:marker>
          <c:dLbls>
            <c:delete val="1"/>
          </c:dLbls>
          <c:xVal>
            <c:numRef>
              <c:f>Sheet1!$A$2:$A$37</c:f>
              <c:numCache>
                <c:formatCode>General</c:formatCode>
                <c:ptCount val="36"/>
                <c:pt idx="0">
                  <c:v>0</c:v>
                </c:pt>
                <c:pt idx="1">
                  <c:v>0</c:v>
                </c:pt>
                <c:pt idx="2">
                  <c:v>0</c:v>
                </c:pt>
                <c:pt idx="3">
                  <c:v>0</c:v>
                </c:pt>
                <c:pt idx="4">
                  <c:v>0</c:v>
                </c:pt>
                <c:pt idx="5">
                  <c:v>0</c:v>
                </c:pt>
                <c:pt idx="6">
                  <c:v>0.1</c:v>
                </c:pt>
                <c:pt idx="7">
                  <c:v>0.1</c:v>
                </c:pt>
                <c:pt idx="8">
                  <c:v>0.1</c:v>
                </c:pt>
                <c:pt idx="9">
                  <c:v>0.1</c:v>
                </c:pt>
                <c:pt idx="10">
                  <c:v>0.1</c:v>
                </c:pt>
                <c:pt idx="11">
                  <c:v>0.1</c:v>
                </c:pt>
                <c:pt idx="12">
                  <c:v>0.2</c:v>
                </c:pt>
                <c:pt idx="13">
                  <c:v>0.2</c:v>
                </c:pt>
                <c:pt idx="14">
                  <c:v>0.2</c:v>
                </c:pt>
                <c:pt idx="15">
                  <c:v>0.2</c:v>
                </c:pt>
                <c:pt idx="16">
                  <c:v>0.2</c:v>
                </c:pt>
                <c:pt idx="17">
                  <c:v>0.2</c:v>
                </c:pt>
                <c:pt idx="18">
                  <c:v>0.3</c:v>
                </c:pt>
                <c:pt idx="19">
                  <c:v>0.3</c:v>
                </c:pt>
                <c:pt idx="20">
                  <c:v>0.3</c:v>
                </c:pt>
                <c:pt idx="21">
                  <c:v>0.3</c:v>
                </c:pt>
                <c:pt idx="22">
                  <c:v>0.3</c:v>
                </c:pt>
                <c:pt idx="23">
                  <c:v>0.3</c:v>
                </c:pt>
                <c:pt idx="24">
                  <c:v>0.4</c:v>
                </c:pt>
                <c:pt idx="25">
                  <c:v>0.4</c:v>
                </c:pt>
                <c:pt idx="26">
                  <c:v>0.4</c:v>
                </c:pt>
                <c:pt idx="27">
                  <c:v>0.4</c:v>
                </c:pt>
                <c:pt idx="28">
                  <c:v>0.4</c:v>
                </c:pt>
                <c:pt idx="29">
                  <c:v>0.4</c:v>
                </c:pt>
                <c:pt idx="30">
                  <c:v>0.5</c:v>
                </c:pt>
                <c:pt idx="31">
                  <c:v>0.5</c:v>
                </c:pt>
                <c:pt idx="32">
                  <c:v>0.5</c:v>
                </c:pt>
                <c:pt idx="33">
                  <c:v>0.5</c:v>
                </c:pt>
                <c:pt idx="34">
                  <c:v>0.5</c:v>
                </c:pt>
                <c:pt idx="35">
                  <c:v>0.5</c:v>
                </c:pt>
              </c:numCache>
            </c:numRef>
          </c:xVal>
          <c:yVal>
            <c:numRef>
              <c:f>Sheet1!$B$2:$B$37</c:f>
              <c:numCache>
                <c:formatCode>General</c:formatCode>
                <c:ptCount val="36"/>
                <c:pt idx="0">
                  <c:v>0</c:v>
                </c:pt>
                <c:pt idx="1">
                  <c:v>0.1</c:v>
                </c:pt>
                <c:pt idx="2">
                  <c:v>0.2</c:v>
                </c:pt>
                <c:pt idx="3">
                  <c:v>0.3</c:v>
                </c:pt>
                <c:pt idx="4">
                  <c:v>0.4</c:v>
                </c:pt>
                <c:pt idx="5">
                  <c:v>0.5</c:v>
                </c:pt>
                <c:pt idx="6">
                  <c:v>0</c:v>
                </c:pt>
                <c:pt idx="7">
                  <c:v>0.1</c:v>
                </c:pt>
                <c:pt idx="8">
                  <c:v>0.2</c:v>
                </c:pt>
                <c:pt idx="9">
                  <c:v>0.3</c:v>
                </c:pt>
                <c:pt idx="10">
                  <c:v>0.4</c:v>
                </c:pt>
                <c:pt idx="11">
                  <c:v>0.5</c:v>
                </c:pt>
                <c:pt idx="12">
                  <c:v>0</c:v>
                </c:pt>
                <c:pt idx="13">
                  <c:v>0.1</c:v>
                </c:pt>
                <c:pt idx="14">
                  <c:v>0.2</c:v>
                </c:pt>
                <c:pt idx="15">
                  <c:v>0.3</c:v>
                </c:pt>
                <c:pt idx="16">
                  <c:v>0.4</c:v>
                </c:pt>
                <c:pt idx="17">
                  <c:v>0.5</c:v>
                </c:pt>
                <c:pt idx="18">
                  <c:v>0</c:v>
                </c:pt>
                <c:pt idx="19">
                  <c:v>0.1</c:v>
                </c:pt>
                <c:pt idx="20">
                  <c:v>0.2</c:v>
                </c:pt>
                <c:pt idx="21">
                  <c:v>0.3</c:v>
                </c:pt>
                <c:pt idx="22">
                  <c:v>0.4</c:v>
                </c:pt>
                <c:pt idx="23">
                  <c:v>0.5</c:v>
                </c:pt>
                <c:pt idx="24">
                  <c:v>0</c:v>
                </c:pt>
                <c:pt idx="25">
                  <c:v>0.1</c:v>
                </c:pt>
                <c:pt idx="26">
                  <c:v>0.2</c:v>
                </c:pt>
                <c:pt idx="27">
                  <c:v>0.3</c:v>
                </c:pt>
                <c:pt idx="28">
                  <c:v>0.4</c:v>
                </c:pt>
                <c:pt idx="29">
                  <c:v>0.5</c:v>
                </c:pt>
                <c:pt idx="30">
                  <c:v>0</c:v>
                </c:pt>
                <c:pt idx="31">
                  <c:v>0.1</c:v>
                </c:pt>
                <c:pt idx="32">
                  <c:v>0.2</c:v>
                </c:pt>
                <c:pt idx="33">
                  <c:v>0.3</c:v>
                </c:pt>
                <c:pt idx="34">
                  <c:v>0.4</c:v>
                </c:pt>
                <c:pt idx="35">
                  <c:v>0.5</c:v>
                </c:pt>
              </c:numCache>
            </c:numRef>
          </c:yVal>
          <c:smooth val="0"/>
          <c:extLst>
            <c:ext xmlns:c16="http://schemas.microsoft.com/office/drawing/2014/chart" uri="{C3380CC4-5D6E-409C-BE32-E72D297353CC}">
              <c16:uniqueId val="{00000000-58BA-48A4-8DC3-873847DC5E18}"/>
            </c:ext>
          </c:extLst>
        </c:ser>
        <c:dLbls>
          <c:showLegendKey val="0"/>
          <c:showVal val="1"/>
          <c:showCatName val="0"/>
          <c:showSerName val="0"/>
          <c:showPercent val="0"/>
          <c:showBubbleSize val="0"/>
        </c:dLbls>
        <c:axId val="1153381136"/>
        <c:axId val="1153228960"/>
      </c:scatterChart>
      <c:valAx>
        <c:axId val="1153381136"/>
        <c:scaling>
          <c:orientation val="minMax"/>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时间</a:t>
                </a:r>
                <a:r>
                  <a:rPr lang="en-US" altLang="zh-CN"/>
                  <a:t>t</a:t>
                </a:r>
                <a:endParaRPr lang="zh-CN" altLang="en-US"/>
              </a:p>
            </c:rich>
          </c:tx>
          <c:overlay val="0"/>
          <c:spPr>
            <a:noFill/>
            <a:ln>
              <a:noFill/>
            </a:ln>
            <a:effectLst/>
          </c:spPr>
          <c:txPr>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3228960"/>
        <c:crosses val="autoZero"/>
        <c:crossBetween val="midCat"/>
      </c:valAx>
      <c:valAx>
        <c:axId val="1153228960"/>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a:t>股票价格 </a:t>
                </a:r>
                <a:r>
                  <a:rPr lang="en-US" altLang="zh-CN"/>
                  <a:t>S</a:t>
                </a:r>
                <a:endParaRPr lang="zh-CN" altLang="en-US"/>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153381136"/>
        <c:crosses val="autoZero"/>
        <c:crossBetween val="midCat"/>
      </c:valAx>
      <c:spPr>
        <a:noFill/>
        <a:ln w="25400">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0.07987</cdr:x>
      <cdr:y>0.28766</cdr:y>
    </cdr:from>
    <cdr:to>
      <cdr:x>0.82836</cdr:x>
      <cdr:y>0.28766</cdr:y>
    </cdr:to>
    <cdr:cxnSp macro="">
      <cdr:nvCxnSpPr>
        <cdr:cNvPr id="2" name="直接连接符 1">
          <a:extLst xmlns:a="http://schemas.openxmlformats.org/drawingml/2006/main">
            <a:ext uri="{FF2B5EF4-FFF2-40B4-BE49-F238E27FC236}">
              <a16:creationId xmlns:a16="http://schemas.microsoft.com/office/drawing/2014/main" id="{4BC8B798-6A04-4F12-A120-4792521B79FD}"/>
            </a:ext>
          </a:extLst>
        </cdr:cNvPr>
        <cdr:cNvCxnSpPr/>
      </cdr:nvCxnSpPr>
      <cdr:spPr>
        <a:xfrm xmlns:a="http://schemas.openxmlformats.org/drawingml/2006/main">
          <a:off x="465223" y="1120661"/>
          <a:ext cx="4359743" cy="0"/>
        </a:xfrm>
        <a:prstGeom xmlns:a="http://schemas.openxmlformats.org/drawingml/2006/main" prst="line">
          <a:avLst/>
        </a:prstGeom>
        <a:ln xmlns:a="http://schemas.openxmlformats.org/drawingml/2006/main">
          <a:solidFill>
            <a:srgbClr val="7030A0"/>
          </a:solidFill>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0.53136</cdr:x>
      <cdr:y>0.52456</cdr:y>
    </cdr:from>
    <cdr:to>
      <cdr:x>0.67738</cdr:x>
      <cdr:y>0.52456</cdr:y>
    </cdr:to>
    <cdr:cxnSp macro="">
      <cdr:nvCxnSpPr>
        <cdr:cNvPr id="3" name="直接箭头连接符 2">
          <a:extLst xmlns:a="http://schemas.openxmlformats.org/drawingml/2006/main">
            <a:ext uri="{FF2B5EF4-FFF2-40B4-BE49-F238E27FC236}">
              <a16:creationId xmlns:a16="http://schemas.microsoft.com/office/drawing/2014/main" id="{4BAF1843-4581-462C-ACEF-EFC5EC3F5DE9}"/>
            </a:ext>
          </a:extLst>
        </cdr:cNvPr>
        <cdr:cNvCxnSpPr/>
      </cdr:nvCxnSpPr>
      <cdr:spPr>
        <a:xfrm xmlns:a="http://schemas.openxmlformats.org/drawingml/2006/main" flipH="1">
          <a:off x="3095032" y="2043575"/>
          <a:ext cx="850521" cy="0"/>
        </a:xfrm>
        <a:prstGeom xmlns:a="http://schemas.openxmlformats.org/drawingml/2006/main" prst="straightConnector1">
          <a:avLst/>
        </a:prstGeom>
        <a:ln xmlns:a="http://schemas.openxmlformats.org/drawingml/2006/main">
          <a:tailEnd type="triangle"/>
        </a:l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0.08016</cdr:x>
      <cdr:y>0.28687</cdr:y>
    </cdr:from>
    <cdr:to>
      <cdr:x>0.8333</cdr:x>
      <cdr:y>0.28687</cdr:y>
    </cdr:to>
    <cdr:cxnSp macro="">
      <cdr:nvCxnSpPr>
        <cdr:cNvPr id="2" name="直接连接符 1">
          <a:extLst xmlns:a="http://schemas.openxmlformats.org/drawingml/2006/main">
            <a:ext uri="{FF2B5EF4-FFF2-40B4-BE49-F238E27FC236}">
              <a16:creationId xmlns:a16="http://schemas.microsoft.com/office/drawing/2014/main" id="{5D9A0261-D591-4506-B17E-43A699373C82}"/>
            </a:ext>
          </a:extLst>
        </cdr:cNvPr>
        <cdr:cNvCxnSpPr/>
      </cdr:nvCxnSpPr>
      <cdr:spPr>
        <a:xfrm xmlns:a="http://schemas.openxmlformats.org/drawingml/2006/main">
          <a:off x="466914" y="1117574"/>
          <a:ext cx="4386778" cy="0"/>
        </a:xfrm>
        <a:prstGeom xmlns:a="http://schemas.openxmlformats.org/drawingml/2006/main" prst="line">
          <a:avLst/>
        </a:prstGeom>
        <a:ln xmlns:a="http://schemas.openxmlformats.org/drawingml/2006/main">
          <a:solidFill>
            <a:srgbClr val="7030A0"/>
          </a:solidFill>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0.07789</cdr:x>
      <cdr:y>0.28687</cdr:y>
    </cdr:from>
    <cdr:to>
      <cdr:x>0.82836</cdr:x>
      <cdr:y>0.28687</cdr:y>
    </cdr:to>
    <cdr:cxnSp macro="">
      <cdr:nvCxnSpPr>
        <cdr:cNvPr id="2" name="直接连接符 1">
          <a:extLst xmlns:a="http://schemas.openxmlformats.org/drawingml/2006/main">
            <a:ext uri="{FF2B5EF4-FFF2-40B4-BE49-F238E27FC236}">
              <a16:creationId xmlns:a16="http://schemas.microsoft.com/office/drawing/2014/main" id="{851CFD50-1CEC-4C29-AF7C-9A753343A5F4}"/>
            </a:ext>
          </a:extLst>
        </cdr:cNvPr>
        <cdr:cNvCxnSpPr/>
      </cdr:nvCxnSpPr>
      <cdr:spPr>
        <a:xfrm xmlns:a="http://schemas.openxmlformats.org/drawingml/2006/main">
          <a:off x="453693" y="1117574"/>
          <a:ext cx="4371244" cy="0"/>
        </a:xfrm>
        <a:prstGeom xmlns:a="http://schemas.openxmlformats.org/drawingml/2006/main" prst="line">
          <a:avLst/>
        </a:prstGeom>
        <a:ln xmlns:a="http://schemas.openxmlformats.org/drawingml/2006/main">
          <a:solidFill>
            <a:srgbClr val="7030A0"/>
          </a:solidFill>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7C919-E548-4774-A143-44A7AB467AE5}" type="datetimeFigureOut">
              <a:rPr lang="zh-CN" altLang="en-US" smtClean="0"/>
              <a:t>2023/12/21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5E9DB1-946F-4C7B-AED6-52D53BD4670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096EAE-40E0-41EF-BE24-BFC6198EB1D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BS model </a:t>
            </a:r>
            <a:r>
              <a:rPr lang="zh-CN" altLang="en-US" dirty="0">
                <a:latin typeface="Times New Roman" panose="02020603050405020304" pitchFamily="18" charset="0"/>
                <a:cs typeface="Times New Roman" panose="02020603050405020304" pitchFamily="18" charset="0"/>
              </a:rPr>
              <a:t>的直观理解</a:t>
            </a:r>
          </a:p>
          <a:p>
            <a:r>
              <a:rPr lang="en-US" altLang="zh-CN" dirty="0">
                <a:latin typeface="Times New Roman" panose="02020603050405020304" pitchFamily="18" charset="0"/>
                <a:cs typeface="Times New Roman" panose="02020603050405020304" pitchFamily="18" charset="0"/>
              </a:rPr>
              <a:t>long asset-or-nothing call + short cash-or-nothing call</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Realized Volatility</a:t>
            </a:r>
            <a:r>
              <a:rPr lang="zh-CN" altLang="en-US" dirty="0">
                <a:latin typeface="Times New Roman" panose="02020603050405020304" pitchFamily="18" charset="0"/>
                <a:cs typeface="Times New Roman" panose="02020603050405020304" pitchFamily="18" charset="0"/>
              </a:rPr>
              <a:t>： 假设漂移项为</a:t>
            </a:r>
            <a:r>
              <a:rPr lang="en-US" altLang="zh-CN" dirty="0">
                <a:latin typeface="Times New Roman" panose="02020603050405020304" pitchFamily="18" charset="0"/>
                <a:cs typeface="Times New Roman" panose="02020603050405020304" pitchFamily="18" charset="0"/>
              </a:rPr>
              <a:t>0</a:t>
            </a:r>
          </a:p>
          <a:p>
            <a:r>
              <a:rPr lang="zh-CN" altLang="en-US" dirty="0">
                <a:latin typeface="Times New Roman" panose="02020603050405020304" pitchFamily="18" charset="0"/>
                <a:cs typeface="Times New Roman" panose="02020603050405020304" pitchFamily="18" charset="0"/>
              </a:rPr>
              <a:t>预期收益率可以为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（鞅）、风险收益率、过去一段时间的动量</a:t>
            </a:r>
          </a:p>
          <a:p>
            <a:endParaRPr lang="zh-CN" altLang="en-US" dirty="0"/>
          </a:p>
        </p:txBody>
      </p:sp>
      <p:sp>
        <p:nvSpPr>
          <p:cNvPr id="4" name="灯片编号占位符 3"/>
          <p:cNvSpPr>
            <a:spLocks noGrp="1"/>
          </p:cNvSpPr>
          <p:nvPr>
            <p:ph type="sldNum" sz="quarter" idx="5"/>
          </p:nvPr>
        </p:nvSpPr>
        <p:spPr/>
        <p:txBody>
          <a:bodyPr/>
          <a:lstStyle/>
          <a:p>
            <a:fld id="{245E9DB1-946F-4C7B-AED6-52D53BD46705}"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SDE </a:t>
            </a:r>
            <a:r>
              <a:rPr lang="zh-CN" altLang="en-US" dirty="0"/>
              <a:t>随机微分方程</a:t>
            </a:r>
          </a:p>
          <a:p>
            <a:endParaRPr lang="zh-CN" altLang="en-US" dirty="0"/>
          </a:p>
          <a:p>
            <a:r>
              <a:rPr lang="zh-CN" altLang="en-US" dirty="0"/>
              <a:t>假设无风险利率和波动率为常数，这是</a:t>
            </a:r>
            <a:r>
              <a:rPr lang="en-US" altLang="zh-CN" dirty="0"/>
              <a:t>BS model </a:t>
            </a:r>
            <a:r>
              <a:rPr lang="zh-CN" altLang="en-US" dirty="0"/>
              <a:t>最重要的简化，</a:t>
            </a:r>
            <a:endParaRPr lang="en-US" altLang="zh-CN" dirty="0"/>
          </a:p>
          <a:p>
            <a:endParaRPr lang="en-US" altLang="zh-CN" dirty="0"/>
          </a:p>
          <a:p>
            <a:r>
              <a:rPr lang="en-US" altLang="zh-CN" dirty="0"/>
              <a:t>μ</a:t>
            </a:r>
            <a:r>
              <a:rPr lang="zh-CN" altLang="en-US" dirty="0"/>
              <a:t>通过无套利定价被消去（</a:t>
            </a:r>
            <a:r>
              <a:rPr lang="en-US" altLang="zh-CN" dirty="0"/>
              <a:t>μ</a:t>
            </a:r>
            <a:r>
              <a:rPr lang="zh-CN" altLang="en-US" dirty="0"/>
              <a:t>可以看成风险收益率）</a:t>
            </a:r>
            <a:r>
              <a:rPr lang="en-US" altLang="zh-CN" dirty="0"/>
              <a:t>,</a:t>
            </a:r>
            <a:r>
              <a:rPr lang="zh-CN" altLang="en-US" dirty="0"/>
              <a:t>为什么一个预期收益为</a:t>
            </a:r>
            <a:r>
              <a:rPr lang="en-US" altLang="zh-CN" dirty="0"/>
              <a:t>10%</a:t>
            </a:r>
            <a:r>
              <a:rPr lang="zh-CN" altLang="en-US" dirty="0"/>
              <a:t>的股票和预期收益仅为</a:t>
            </a:r>
            <a:r>
              <a:rPr lang="en-US" altLang="zh-CN" dirty="0"/>
              <a:t>5%</a:t>
            </a:r>
            <a:r>
              <a:rPr lang="zh-CN" altLang="en-US" dirty="0"/>
              <a:t>的股票期权价值相等</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SDE </a:t>
            </a:r>
            <a:r>
              <a:rPr lang="zh-CN" altLang="en-US" dirty="0"/>
              <a:t>随机微分方程</a:t>
            </a:r>
          </a:p>
          <a:p>
            <a:r>
              <a:rPr lang="en-US" altLang="zh-CN" dirty="0">
                <a:latin typeface="Times New Roman" panose="02020603050405020304" pitchFamily="18" charset="0"/>
                <a:cs typeface="Times New Roman" panose="02020603050405020304" pitchFamily="18" charset="0"/>
              </a:rPr>
              <a:t>θ Δ Γ</a:t>
            </a: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解中没有股票的漂移项</a:t>
            </a:r>
            <a:r>
              <a:rPr lang="en-US" altLang="zh-CN" dirty="0">
                <a:latin typeface="Times New Roman" panose="02020603050405020304" pitchFamily="18" charset="0"/>
                <a:cs typeface="Times New Roman" panose="02020603050405020304" pitchFamily="18" charset="0"/>
              </a:rPr>
              <a:t>μ</a:t>
            </a:r>
            <a:r>
              <a:rPr lang="zh-CN" altLang="en-US" dirty="0">
                <a:latin typeface="Times New Roman" panose="02020603050405020304" pitchFamily="18" charset="0"/>
                <a:cs typeface="Times New Roman" panose="02020603050405020304" pitchFamily="18" charset="0"/>
              </a:rPr>
              <a:t>，无套利定价的思想决定了期权价值与</a:t>
            </a:r>
            <a:r>
              <a:rPr lang="en-US" altLang="zh-CN" dirty="0">
                <a:latin typeface="Times New Roman" panose="02020603050405020304" pitchFamily="18" charset="0"/>
                <a:cs typeface="Times New Roman" panose="02020603050405020304" pitchFamily="18" charset="0"/>
              </a:rPr>
              <a:t>μ</a:t>
            </a:r>
            <a:r>
              <a:rPr lang="zh-CN" altLang="en-US" dirty="0">
                <a:latin typeface="Times New Roman" panose="02020603050405020304" pitchFamily="18" charset="0"/>
                <a:cs typeface="Times New Roman" panose="02020603050405020304" pitchFamily="18" charset="0"/>
              </a:rPr>
              <a:t>无关</a:t>
            </a:r>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合并，远期与期货的</a:t>
            </a:r>
            <a:r>
              <a:rPr lang="en-US" altLang="zh-CN" dirty="0"/>
              <a:t>diff</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55</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合并，远期与期货的</a:t>
            </a:r>
            <a:r>
              <a:rPr lang="en-US" altLang="zh-CN" dirty="0"/>
              <a:t>diff</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56</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57</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58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SDE </a:t>
            </a:r>
            <a:r>
              <a:rPr lang="zh-CN" altLang="en-US" dirty="0"/>
              <a:t>随机微分方程</a:t>
            </a:r>
          </a:p>
          <a:p>
            <a:r>
              <a:rPr lang="en-US" altLang="zh-CN" dirty="0">
                <a:latin typeface="Times New Roman" panose="02020603050405020304" pitchFamily="18" charset="0"/>
                <a:cs typeface="Times New Roman" panose="02020603050405020304" pitchFamily="18" charset="0"/>
              </a:rPr>
              <a:t>θ Δ Γ</a:t>
            </a: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解中没有股票的漂移项</a:t>
            </a:r>
            <a:r>
              <a:rPr lang="en-US" altLang="zh-CN" dirty="0">
                <a:latin typeface="Times New Roman" panose="02020603050405020304" pitchFamily="18" charset="0"/>
                <a:cs typeface="Times New Roman" panose="02020603050405020304" pitchFamily="18" charset="0"/>
              </a:rPr>
              <a:t>μ</a:t>
            </a:r>
            <a:r>
              <a:rPr lang="zh-CN" altLang="en-US" dirty="0">
                <a:latin typeface="Times New Roman" panose="02020603050405020304" pitchFamily="18" charset="0"/>
                <a:cs typeface="Times New Roman" panose="02020603050405020304" pitchFamily="18" charset="0"/>
              </a:rPr>
              <a:t>，无套利定价的思想决定了期权价值与</a:t>
            </a:r>
            <a:r>
              <a:rPr lang="en-US" altLang="zh-CN" dirty="0">
                <a:latin typeface="Times New Roman" panose="02020603050405020304" pitchFamily="18" charset="0"/>
                <a:cs typeface="Times New Roman" panose="02020603050405020304" pitchFamily="18" charset="0"/>
              </a:rPr>
              <a:t>μ</a:t>
            </a:r>
            <a:r>
              <a:rPr lang="zh-CN" altLang="en-US" dirty="0">
                <a:latin typeface="Times New Roman" panose="02020603050405020304" pitchFamily="18" charset="0"/>
                <a:cs typeface="Times New Roman" panose="02020603050405020304" pitchFamily="18" charset="0"/>
              </a:rPr>
              <a:t>无关</a:t>
            </a:r>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59</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60</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61</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62</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63</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64</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合并，远期与期货的</a:t>
            </a:r>
            <a:r>
              <a:rPr lang="en-US" altLang="zh-CN" dirty="0"/>
              <a:t>diff</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68</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合并，远期与期货的</a:t>
            </a:r>
            <a:r>
              <a:rPr lang="en-US" altLang="zh-CN" dirty="0"/>
              <a:t>diff</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69</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70</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75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风险中性是相对于风险偏好和风险厌恶的概念</a:t>
            </a:r>
            <a:r>
              <a:rPr lang="en-US" altLang="zh-CN" dirty="0"/>
              <a:t>,</a:t>
            </a:r>
            <a:r>
              <a:rPr lang="zh-CN" altLang="en-US" dirty="0"/>
              <a:t>风险中性的投资者对自己承担的风险并不要求风险补偿</a:t>
            </a:r>
            <a:r>
              <a:rPr lang="en-US" altLang="zh-CN" dirty="0"/>
              <a:t>.</a:t>
            </a:r>
            <a:r>
              <a:rPr lang="zh-CN" altLang="en-US" dirty="0"/>
              <a:t>我们把每个人都是风险中性的世界称之为风险中性世界</a:t>
            </a:r>
            <a:r>
              <a:rPr lang="en-US" altLang="zh-CN" dirty="0"/>
              <a:t>(Risk-Neutral World),</a:t>
            </a:r>
            <a:r>
              <a:rPr lang="zh-CN" altLang="en-US" dirty="0"/>
              <a:t>这样的世界里</a:t>
            </a:r>
            <a:r>
              <a:rPr lang="en-US" altLang="zh-CN" dirty="0"/>
              <a:t>,</a:t>
            </a:r>
            <a:r>
              <a:rPr lang="zh-CN" altLang="en-US" dirty="0"/>
              <a:t>投资者对风险不要补偿</a:t>
            </a:r>
            <a:r>
              <a:rPr lang="en-US" altLang="zh-CN" dirty="0"/>
              <a:t>,</a:t>
            </a:r>
            <a:r>
              <a:rPr lang="zh-CN" altLang="en-US" dirty="0"/>
              <a:t>所有证券的预期收益率都是无风险利率</a:t>
            </a:r>
            <a:r>
              <a:rPr lang="en-US" altLang="zh-CN" dirty="0"/>
              <a:t>.</a:t>
            </a:r>
            <a:r>
              <a:rPr lang="zh-CN" altLang="en-US" dirty="0"/>
              <a:t>需要强调的是</a:t>
            </a:r>
            <a:r>
              <a:rPr lang="en-US" altLang="zh-CN" dirty="0"/>
              <a:t>,</a:t>
            </a:r>
            <a:r>
              <a:rPr lang="zh-CN" altLang="en-US" dirty="0"/>
              <a:t>风险中性假设下得到的衍生物估值同样可以应用于非风险中性的世界</a:t>
            </a:r>
            <a:r>
              <a:rPr lang="en-US" altLang="zh-CN" dirty="0"/>
              <a:t>.</a:t>
            </a:r>
            <a:r>
              <a:rPr lang="zh-CN" altLang="en-US" dirty="0"/>
              <a:t>真实世界里的投资者尽管在风险偏好方面存在差异</a:t>
            </a:r>
            <a:r>
              <a:rPr lang="en-US" altLang="zh-CN" dirty="0"/>
              <a:t>,</a:t>
            </a:r>
            <a:r>
              <a:rPr lang="zh-CN" altLang="en-US" dirty="0"/>
              <a:t>但当套利机会出现时</a:t>
            </a:r>
            <a:r>
              <a:rPr lang="en-US" altLang="zh-CN" dirty="0"/>
              <a:t>,</a:t>
            </a:r>
            <a:r>
              <a:rPr lang="zh-CN" altLang="en-US" dirty="0"/>
              <a:t>投资者无论风险偏好如何都会采取套利行为</a:t>
            </a:r>
            <a:r>
              <a:rPr lang="en-US" altLang="zh-CN" dirty="0"/>
              <a:t>,</a:t>
            </a:r>
            <a:r>
              <a:rPr lang="zh-CN" altLang="en-US" dirty="0"/>
              <a:t>消除套利机会后的均衡价格与投资者的风险偏好无关</a:t>
            </a:r>
            <a:r>
              <a:rPr lang="en-US" altLang="zh-CN" dirty="0"/>
              <a:t>,</a:t>
            </a:r>
            <a:r>
              <a:rPr lang="zh-CN" altLang="en-US" dirty="0"/>
              <a:t>罗斯</a:t>
            </a:r>
            <a:r>
              <a:rPr lang="en-US" altLang="zh-CN" dirty="0"/>
              <a:t>(</a:t>
            </a:r>
            <a:r>
              <a:rPr lang="en-US" altLang="zh-CN" dirty="0" err="1"/>
              <a:t>Ross,1976</a:t>
            </a:r>
            <a:r>
              <a:rPr lang="en-US" altLang="zh-CN" dirty="0"/>
              <a:t>)</a:t>
            </a:r>
            <a:r>
              <a:rPr lang="zh-CN" altLang="en-US" dirty="0"/>
              <a:t>严格证明了这一逻辑</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76</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77</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78</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80</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期权做市商策略</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 unspecified term λ(S, v, t) represents the price of volatility risk, and must be independent of the particular asset</a:t>
                </a:r>
              </a:p>
              <a:p>
                <a:r>
                  <a:rPr lang="en-US" altLang="zh-CN" dirty="0" err="1"/>
                  <a:t>CBAP</a:t>
                </a:r>
                <a:r>
                  <a:rPr lang="zh-CN" altLang="en-US" dirty="0"/>
                  <a:t>，</a:t>
                </a:r>
                <a:r>
                  <a:rPr lang="en-US" altLang="zh-CN" dirty="0" err="1"/>
                  <a:t>countercycle</a:t>
                </a:r>
                <a:r>
                  <a:rPr lang="en-US" altLang="zh-CN" dirty="0"/>
                  <a:t> or </a:t>
                </a:r>
                <a:r>
                  <a:rPr lang="en-US" altLang="zh-CN" dirty="0" err="1"/>
                  <a:t>procyclical</a:t>
                </a:r>
                <a:r>
                  <a:rPr lang="en-US" altLang="zh-CN" dirty="0"/>
                  <a:t>               </a:t>
                </a:r>
              </a:p>
              <a:p>
                <a:r>
                  <a:rPr lang="en-US" altLang="zh-CN" dirty="0" err="1"/>
                  <a:t>Cov</a:t>
                </a:r>
                <a:r>
                  <a:rPr lang="en-US" altLang="zh-CN" dirty="0"/>
                  <a:t>(dv,</a:t>
                </a:r>
                <a:r>
                  <a:rPr lang="en-US" altLang="zh-CN" baseline="0" dirty="0"/>
                  <a:t> </a:t>
                </a:r>
                <a:r>
                  <a:rPr lang="en-US" altLang="zh-CN" baseline="0" dirty="0" err="1"/>
                  <a:t>dC</a:t>
                </a:r>
                <a:r>
                  <a:rPr lang="en-US" altLang="zh-CN" baseline="0" dirty="0"/>
                  <a:t>/C</a:t>
                </a:r>
                <a:r>
                  <a:rPr lang="en-US" altLang="zh-CN" dirty="0"/>
                  <a:t>)</a:t>
                </a:r>
              </a:p>
              <a:p>
                <a:endParaRPr lang="en-US" altLang="zh-CN" dirty="0"/>
              </a:p>
              <a:p>
                <a:r>
                  <a:rPr lang="zh-CN" altLang="en-US" dirty="0"/>
                  <a:t>如何估计参数：矩估计，极大似然法估计</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left"/>
                    </m:oMathParaPr>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𝑑𝐶</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𝑡</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𝑆</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𝜎</m:t>
                      </m:r>
                      <m:r>
                        <a:rPr lang="en-US" altLang="zh-CN" sz="1200" i="1" kern="1200" smtClean="0">
                          <a:solidFill>
                            <a:schemeClr val="tx1"/>
                          </a:solidFill>
                          <a:effectLst/>
                          <a:latin typeface="Cambria Math" panose="02040503050406030204" pitchFamily="18" charset="0"/>
                          <a:ea typeface="+mn-ea"/>
                          <a:cs typeface="+mn-cs"/>
                        </a:rPr>
                        <m:t>)=</m:t>
                      </m:r>
                      <m:r>
                        <a:rPr lang="en-US" altLang="zh-CN" sz="1200" i="1" kern="1200" smtClean="0">
                          <a:solidFill>
                            <a:schemeClr val="tx1"/>
                          </a:solidFill>
                          <a:effectLst/>
                          <a:latin typeface="Cambria Math" panose="02040503050406030204" pitchFamily="18" charset="0"/>
                          <a:ea typeface="+mn-ea"/>
                          <a:cs typeface="+mn-cs"/>
                        </a:rPr>
                        <m:t>𝜃</m:t>
                      </m:r>
                      <m:r>
                        <a:rPr lang="en-US" altLang="zh-CN" sz="1200" i="1" kern="1200" smtClean="0">
                          <a:solidFill>
                            <a:schemeClr val="tx1"/>
                          </a:solidFill>
                          <a:effectLst/>
                          <a:latin typeface="Cambria Math" panose="02040503050406030204" pitchFamily="18" charset="0"/>
                          <a:ea typeface="+mn-ea"/>
                          <a:cs typeface="+mn-cs"/>
                        </a:rPr>
                        <m:t>𝑑𝑡</m:t>
                      </m:r>
                      <m:r>
                        <a:rPr lang="en-US" altLang="zh-CN" sz="1200" i="1" kern="1200" smtClean="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Δ</m:t>
                      </m:r>
                      <m:r>
                        <a:rPr lang="en-US" altLang="zh-CN" sz="1200" i="1" kern="1200">
                          <a:solidFill>
                            <a:schemeClr val="tx1"/>
                          </a:solidFill>
                          <a:effectLst/>
                          <a:latin typeface="Cambria Math" panose="02040503050406030204" pitchFamily="18" charset="0"/>
                          <a:ea typeface="+mn-ea"/>
                          <a:cs typeface="+mn-cs"/>
                        </a:rPr>
                        <m:t>𝑑𝑆</m:t>
                      </m:r>
                      <m:r>
                        <a:rPr lang="en-US" altLang="zh-CN" sz="1200" i="1" kern="1200">
                          <a:solidFill>
                            <a:schemeClr val="tx1"/>
                          </a:solidFill>
                          <a:effectLst/>
                          <a:latin typeface="Cambria Math" panose="02040503050406030204" pitchFamily="18" charset="0"/>
                          <a:ea typeface="+mn-ea"/>
                          <a:cs typeface="+mn-cs"/>
                        </a:rPr>
                        <m:t>+</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Vega</m:t>
                      </m:r>
                      <m:r>
                        <m:rPr>
                          <m:nor/>
                        </m:rPr>
                        <a:rPr lang="en-US" altLang="zh-CN" sz="1200" kern="1200">
                          <a:solidFill>
                            <a:schemeClr val="tx1"/>
                          </a:solidFill>
                          <a:effectLst/>
                          <a:latin typeface="+mn-lt"/>
                          <a:ea typeface="+mn-ea"/>
                          <a:cs typeface="+mn-cs"/>
                        </a:rPr>
                        <m:t> </m:t>
                      </m:r>
                      <m:r>
                        <m:rPr>
                          <m:nor/>
                        </m:rPr>
                        <a:rPr lang="en-US" altLang="zh-CN" sz="1200" kern="1200">
                          <a:solidFill>
                            <a:schemeClr val="tx1"/>
                          </a:solidFill>
                          <a:effectLst/>
                          <a:latin typeface="+mn-lt"/>
                          <a:ea typeface="+mn-ea"/>
                          <a:cs typeface="+mn-cs"/>
                        </a:rPr>
                        <m:t>d</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2</m:t>
                          </m:r>
                        </m:den>
                      </m:f>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Γ</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Volga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m:t>
                          </m:r>
                          <m:r>
                            <a:rPr lang="en-US" altLang="zh-CN" sz="1200" i="1" kern="1200">
                              <a:solidFill>
                                <a:schemeClr val="tx1"/>
                              </a:solidFill>
                              <a:effectLst/>
                              <a:latin typeface="Cambria Math" panose="02040503050406030204" pitchFamily="18" charset="0"/>
                              <a:ea typeface="+mn-ea"/>
                              <a:cs typeface="+mn-cs"/>
                            </a:rPr>
                            <m:t>𝜎</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m:t>
                              </m:r>
                            </m:e>
                            <m:sup>
                              <m:r>
                                <a:rPr lang="en-US" altLang="zh-CN" sz="1200" i="1" kern="1200">
                                  <a:solidFill>
                                    <a:schemeClr val="tx1"/>
                                  </a:solidFill>
                                  <a:effectLst/>
                                  <a:latin typeface="Cambria Math" panose="02040503050406030204" pitchFamily="18" charset="0"/>
                                  <a:ea typeface="+mn-ea"/>
                                  <a:cs typeface="+mn-cs"/>
                                </a:rPr>
                                <m:t>2</m:t>
                              </m:r>
                            </m:sup>
                          </m:sSup>
                        </m:e>
                      </m:d>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Vanna</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𝑑𝑆𝑑</m:t>
                      </m:r>
                      <m:r>
                        <a:rPr lang="en-US" altLang="zh-CN" sz="1200" i="1" kern="1200">
                          <a:solidFill>
                            <a:schemeClr val="tx1"/>
                          </a:solidFill>
                          <a:effectLst/>
                          <a:latin typeface="Cambria Math" panose="02040503050406030204" pitchFamily="18" charset="0"/>
                          <a:ea typeface="+mn-ea"/>
                          <a:cs typeface="+mn-cs"/>
                        </a:rPr>
                        <m:t>𝜎</m:t>
                      </m:r>
                      <m:r>
                        <a:rPr lang="en-US" altLang="zh-CN" sz="1200" i="1" kern="1200">
                          <a:solidFill>
                            <a:schemeClr val="tx1"/>
                          </a:solidFill>
                          <a:effectLst/>
                          <a:latin typeface="Cambria Math" panose="02040503050406030204" pitchFamily="18" charset="0"/>
                          <a:ea typeface="+mn-ea"/>
                          <a:cs typeface="+mn-cs"/>
                        </a:rPr>
                        <m:t>)</m:t>
                      </m:r>
                    </m:oMath>
                  </m:oMathPara>
                </a14:m>
                <a:endParaRPr lang="zh-CN" altLang="zh-CN" sz="120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5A096EAE-40E0-41EF-BE24-BFC6198EB1DF}" type="slidenum">
              <a:rPr lang="zh-CN" altLang="en-US" smtClean="0"/>
              <a:t>92</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99</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en-US" altLang="zh-CN" sz="1200" b="1">
              <a:solidFill>
                <a:srgbClr val="FFFFFF"/>
              </a:solidFill>
              <a:effectLst/>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100</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101</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买方减少费用，卖方收益保护</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a:solidFill>
                  <a:srgbClr val="191919"/>
                </a:solidFill>
                <a:effectLst/>
                <a:latin typeface="PingFang SC"/>
              </a:rPr>
              <a:t>【</a:t>
            </a:r>
            <a:r>
              <a:rPr lang="zh-CN" altLang="en-US" b="1" i="0">
                <a:solidFill>
                  <a:srgbClr val="191919"/>
                </a:solidFill>
                <a:effectLst/>
                <a:latin typeface="PingFang SC"/>
              </a:rPr>
              <a:t>兴业定量任瞳团队</a:t>
            </a:r>
            <a:r>
              <a:rPr lang="en-US" altLang="zh-CN" b="1" i="0">
                <a:solidFill>
                  <a:srgbClr val="191919"/>
                </a:solidFill>
                <a:effectLst/>
                <a:latin typeface="PingFang SC"/>
              </a:rPr>
              <a:t>】</a:t>
            </a:r>
            <a:r>
              <a:rPr lang="zh-CN" altLang="en-US" b="1" i="0">
                <a:solidFill>
                  <a:srgbClr val="191919"/>
                </a:solidFill>
                <a:effectLst/>
                <a:latin typeface="PingFang SC"/>
              </a:rPr>
              <a:t>场外期权系列之鲨鱼鳍期权及其理财产品</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102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风险中性是相对于风险偏好和风险厌恶的概念</a:t>
            </a:r>
            <a:r>
              <a:rPr lang="en-US" altLang="zh-CN" dirty="0"/>
              <a:t>,</a:t>
            </a:r>
            <a:r>
              <a:rPr lang="zh-CN" altLang="en-US" dirty="0"/>
              <a:t>风险中性的投资者对自己承担的风险并不要求风险补偿</a:t>
            </a:r>
            <a:r>
              <a:rPr lang="en-US" altLang="zh-CN" dirty="0"/>
              <a:t>.</a:t>
            </a:r>
            <a:r>
              <a:rPr lang="zh-CN" altLang="en-US" dirty="0"/>
              <a:t>我们把每个人都是风险中性的世界称之为风险中性世界</a:t>
            </a:r>
            <a:r>
              <a:rPr lang="en-US" altLang="zh-CN" dirty="0"/>
              <a:t>(Risk-Neutral World),</a:t>
            </a:r>
            <a:r>
              <a:rPr lang="zh-CN" altLang="en-US" dirty="0"/>
              <a:t>这样的世界里</a:t>
            </a:r>
            <a:r>
              <a:rPr lang="en-US" altLang="zh-CN" dirty="0"/>
              <a:t>,</a:t>
            </a:r>
            <a:r>
              <a:rPr lang="zh-CN" altLang="en-US" dirty="0"/>
              <a:t>投资者对风险不要补偿</a:t>
            </a:r>
            <a:r>
              <a:rPr lang="en-US" altLang="zh-CN" dirty="0"/>
              <a:t>,</a:t>
            </a:r>
            <a:r>
              <a:rPr lang="zh-CN" altLang="en-US" dirty="0"/>
              <a:t>所有证券的预期收益率都是无风险利率</a:t>
            </a:r>
            <a:r>
              <a:rPr lang="en-US" altLang="zh-CN" dirty="0"/>
              <a:t>.</a:t>
            </a:r>
            <a:r>
              <a:rPr lang="zh-CN" altLang="en-US" dirty="0"/>
              <a:t>需要强调的是</a:t>
            </a:r>
            <a:r>
              <a:rPr lang="en-US" altLang="zh-CN" dirty="0"/>
              <a:t>,</a:t>
            </a:r>
            <a:r>
              <a:rPr lang="zh-CN" altLang="en-US" dirty="0"/>
              <a:t>风险中性假设下得到的衍生物估值同样可以应用于非风险中性的世界</a:t>
            </a:r>
            <a:r>
              <a:rPr lang="en-US" altLang="zh-CN" dirty="0"/>
              <a:t>.</a:t>
            </a:r>
            <a:r>
              <a:rPr lang="zh-CN" altLang="en-US" dirty="0"/>
              <a:t>真实世界里的投资者尽管在风险偏好方面存在差异</a:t>
            </a:r>
            <a:r>
              <a:rPr lang="en-US" altLang="zh-CN" dirty="0"/>
              <a:t>,</a:t>
            </a:r>
            <a:r>
              <a:rPr lang="zh-CN" altLang="en-US" dirty="0"/>
              <a:t>但当套利机会出现时</a:t>
            </a:r>
            <a:r>
              <a:rPr lang="en-US" altLang="zh-CN" dirty="0"/>
              <a:t>,</a:t>
            </a:r>
            <a:r>
              <a:rPr lang="zh-CN" altLang="en-US" dirty="0"/>
              <a:t>投资者无论风险偏好如何都会采取套利行为</a:t>
            </a:r>
            <a:r>
              <a:rPr lang="en-US" altLang="zh-CN" dirty="0"/>
              <a:t>,</a:t>
            </a:r>
            <a:r>
              <a:rPr lang="zh-CN" altLang="en-US" dirty="0"/>
              <a:t>消除套利机会后的均衡价格与投资者的风险偏好无关</a:t>
            </a:r>
            <a:r>
              <a:rPr lang="en-US" altLang="zh-CN" dirty="0"/>
              <a:t>,</a:t>
            </a:r>
            <a:r>
              <a:rPr lang="zh-CN" altLang="en-US" dirty="0"/>
              <a:t>罗斯</a:t>
            </a:r>
            <a:r>
              <a:rPr lang="en-US" altLang="zh-CN" dirty="0"/>
              <a:t>(</a:t>
            </a:r>
            <a:r>
              <a:rPr lang="en-US" altLang="zh-CN" dirty="0" err="1"/>
              <a:t>Ross,1976</a:t>
            </a:r>
            <a:r>
              <a:rPr lang="en-US" altLang="zh-CN" dirty="0"/>
              <a:t>)</a:t>
            </a:r>
            <a:r>
              <a:rPr lang="zh-CN" altLang="en-US" dirty="0"/>
              <a:t>严格证明了这一逻辑</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买方减少费用，卖方收益保护</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a:solidFill>
                  <a:srgbClr val="191919"/>
                </a:solidFill>
                <a:effectLst/>
                <a:latin typeface="PingFang SC"/>
              </a:rPr>
              <a:t>【</a:t>
            </a:r>
            <a:r>
              <a:rPr lang="zh-CN" altLang="en-US" b="1" i="0">
                <a:solidFill>
                  <a:srgbClr val="191919"/>
                </a:solidFill>
                <a:effectLst/>
                <a:latin typeface="PingFang SC"/>
              </a:rPr>
              <a:t>兴业定量任瞳团队</a:t>
            </a:r>
            <a:r>
              <a:rPr lang="en-US" altLang="zh-CN" b="1" i="0">
                <a:solidFill>
                  <a:srgbClr val="191919"/>
                </a:solidFill>
                <a:effectLst/>
                <a:latin typeface="PingFang SC"/>
              </a:rPr>
              <a:t>】</a:t>
            </a:r>
            <a:r>
              <a:rPr lang="zh-CN" altLang="en-US" b="1" i="0">
                <a:solidFill>
                  <a:srgbClr val="191919"/>
                </a:solidFill>
                <a:effectLst/>
                <a:latin typeface="PingFang SC"/>
              </a:rPr>
              <a:t>场外期权系列之鲨鱼鳍期权及其理财产品</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103</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买方减少费用，卖方收益保护</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a:solidFill>
                  <a:srgbClr val="191919"/>
                </a:solidFill>
                <a:effectLst/>
                <a:latin typeface="PingFang SC"/>
              </a:rPr>
              <a:t>【</a:t>
            </a:r>
            <a:r>
              <a:rPr lang="zh-CN" altLang="en-US" b="1" i="0">
                <a:solidFill>
                  <a:srgbClr val="191919"/>
                </a:solidFill>
                <a:effectLst/>
                <a:latin typeface="PingFang SC"/>
              </a:rPr>
              <a:t>兴业定量任瞳团队</a:t>
            </a:r>
            <a:r>
              <a:rPr lang="en-US" altLang="zh-CN" b="1" i="0">
                <a:solidFill>
                  <a:srgbClr val="191919"/>
                </a:solidFill>
                <a:effectLst/>
                <a:latin typeface="PingFang SC"/>
              </a:rPr>
              <a:t>】</a:t>
            </a:r>
            <a:r>
              <a:rPr lang="zh-CN" altLang="en-US" b="1" i="0">
                <a:solidFill>
                  <a:srgbClr val="191919"/>
                </a:solidFill>
                <a:effectLst/>
                <a:latin typeface="PingFang SC"/>
              </a:rPr>
              <a:t>场外期权系列之鲨鱼鳍期权及其理财产品</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104</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105</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106</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107</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a:t>
            </a:r>
            <a:r>
              <a:rPr lang="zh-CN" altLang="en-US" sz="1200" b="0">
                <a:solidFill>
                  <a:schemeClr val="tx1"/>
                </a:solidFill>
                <a:effectLst/>
                <a:latin typeface="+mn-lt"/>
                <a:ea typeface="+mn-ea"/>
              </a:rPr>
              <a:t> </a:t>
            </a:r>
            <a:r>
              <a:rPr lang="zh-CN" altLang="en-US" sz="1800" b="1">
                <a:solidFill>
                  <a:srgbClr val="FFFFFF"/>
                </a:solidFill>
                <a:effectLst/>
                <a:latin typeface="黑体" panose="02010609060101010101" pitchFamily="49" charset="-122"/>
                <a:ea typeface="黑体" panose="02010609060101010101" pitchFamily="49" charset="-122"/>
              </a:rPr>
              <a:t>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108</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a:t>
            </a:r>
            <a:r>
              <a:rPr lang="zh-CN" altLang="en-US" sz="1200" b="0">
                <a:solidFill>
                  <a:schemeClr val="tx1"/>
                </a:solidFill>
                <a:effectLst/>
                <a:latin typeface="+mn-lt"/>
                <a:ea typeface="+mn-ea"/>
              </a:rPr>
              <a:t> </a:t>
            </a:r>
            <a:r>
              <a:rPr lang="zh-CN" altLang="en-US" sz="1800" b="1">
                <a:solidFill>
                  <a:srgbClr val="FFFFFF"/>
                </a:solidFill>
                <a:effectLst/>
                <a:latin typeface="黑体" panose="02010609060101010101" pitchFamily="49" charset="-122"/>
                <a:ea typeface="黑体" panose="02010609060101010101" pitchFamily="49" charset="-122"/>
              </a:rPr>
              <a:t>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109</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110</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111</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风险中性是相对于风险偏好和风险厌恶的概念</a:t>
            </a:r>
            <a:r>
              <a:rPr lang="en-US" altLang="zh-CN" dirty="0"/>
              <a:t>,</a:t>
            </a:r>
            <a:r>
              <a:rPr lang="zh-CN" altLang="en-US" dirty="0"/>
              <a:t>风险中性的投资者对自己承担的风险并不要求风险补偿</a:t>
            </a:r>
            <a:r>
              <a:rPr lang="en-US" altLang="zh-CN" dirty="0"/>
              <a:t>.</a:t>
            </a:r>
            <a:r>
              <a:rPr lang="zh-CN" altLang="en-US" dirty="0"/>
              <a:t>我们把每个人都是风险中性的世界称之为风险中性世界</a:t>
            </a:r>
            <a:r>
              <a:rPr lang="en-US" altLang="zh-CN" dirty="0"/>
              <a:t>(Risk-Neutral World),</a:t>
            </a:r>
            <a:r>
              <a:rPr lang="zh-CN" altLang="en-US" dirty="0"/>
              <a:t>这样的世界里</a:t>
            </a:r>
            <a:r>
              <a:rPr lang="en-US" altLang="zh-CN" dirty="0"/>
              <a:t>,</a:t>
            </a:r>
            <a:r>
              <a:rPr lang="zh-CN" altLang="en-US" dirty="0"/>
              <a:t>投资者对风险不要补偿</a:t>
            </a:r>
            <a:r>
              <a:rPr lang="en-US" altLang="zh-CN" dirty="0"/>
              <a:t>,</a:t>
            </a:r>
            <a:r>
              <a:rPr lang="zh-CN" altLang="en-US" dirty="0"/>
              <a:t>所有证券的预期收益率都是无风险利率</a:t>
            </a:r>
            <a:r>
              <a:rPr lang="en-US" altLang="zh-CN" dirty="0"/>
              <a:t>.</a:t>
            </a:r>
            <a:r>
              <a:rPr lang="zh-CN" altLang="en-US" dirty="0"/>
              <a:t>需要强调的是</a:t>
            </a:r>
            <a:r>
              <a:rPr lang="en-US" altLang="zh-CN" dirty="0"/>
              <a:t>,</a:t>
            </a:r>
            <a:r>
              <a:rPr lang="zh-CN" altLang="en-US" dirty="0"/>
              <a:t>风险中性假设下得到的衍生物估值同样可以应用于非风险中性的世界</a:t>
            </a:r>
            <a:r>
              <a:rPr lang="en-US" altLang="zh-CN" dirty="0"/>
              <a:t>.</a:t>
            </a:r>
            <a:r>
              <a:rPr lang="zh-CN" altLang="en-US" dirty="0"/>
              <a:t>真实世界里的投资者尽管在风险偏好方面存在差异</a:t>
            </a:r>
            <a:r>
              <a:rPr lang="en-US" altLang="zh-CN" dirty="0"/>
              <a:t>,</a:t>
            </a:r>
            <a:r>
              <a:rPr lang="zh-CN" altLang="en-US" dirty="0"/>
              <a:t>但当套利机会出现时</a:t>
            </a:r>
            <a:r>
              <a:rPr lang="en-US" altLang="zh-CN" dirty="0"/>
              <a:t>,</a:t>
            </a:r>
            <a:r>
              <a:rPr lang="zh-CN" altLang="en-US" dirty="0"/>
              <a:t>投资者无论风险偏好如何都会采取套利行为</a:t>
            </a:r>
            <a:r>
              <a:rPr lang="en-US" altLang="zh-CN" dirty="0"/>
              <a:t>,</a:t>
            </a:r>
            <a:r>
              <a:rPr lang="zh-CN" altLang="en-US" dirty="0"/>
              <a:t>消除套利机会后的均衡价格与投资者的风险偏好无关</a:t>
            </a:r>
            <a:r>
              <a:rPr lang="en-US" altLang="zh-CN" dirty="0"/>
              <a:t>,</a:t>
            </a:r>
            <a:r>
              <a:rPr lang="zh-CN" altLang="en-US" dirty="0"/>
              <a:t>罗斯</a:t>
            </a:r>
            <a:r>
              <a:rPr lang="en-US" altLang="zh-CN" dirty="0"/>
              <a:t>(</a:t>
            </a:r>
            <a:r>
              <a:rPr lang="en-US" altLang="zh-CN" dirty="0" err="1"/>
              <a:t>Ross,1976</a:t>
            </a:r>
            <a:r>
              <a:rPr lang="en-US" altLang="zh-CN" dirty="0"/>
              <a:t>)</a:t>
            </a:r>
            <a:r>
              <a:rPr lang="zh-CN" altLang="en-US" dirty="0"/>
              <a:t>严格证明了这一逻辑</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113</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114</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a:solidFill>
                  <a:srgbClr val="FFFFFF"/>
                </a:solidFill>
                <a:effectLst/>
                <a:latin typeface="黑体" panose="02010609060101010101" pitchFamily="49" charset="-122"/>
                <a:ea typeface="黑体" panose="02010609060101010101" pitchFamily="49" charset="-122"/>
              </a:rPr>
              <a:t>场外期权常用产品名录 浙江南华资本管理有限公司 场外衍生品部</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115</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合并，远期与期货的</a:t>
            </a:r>
            <a:r>
              <a:rPr lang="en-US" altLang="zh-CN" dirty="0"/>
              <a:t>diff</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117</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合并，远期与期货的</a:t>
            </a:r>
            <a:r>
              <a:rPr lang="en-US" altLang="zh-CN" dirty="0"/>
              <a:t>diff</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118</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合并，远期与期货的</a:t>
            </a:r>
            <a:r>
              <a:rPr lang="en-US" altLang="zh-CN" dirty="0"/>
              <a:t>diff</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119</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合并，远期与期货的</a:t>
            </a:r>
            <a:r>
              <a:rPr lang="en-US" altLang="zh-CN" dirty="0"/>
              <a:t>diff</a:t>
            </a:r>
          </a:p>
          <a:p>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120</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121</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122</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123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风险中性是相对于风险偏好和风险厌恶的概念</a:t>
            </a:r>
            <a:r>
              <a:rPr lang="en-US" altLang="zh-CN" dirty="0"/>
              <a:t>,</a:t>
            </a:r>
            <a:r>
              <a:rPr lang="zh-CN" altLang="en-US" dirty="0"/>
              <a:t>风险中性的投资者对自己承担的风险并不要求风险补偿</a:t>
            </a:r>
            <a:r>
              <a:rPr lang="en-US" altLang="zh-CN" dirty="0"/>
              <a:t>.</a:t>
            </a:r>
            <a:r>
              <a:rPr lang="zh-CN" altLang="en-US" dirty="0"/>
              <a:t>我们把每个人都是风险中性的世界称之为风险中性世界</a:t>
            </a:r>
            <a:r>
              <a:rPr lang="en-US" altLang="zh-CN" dirty="0"/>
              <a:t>(Risk-Neutral World),</a:t>
            </a:r>
            <a:r>
              <a:rPr lang="zh-CN" altLang="en-US" dirty="0"/>
              <a:t>这样的世界里</a:t>
            </a:r>
            <a:r>
              <a:rPr lang="en-US" altLang="zh-CN" dirty="0"/>
              <a:t>,</a:t>
            </a:r>
            <a:r>
              <a:rPr lang="zh-CN" altLang="en-US" dirty="0"/>
              <a:t>投资者对风险不要补偿</a:t>
            </a:r>
            <a:r>
              <a:rPr lang="en-US" altLang="zh-CN" dirty="0"/>
              <a:t>,</a:t>
            </a:r>
            <a:r>
              <a:rPr lang="zh-CN" altLang="en-US" dirty="0"/>
              <a:t>所有证券的预期收益率都是无风险利率</a:t>
            </a:r>
            <a:r>
              <a:rPr lang="en-US" altLang="zh-CN" dirty="0"/>
              <a:t>.</a:t>
            </a:r>
            <a:r>
              <a:rPr lang="zh-CN" altLang="en-US" dirty="0"/>
              <a:t>需要强调的是</a:t>
            </a:r>
            <a:r>
              <a:rPr lang="en-US" altLang="zh-CN" dirty="0"/>
              <a:t>,</a:t>
            </a:r>
            <a:r>
              <a:rPr lang="zh-CN" altLang="en-US" dirty="0"/>
              <a:t>风险中性假设下得到的衍生物估值同样可以应用于非风险中性的世界</a:t>
            </a:r>
            <a:r>
              <a:rPr lang="en-US" altLang="zh-CN" dirty="0"/>
              <a:t>.</a:t>
            </a:r>
            <a:r>
              <a:rPr lang="zh-CN" altLang="en-US" dirty="0"/>
              <a:t>真实世界里的投资者尽管在风险偏好方面存在差异</a:t>
            </a:r>
            <a:r>
              <a:rPr lang="en-US" altLang="zh-CN" dirty="0"/>
              <a:t>,</a:t>
            </a:r>
            <a:r>
              <a:rPr lang="zh-CN" altLang="en-US" dirty="0"/>
              <a:t>但当套利机会出现时</a:t>
            </a:r>
            <a:r>
              <a:rPr lang="en-US" altLang="zh-CN" dirty="0"/>
              <a:t>,</a:t>
            </a:r>
            <a:r>
              <a:rPr lang="zh-CN" altLang="en-US" dirty="0"/>
              <a:t>投资者无论风险偏好如何都会采取套利行为</a:t>
            </a:r>
            <a:r>
              <a:rPr lang="en-US" altLang="zh-CN" dirty="0"/>
              <a:t>,</a:t>
            </a:r>
            <a:r>
              <a:rPr lang="zh-CN" altLang="en-US" dirty="0"/>
              <a:t>消除套利机会后的均衡价格与投资者的风险偏好无关</a:t>
            </a:r>
            <a:r>
              <a:rPr lang="en-US" altLang="zh-CN" dirty="0"/>
              <a:t>,</a:t>
            </a:r>
            <a:r>
              <a:rPr lang="zh-CN" altLang="en-US" dirty="0"/>
              <a:t>罗斯</a:t>
            </a:r>
            <a:r>
              <a:rPr lang="en-US" altLang="zh-CN" dirty="0"/>
              <a:t>(</a:t>
            </a:r>
            <a:r>
              <a:rPr lang="en-US" altLang="zh-CN" dirty="0" err="1"/>
              <a:t>Ross,1976</a:t>
            </a:r>
            <a:r>
              <a:rPr lang="en-US" altLang="zh-CN" dirty="0"/>
              <a:t>)</a:t>
            </a:r>
            <a:r>
              <a:rPr lang="zh-CN" altLang="en-US" dirty="0"/>
              <a:t>严格证明了这一逻辑</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096EAE-40E0-41EF-BE24-BFC6198EB1D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124</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125</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126</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图表举例</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127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4673C4-C5C7-482A-ABB7-A08420BFF3A7}" type="datetimeFigureOut">
              <a:rPr lang="zh-CN" altLang="en-US" smtClean="0"/>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C2A3C3-04CA-4CB8-8FE5-BBED19D2C88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4673C4-C5C7-482A-ABB7-A08420BFF3A7}" type="datetimeFigureOut">
              <a:rPr lang="zh-CN" altLang="en-US" smtClean="0"/>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C2A3C3-04CA-4CB8-8FE5-BBED19D2C88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4673C4-C5C7-482A-ABB7-A08420BFF3A7}" type="datetimeFigureOut">
              <a:rPr lang="zh-CN" altLang="en-US" smtClean="0"/>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C2A3C3-04CA-4CB8-8FE5-BBED19D2C88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descr="北大汇丰名片汇总-29"/>
          <p:cNvPicPr>
            <a:picLocks noChangeAspect="1"/>
          </p:cNvPicPr>
          <p:nvPr userDrawn="1"/>
        </p:nvPicPr>
        <p:blipFill rotWithShape="1">
          <a:blip r:embed="rId2" cstate="print">
            <a:clrChange>
              <a:clrFrom>
                <a:srgbClr val="575050"/>
              </a:clrFrom>
              <a:clrTo>
                <a:srgbClr val="575050">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saturation sat="62000"/>
                    </a14:imgEffect>
                  </a14:imgLayer>
                </a14:imgProps>
              </a:ext>
            </a:extLst>
          </a:blip>
          <a:srcRect l="3397" t="17515" r="3304" b="43865"/>
          <a:stretch>
            <a:fillRect/>
          </a:stretch>
        </p:blipFill>
        <p:spPr>
          <a:xfrm>
            <a:off x="-8022" y="-16042"/>
            <a:ext cx="12192000" cy="4448329"/>
          </a:xfrm>
          <a:prstGeom prst="rect">
            <a:avLst/>
          </a:prstGeom>
        </p:spPr>
      </p:pic>
      <p:pic>
        <p:nvPicPr>
          <p:cNvPr id="3" name="图片 2" descr="北大汇丰名片汇总-29"/>
          <p:cNvPicPr>
            <a:picLocks noChangeAspect="1"/>
          </p:cNvPicPr>
          <p:nvPr userDrawn="1"/>
        </p:nvPicPr>
        <p:blipFill rotWithShape="1">
          <a:blip r:embed="rId4" cstate="print"/>
          <a:srcRect l="3397" t="14689" r="3304" b="43865"/>
          <a:stretch>
            <a:fillRect/>
          </a:stretch>
        </p:blipFill>
        <p:spPr>
          <a:xfrm flipV="1">
            <a:off x="-2" y="2156337"/>
            <a:ext cx="12192000" cy="4773851"/>
          </a:xfrm>
          <a:prstGeom prst="rect">
            <a:avLst/>
          </a:prstGeom>
        </p:spPr>
      </p:pic>
      <p:sp>
        <p:nvSpPr>
          <p:cNvPr id="7" name="椭圆 6"/>
          <p:cNvSpPr/>
          <p:nvPr userDrawn="1"/>
        </p:nvSpPr>
        <p:spPr>
          <a:xfrm>
            <a:off x="10686197" y="607909"/>
            <a:ext cx="1009934" cy="1009934"/>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
        <p:nvSpPr>
          <p:cNvPr id="2" name="标题 1"/>
          <p:cNvSpPr>
            <a:spLocks noGrp="1"/>
          </p:cNvSpPr>
          <p:nvPr>
            <p:ph type="title"/>
          </p:nvPr>
        </p:nvSpPr>
        <p:spPr>
          <a:xfrm>
            <a:off x="459197" y="384696"/>
            <a:ext cx="10515600" cy="780501"/>
          </a:xfrm>
        </p:spPr>
        <p:txBody>
          <a:bodyPr>
            <a:normAutofit/>
          </a:bodyPr>
          <a:lstStyle>
            <a:lvl1pPr>
              <a:defRPr sz="3200" b="1">
                <a:solidFill>
                  <a:srgbClr val="9C030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9" name="矩形: 圆角 7"/>
          <p:cNvSpPr/>
          <p:nvPr userDrawn="1"/>
        </p:nvSpPr>
        <p:spPr>
          <a:xfrm>
            <a:off x="3716989" y="2051915"/>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4408364" y="2564872"/>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1" name="矩形: 圆角 18"/>
          <p:cNvSpPr/>
          <p:nvPr userDrawn="1"/>
        </p:nvSpPr>
        <p:spPr>
          <a:xfrm>
            <a:off x="3716990" y="2938634"/>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4408365" y="3451591"/>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3" name="矩形: 圆角 20"/>
          <p:cNvSpPr/>
          <p:nvPr userDrawn="1"/>
        </p:nvSpPr>
        <p:spPr>
          <a:xfrm>
            <a:off x="3716990" y="3966208"/>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3</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userDrawn="1"/>
        </p:nvCxnSpPr>
        <p:spPr>
          <a:xfrm>
            <a:off x="4408365" y="4459895"/>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7" name="灯片编号占位符 5"/>
          <p:cNvSpPr>
            <a:spLocks noGrp="1"/>
          </p:cNvSpPr>
          <p:nvPr>
            <p:ph type="sldNum" sz="quarter" idx="12"/>
          </p:nvPr>
        </p:nvSpPr>
        <p:spPr>
          <a:xfrm>
            <a:off x="9216464" y="6371727"/>
            <a:ext cx="2743200" cy="365125"/>
          </a:xfrm>
        </p:spPr>
        <p:txBody>
          <a:bodyPr/>
          <a:lstStyle>
            <a:lvl1pPr>
              <a:defRPr sz="1800" baseline="0">
                <a:solidFill>
                  <a:schemeClr val="bg1"/>
                </a:solidFill>
                <a:ea typeface="黑体" panose="02010609060101010101" pitchFamily="49" charset="-122"/>
              </a:defRPr>
            </a:lvl1pPr>
          </a:lstStyle>
          <a:p>
            <a:fld id="{B3D16A10-271B-4362-BAC4-0DEA405ED26B}"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261" y="-16162"/>
            <a:ext cx="10338100" cy="1072212"/>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7" name="灯片编号占位符 5"/>
          <p:cNvSpPr>
            <a:spLocks noGrp="1"/>
          </p:cNvSpPr>
          <p:nvPr>
            <p:ph type="sldNum" sz="quarter" idx="12"/>
          </p:nvPr>
        </p:nvSpPr>
        <p:spPr>
          <a:xfrm>
            <a:off x="9216899" y="6353269"/>
            <a:ext cx="2743200" cy="365125"/>
          </a:xfrm>
        </p:spPr>
        <p:txBody>
          <a:bodyPr/>
          <a:lstStyle>
            <a:lvl1pPr>
              <a:defRPr sz="1800" baseline="0">
                <a:solidFill>
                  <a:schemeClr val="bg1"/>
                </a:solidFill>
                <a:ea typeface="黑体" panose="02010609060101010101" pitchFamily="49" charset="-122"/>
              </a:defRPr>
            </a:lvl1pPr>
          </a:lstStyle>
          <a:p>
            <a:fld id="{1EA6C56D-0CE0-47FB-86BA-7B1B4E55B176}" type="slidenum">
              <a:rPr lang="zh-CN" altLang="en-US" smtClean="0"/>
              <a:t>‹#›</a:t>
            </a:fld>
            <a:endParaRPr lang="zh-CN" altLang="en-US" dirty="0"/>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
        <p:nvSpPr>
          <p:cNvPr id="3" name="矩形 2"/>
          <p:cNvSpPr/>
          <p:nvPr userDrawn="1"/>
        </p:nvSpPr>
        <p:spPr>
          <a:xfrm>
            <a:off x="363532" y="328132"/>
            <a:ext cx="132857" cy="351135"/>
          </a:xfrm>
          <a:prstGeom prst="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有页码">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a:xfrm>
            <a:off x="9216464" y="6346593"/>
            <a:ext cx="2743200" cy="365125"/>
          </a:xfrm>
        </p:spPr>
        <p:txBody>
          <a:bodyPr/>
          <a:lstStyle>
            <a:lvl1pPr>
              <a:defRPr sz="1800" baseline="0">
                <a:solidFill>
                  <a:schemeClr val="bg1"/>
                </a:solidFill>
                <a:ea typeface="黑体" panose="02010609060101010101" pitchFamily="49" charset="-122"/>
              </a:defRPr>
            </a:lvl1pPr>
          </a:lstStyle>
          <a:p>
            <a:fld id="{1827CD8D-0C45-4313-8514-3276C2338651}" type="slidenum">
              <a:rPr lang="zh-CN" altLang="en-US" smtClean="0"/>
              <a:t>‹#›</a:t>
            </a:fld>
            <a:endParaRPr lang="zh-CN" altLang="en-US" dirty="0"/>
          </a:p>
        </p:txBody>
      </p:sp>
      <p:sp>
        <p:nvSpPr>
          <p:cNvPr id="5" name="燕尾形 4"/>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6" name="灯片编号占位符 5"/>
          <p:cNvSpPr txBox="1"/>
          <p:nvPr userDrawn="1"/>
        </p:nvSpPr>
        <p:spPr>
          <a:xfrm>
            <a:off x="9216464" y="6371374"/>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无页码">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4673C4-C5C7-482A-ABB7-A08420BFF3A7}" type="datetimeFigureOut">
              <a:rPr lang="zh-CN" altLang="en-US" smtClean="0"/>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C2A3C3-04CA-4CB8-8FE5-BBED19D2C88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4673C4-C5C7-482A-ABB7-A08420BFF3A7}" type="datetimeFigureOut">
              <a:rPr lang="zh-CN" altLang="en-US" smtClean="0"/>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C2A3C3-04CA-4CB8-8FE5-BBED19D2C88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94673C4-C5C7-482A-ABB7-A08420BFF3A7}" type="datetimeFigureOut">
              <a:rPr lang="zh-CN" altLang="en-US" smtClean="0"/>
              <a:t>2023/12/21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C2A3C3-04CA-4CB8-8FE5-BBED19D2C88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94673C4-C5C7-482A-ABB7-A08420BFF3A7}" type="datetimeFigureOut">
              <a:rPr lang="zh-CN" altLang="en-US" smtClean="0"/>
              <a:t>2023/12/21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C2A3C3-04CA-4CB8-8FE5-BBED19D2C88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4673C4-C5C7-482A-ABB7-A08420BFF3A7}" type="datetimeFigureOut">
              <a:rPr lang="zh-CN" altLang="en-US" smtClean="0"/>
              <a:t>2023/12/21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C2A3C3-04CA-4CB8-8FE5-BBED19D2C88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4673C4-C5C7-482A-ABB7-A08420BFF3A7}" type="datetimeFigureOut">
              <a:rPr lang="zh-CN" altLang="en-US" smtClean="0"/>
              <a:t>2023/12/21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C2A3C3-04CA-4CB8-8FE5-BBED19D2C88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4673C4-C5C7-482A-ABB7-A08420BFF3A7}" type="datetimeFigureOut">
              <a:rPr lang="zh-CN" altLang="en-US" smtClean="0"/>
              <a:t>2023/12/21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C2A3C3-04CA-4CB8-8FE5-BBED19D2C88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4673C4-C5C7-482A-ABB7-A08420BFF3A7}" type="datetimeFigureOut">
              <a:rPr lang="zh-CN" altLang="en-US" smtClean="0"/>
              <a:t>2023/12/21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C2A3C3-04CA-4CB8-8FE5-BBED19D2C88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673C4-C5C7-482A-ABB7-A08420BFF3A7}" type="datetimeFigureOut">
              <a:rPr lang="zh-CN" altLang="en-US" smtClean="0"/>
              <a:t>2023/12/21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C2A3C3-04CA-4CB8-8FE5-BBED19D2C88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7C3A30-CC8C-4FC9-9ED3-BC11E1680573}" type="datetime1">
              <a:rPr lang="zh-CN" altLang="en-US" smtClean="0"/>
              <a:t>2023/12/21</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EF584-9A5A-47B7-B151-5D7AAE46835C}"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0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240.png"/></Relationships>
</file>

<file path=ppt/slides/_rels/slide10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70.xml"/><Relationship Id="rId1" Type="http://schemas.openxmlformats.org/officeDocument/2006/relationships/slideLayout" Target="../slideLayouts/slideLayout14.xml"/><Relationship Id="rId5" Type="http://schemas.openxmlformats.org/officeDocument/2006/relationships/image" Target="../media/image246.png"/><Relationship Id="rId4" Type="http://schemas.openxmlformats.org/officeDocument/2006/relationships/image" Target="../media/image245.png"/></Relationships>
</file>

<file path=ppt/slides/_rels/slide10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248.png"/></Relationships>
</file>

<file path=ppt/slides/_rels/slide10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3.xml"/><Relationship Id="rId1" Type="http://schemas.openxmlformats.org/officeDocument/2006/relationships/slideLayout" Target="../slideLayouts/slideLayout14.xml"/><Relationship Id="rId5" Type="http://schemas.openxmlformats.org/officeDocument/2006/relationships/image" Target="../media/image252.png"/><Relationship Id="rId4" Type="http://schemas.openxmlformats.org/officeDocument/2006/relationships/image" Target="../media/image251.png"/></Relationships>
</file>

<file path=ppt/slides/_rels/slide10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80.xml"/><Relationship Id="rId1" Type="http://schemas.openxmlformats.org/officeDocument/2006/relationships/slideLayout" Target="../slideLayouts/slideLayout14.xml"/><Relationship Id="rId4" Type="http://schemas.openxmlformats.org/officeDocument/2006/relationships/image" Target="../media/image264.png"/></Relationships>
</file>

<file path=ppt/slides/_rels/slide11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266.png"/></Relationships>
</file>

<file path=ppt/slides/_rels/slide116.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Layout" Target="../slideLayouts/slideLayout15.xml"/><Relationship Id="rId4" Type="http://schemas.openxmlformats.org/officeDocument/2006/relationships/tags" Target="../tags/tag4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86.xml"/><Relationship Id="rId1" Type="http://schemas.openxmlformats.org/officeDocument/2006/relationships/slideLayout" Target="../slideLayouts/slideLayout14.xml"/><Relationship Id="rId4" Type="http://schemas.openxmlformats.org/officeDocument/2006/relationships/image" Target="../media/image269.png"/></Relationships>
</file>

<file path=ppt/slides/_rels/slide12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92.xml"/><Relationship Id="rId1" Type="http://schemas.openxmlformats.org/officeDocument/2006/relationships/slideLayout" Target="../slideLayouts/slideLayout14.xml"/><Relationship Id="rId4" Type="http://schemas.openxmlformats.org/officeDocument/2006/relationships/image" Target="../media/image271.png"/></Relationships>
</file>

<file path=ppt/slides/_rels/slide127.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image" Target="../media/image272.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6.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Layout" Target="../slideLayouts/slideLayout15.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tags" Target="../tags/tag9.xml"/><Relationship Id="rId7" Type="http://schemas.openxmlformats.org/officeDocument/2006/relationships/notesSlide" Target="../notesSlides/notesSlide17.xml"/><Relationship Id="rId12" Type="http://schemas.openxmlformats.org/officeDocument/2006/relationships/image" Target="../media/image6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14.xml"/><Relationship Id="rId11" Type="http://schemas.openxmlformats.org/officeDocument/2006/relationships/image" Target="../media/image59.png"/><Relationship Id="rId5" Type="http://schemas.openxmlformats.org/officeDocument/2006/relationships/tags" Target="../tags/tag11.xml"/><Relationship Id="rId10" Type="http://schemas.openxmlformats.org/officeDocument/2006/relationships/image" Target="../media/image58.png"/><Relationship Id="rId4" Type="http://schemas.openxmlformats.org/officeDocument/2006/relationships/tags" Target="../tags/tag10.xml"/><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12.xml"/><Relationship Id="rId6" Type="http://schemas.openxmlformats.org/officeDocument/2006/relationships/image" Target="../media/image60.png"/><Relationship Id="rId5" Type="http://schemas.openxmlformats.org/officeDocument/2006/relationships/image" Target="../media/image63.png"/><Relationship Id="rId4" Type="http://schemas.openxmlformats.org/officeDocument/2006/relationships/chart" Target="../charts/chart1.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67.png"/><Relationship Id="rId3" Type="http://schemas.openxmlformats.org/officeDocument/2006/relationships/tags" Target="../tags/tag15.xml"/><Relationship Id="rId7" Type="http://schemas.openxmlformats.org/officeDocument/2006/relationships/slideLayout" Target="../slideLayouts/slideLayout14.xml"/><Relationship Id="rId12" Type="http://schemas.openxmlformats.org/officeDocument/2006/relationships/image" Target="../media/image66.png"/><Relationship Id="rId17" Type="http://schemas.openxmlformats.org/officeDocument/2006/relationships/image" Target="../media/image63.png"/><Relationship Id="rId2" Type="http://schemas.openxmlformats.org/officeDocument/2006/relationships/tags" Target="../tags/tag14.xml"/><Relationship Id="rId16" Type="http://schemas.openxmlformats.org/officeDocument/2006/relationships/chart" Target="../charts/chart2.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65.png"/><Relationship Id="rId5" Type="http://schemas.openxmlformats.org/officeDocument/2006/relationships/tags" Target="../tags/tag17.xml"/><Relationship Id="rId15" Type="http://schemas.openxmlformats.org/officeDocument/2006/relationships/image" Target="../media/image69.png"/><Relationship Id="rId10" Type="http://schemas.openxmlformats.org/officeDocument/2006/relationships/image" Target="../media/image62.png"/><Relationship Id="rId4" Type="http://schemas.openxmlformats.org/officeDocument/2006/relationships/tags" Target="../tags/tag16.xml"/><Relationship Id="rId9" Type="http://schemas.openxmlformats.org/officeDocument/2006/relationships/image" Target="../media/image64.png"/><Relationship Id="rId14" Type="http://schemas.openxmlformats.org/officeDocument/2006/relationships/image" Target="../media/image68.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21.xml"/><Relationship Id="rId7" Type="http://schemas.openxmlformats.org/officeDocument/2006/relationships/image" Target="../media/image71.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20.xml"/><Relationship Id="rId11" Type="http://schemas.openxmlformats.org/officeDocument/2006/relationships/image" Target="../media/image74.png"/><Relationship Id="rId5" Type="http://schemas.openxmlformats.org/officeDocument/2006/relationships/slideLayout" Target="../slideLayouts/slideLayout14.xml"/><Relationship Id="rId10" Type="http://schemas.openxmlformats.org/officeDocument/2006/relationships/image" Target="../media/image73.png"/><Relationship Id="rId4" Type="http://schemas.openxmlformats.org/officeDocument/2006/relationships/tags" Target="../tags/tag22.xml"/><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23.xml"/><Relationship Id="rId6" Type="http://schemas.openxmlformats.org/officeDocument/2006/relationships/image" Target="../media/image63.png"/><Relationship Id="rId5" Type="http://schemas.openxmlformats.org/officeDocument/2006/relationships/chart" Target="../charts/chart3.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24.xml"/><Relationship Id="rId6" Type="http://schemas.openxmlformats.org/officeDocument/2006/relationships/image" Target="../media/image80.png"/><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slideLayout" Target="../slideLayouts/slideLayout15.xml"/><Relationship Id="rId4" Type="http://schemas.openxmlformats.org/officeDocument/2006/relationships/tags" Target="../tags/tag30.xml"/></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90.png"/><Relationship Id="rId5" Type="http://schemas.openxmlformats.org/officeDocument/2006/relationships/image" Target="../media/image95.png"/><Relationship Id="rId4" Type="http://schemas.openxmlformats.org/officeDocument/2006/relationships/image" Target="../media/image92.png"/><Relationship Id="rId9"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image" Target="../media/image101.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123.png"/><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7.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128.png"/><Relationship Id="rId5" Type="http://schemas.openxmlformats.org/officeDocument/2006/relationships/image" Target="../media/image125.png"/><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4.png"/><Relationship Id="rId7"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47.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129.png"/><Relationship Id="rId4" Type="http://schemas.openxmlformats.org/officeDocument/2006/relationships/image" Target="../media/image124.png"/></Relationships>
</file>

<file path=ppt/slides/_rels/slide4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0.png"/><Relationship Id="rId3" Type="http://schemas.openxmlformats.org/officeDocument/2006/relationships/image" Target="../media/image124.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9.png"/><Relationship Id="rId2" Type="http://schemas.openxmlformats.org/officeDocument/2006/relationships/notesSlide" Target="../notesSlides/notesSlide41.xml"/><Relationship Id="rId16" Type="http://schemas.openxmlformats.org/officeDocument/2006/relationships/image" Target="../media/image148.png"/><Relationship Id="rId1" Type="http://schemas.openxmlformats.org/officeDocument/2006/relationships/slideLayout" Target="../slideLayouts/slideLayout1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30.jpeg"/><Relationship Id="rId19" Type="http://schemas.openxmlformats.org/officeDocument/2006/relationships/image" Target="../media/image129.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49.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132.jpeg"/><Relationship Id="rId5" Type="http://schemas.openxmlformats.org/officeDocument/2006/relationships/image" Target="../media/image152.png"/><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58.pn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157.png"/><Relationship Id="rId5" Type="http://schemas.openxmlformats.org/officeDocument/2006/relationships/image" Target="../media/image134.jpeg"/><Relationship Id="rId4" Type="http://schemas.openxmlformats.org/officeDocument/2006/relationships/image" Target="../media/image133.jpeg"/></Relationships>
</file>

<file path=ppt/slides/_rels/slide5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24.png"/><Relationship Id="rId7" Type="http://schemas.openxmlformats.org/officeDocument/2006/relationships/image" Target="../media/image162.png"/><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3.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15.xml"/><Relationship Id="rId4" Type="http://schemas.openxmlformats.org/officeDocument/2006/relationships/tags" Target="../tags/tag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37.xml"/><Relationship Id="rId7" Type="http://schemas.openxmlformats.org/officeDocument/2006/relationships/image" Target="../media/image14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35.png"/><Relationship Id="rId5" Type="http://schemas.openxmlformats.org/officeDocument/2006/relationships/notesSlide" Target="../notesSlides/notesSlide46.xml"/><Relationship Id="rId4"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slideLayout" Target="../slideLayouts/slideLayout15.xml"/><Relationship Id="rId4" Type="http://schemas.openxmlformats.org/officeDocument/2006/relationships/tags" Target="../tags/tag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178.png"/></Relationships>
</file>

<file path=ppt/slides/_rels/slide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8.xml"/><Relationship Id="rId1" Type="http://schemas.openxmlformats.org/officeDocument/2006/relationships/slideLayout" Target="../slideLayouts/slideLayout14.xml"/><Relationship Id="rId6" Type="http://schemas.openxmlformats.org/officeDocument/2006/relationships/image" Target="../media/image175.png"/><Relationship Id="rId5" Type="http://schemas.openxmlformats.org/officeDocument/2006/relationships/image" Target="../media/image172.png"/><Relationship Id="rId4" Type="http://schemas.openxmlformats.org/officeDocument/2006/relationships/image" Target="../media/image169.png"/></Relationships>
</file>

<file path=ppt/slides/_rels/slide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77.jpeg"/><Relationship Id="rId1" Type="http://schemas.openxmlformats.org/officeDocument/2006/relationships/slideLayout" Target="../slideLayouts/slideLayout14.xml"/><Relationship Id="rId6" Type="http://schemas.openxmlformats.org/officeDocument/2006/relationships/image" Target="../media/image181.png"/><Relationship Id="rId5" Type="http://schemas.openxmlformats.org/officeDocument/2006/relationships/image" Target="../media/image179.png"/><Relationship Id="rId4" Type="http://schemas.openxmlformats.org/officeDocument/2006/relationships/image" Target="../media/image178.jpeg"/></Relationships>
</file>

<file path=ppt/slides/_rels/slide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4.xml"/><Relationship Id="rId5" Type="http://schemas.openxmlformats.org/officeDocument/2006/relationships/image" Target="../media/image193.png"/><Relationship Id="rId4" Type="http://schemas.openxmlformats.org/officeDocument/2006/relationships/image" Target="../media/image184.png"/></Relationships>
</file>

<file path=ppt/slides/_rels/slide74.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9.xml"/><Relationship Id="rId1" Type="http://schemas.openxmlformats.org/officeDocument/2006/relationships/slideLayout" Target="../slideLayouts/slideLayout14.xml"/><Relationship Id="rId5" Type="http://schemas.openxmlformats.org/officeDocument/2006/relationships/image" Target="../media/image189.jpeg"/><Relationship Id="rId4" Type="http://schemas.openxmlformats.org/officeDocument/2006/relationships/image" Target="../media/image188.jpeg"/></Relationships>
</file>

<file path=ppt/slides/_rels/slide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191.png"/></Relationships>
</file>

<file path=ppt/slides/_rels/slide7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194.png"/></Relationships>
</file>

<file path=ppt/slides/_rels/slide7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195.png"/></Relationships>
</file>

<file path=ppt/slides/_rels/slide79.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199.png"/></Relationships>
</file>

<file path=ppt/slides/_rels/slide8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9.png"/><Relationship Id="rId1" Type="http://schemas.openxmlformats.org/officeDocument/2006/relationships/slideLayout" Target="../slideLayouts/slideLayout14.xml"/><Relationship Id="rId4" Type="http://schemas.openxmlformats.org/officeDocument/2006/relationships/image" Target="../media/image201.jpeg"/></Relationships>
</file>

<file path=ppt/slides/_rels/slide82.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14.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png"/><Relationship Id="rId1" Type="http://schemas.openxmlformats.org/officeDocument/2006/relationships/slideLayout" Target="../slideLayouts/slideLayout14.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85.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06.png"/><Relationship Id="rId2" Type="http://schemas.openxmlformats.org/officeDocument/2006/relationships/image" Target="../media/image222.png"/><Relationship Id="rId1" Type="http://schemas.openxmlformats.org/officeDocument/2006/relationships/slideLayout" Target="../slideLayouts/slideLayout14.xml"/><Relationship Id="rId6" Type="http://schemas.openxmlformats.org/officeDocument/2006/relationships/image" Target="../media/image205.png"/><Relationship Id="rId5" Type="http://schemas.openxmlformats.org/officeDocument/2006/relationships/image" Target="../media/image225.png"/><Relationship Id="rId4" Type="http://schemas.openxmlformats.org/officeDocument/2006/relationships/image" Target="../media/image224.png"/></Relationships>
</file>

<file path=ppt/slides/_rels/slide8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07.png"/><Relationship Id="rId1" Type="http://schemas.openxmlformats.org/officeDocument/2006/relationships/slideLayout" Target="../slideLayouts/slideLayout14.xml"/><Relationship Id="rId4" Type="http://schemas.openxmlformats.org/officeDocument/2006/relationships/image" Target="../media/image208.png"/></Relationships>
</file>

<file path=ppt/slides/_rels/slide8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213.png"/></Relationships>
</file>

<file path=ppt/slides/_rels/slide8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15.png"/><Relationship Id="rId1" Type="http://schemas.openxmlformats.org/officeDocument/2006/relationships/slideLayout" Target="../slideLayouts/slideLayout14.xml"/><Relationship Id="rId5" Type="http://schemas.openxmlformats.org/officeDocument/2006/relationships/image" Target="../media/image228.png"/><Relationship Id="rId4" Type="http://schemas.openxmlformats.org/officeDocument/2006/relationships/image" Target="../media/image2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29.jpe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243.png"/></Relationships>
</file>

<file path=ppt/slides/_rels/slide9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8" Type="http://schemas.openxmlformats.org/officeDocument/2006/relationships/hyperlink" Target="https://www.htfc.com/wz_upload/png_upload/20210118/1610981160423ec0037.pdf" TargetMode="External"/><Relationship Id="rId13" Type="http://schemas.openxmlformats.org/officeDocument/2006/relationships/hyperlink" Target="https://github.com/TheQuantPy/youtube-tutorials/blob/8e64e19629cee840928b51baf4660e5c777e87e7/2022/001%20Jan-Mar/2022-03-18%20Simulating%20the%20Heston%20Model%20with%20Python%20_%20Stochastic%20Volatility%20Modelling.ipynb" TargetMode="External"/><Relationship Id="rId3" Type="http://schemas.openxmlformats.org/officeDocument/2006/relationships/hyperlink" Target="https://www.ivolatility.com/help/8.html" TargetMode="External"/><Relationship Id="rId7" Type="http://schemas.openxmlformats.org/officeDocument/2006/relationships/hyperlink" Target="https://blog.csdn.net/qq_40924052/article/details/120527293" TargetMode="External"/><Relationship Id="rId12" Type="http://schemas.openxmlformats.org/officeDocument/2006/relationships/hyperlink" Target="https://blog.csdn.net/qq_52737544/article/details/129523784" TargetMode="External"/><Relationship Id="rId2" Type="http://schemas.openxmlformats.org/officeDocument/2006/relationships/hyperlink" Target="https://www.fidelity.com/bin-public/060_www_fidelity_com/documents/learning-center/2._What_you_need_to_know_about_Volatility_v3.pdf" TargetMode="External"/><Relationship Id="rId1" Type="http://schemas.openxmlformats.org/officeDocument/2006/relationships/slideLayout" Target="../slideLayouts/slideLayout14.xml"/><Relationship Id="rId6" Type="http://schemas.openxmlformats.org/officeDocument/2006/relationships/hyperlink" Target="https://xueqiu.com/2470706656/149486055" TargetMode="External"/><Relationship Id="rId11" Type="http://schemas.openxmlformats.org/officeDocument/2006/relationships/hyperlink" Target="https://zhuanlan.zhihu.com/p/399913476" TargetMode="External"/><Relationship Id="rId5" Type="http://schemas.openxmlformats.org/officeDocument/2006/relationships/hyperlink" Target="https://zhuanlan.zhihu.com/p/38294971" TargetMode="External"/><Relationship Id="rId10" Type="http://schemas.openxmlformats.org/officeDocument/2006/relationships/hyperlink" Target="https://www.worldscientific.com/doi/pdf/10.1142/9789811212772_0001" TargetMode="External"/><Relationship Id="rId4" Type="http://schemas.openxmlformats.org/officeDocument/2006/relationships/hyperlink" Target="https://zhuanlan.zhihu.com/p/38293827" TargetMode="External"/><Relationship Id="rId9" Type="http://schemas.openxmlformats.org/officeDocument/2006/relationships/hyperlink" Target="https://zhuanlan.zhihu.com/p/334683648#:~:text=%E5%A6%82%E5%89%8D%E9%9D%A2%E4%BB%8B%E7%BB%8D%E7%9A%84%EF%BC%8CVIX%E6%98%AF%E6%8C%87%E6%95%B0%EF%BC%8C%E6%98%AF%E9%80%9A%E8%BF%87%E6%A0%87%E6%99%AE500%E7%9A%84%E6%9C%9F%E6%9D%83%E6%9D%A5%E8%AE%A1%E7%AE%97%E6%9C%AA%E6%9D%A530%E5%A4%A9%E7%9A%84%E9%9A%90%E5%90%AB%E6%B3%A2%E5%8A%A8%E7%8E%87%EF%BC%8C%E8%BF%99%E4%B8%AA%E6%8C%87%E6%95%B0%E6%9C%AC%E8%BA%AB%E4%B8%8D%E5%8F%AF%E4%BB%A5%E4%BA%A4%E6%98%93%E3%80%82,%E8%80%8CVXX%E9%80%9A%E8%BF%87%E6%8C%81%E6%9C%89%E8%BF%91%E6%9C%88%E4%BB%A5%E5%8F%8A%E6%AC%A1%E6%9C%88%E4%B8%A4%E4%B8%AA%E6%9C%88%E7%9A%84VIX%E6%9C%9F%E8%B4%A7%E6%9D%A5%E5%90%88%E6%88%90%E5%87%BA%E4%B8%80%E4%B8%AA30%E5%A4%A9%E5%88%B0%E6%9C%9F%EF%BC%88constant%20maturity%EF%BC%89%E7%9A%84VIX%E7%9A%84%E6%9C%9F%E8%B4%A7%E4%BB%B7%E6%A0%BC%E3%80%82" TargetMode="External"/></Relationships>
</file>

<file path=ppt/slides/_rels/slide98.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slideLayout" Target="../slideLayouts/slideLayout15.xml"/><Relationship Id="rId4" Type="http://schemas.openxmlformats.org/officeDocument/2006/relationships/tags" Target="../tags/tag45.xml"/></Relationships>
</file>

<file path=ppt/slides/_rels/slide9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2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 y="3070497"/>
            <a:ext cx="12192000" cy="677108"/>
          </a:xfrm>
          <a:prstGeom prst="rect">
            <a:avLst/>
          </a:prstGeom>
          <a:noFill/>
        </p:spPr>
        <p:txBody>
          <a:bodyPr wrap="square" rtlCol="0">
            <a:spAutoFit/>
          </a:bodyPr>
          <a:lstStyle/>
          <a:p>
            <a:pPr algn="ctr">
              <a:spcAft>
                <a:spcPts val="50"/>
              </a:spcAft>
            </a:pPr>
            <a:r>
              <a:rPr lang="zh-CN" altLang="en-US" sz="3800" b="1" dirty="0">
                <a:solidFill>
                  <a:schemeClr val="bg1"/>
                </a:solidFill>
                <a:cs typeface="+mn-ea"/>
                <a:sym typeface="+mn-lt"/>
              </a:rPr>
              <a:t>衍生品</a:t>
            </a:r>
          </a:p>
        </p:txBody>
      </p:sp>
      <p:sp>
        <p:nvSpPr>
          <p:cNvPr id="13" name="文本框 12"/>
          <p:cNvSpPr txBox="1"/>
          <p:nvPr/>
        </p:nvSpPr>
        <p:spPr>
          <a:xfrm>
            <a:off x="0" y="4998087"/>
            <a:ext cx="12191999" cy="783590"/>
          </a:xfrm>
          <a:prstGeom prst="rect">
            <a:avLst/>
          </a:prstGeom>
          <a:noFill/>
        </p:spPr>
        <p:txBody>
          <a:bodyPr wrap="square" rtlCol="0">
            <a:spAutoFit/>
          </a:bodyPr>
          <a:lstStyle/>
          <a:p>
            <a:pPr algn="ctr">
              <a:spcAft>
                <a:spcPts val="600"/>
              </a:spcAft>
            </a:pPr>
            <a:r>
              <a:rPr lang="zh-CN" altLang="en-US" sz="2000" dirty="0">
                <a:solidFill>
                  <a:srgbClr val="972022"/>
                </a:solidFill>
                <a:cs typeface="+mn-ea"/>
                <a:sym typeface="+mn-lt"/>
              </a:rPr>
              <a:t>顾雨星 李畅 刘昊天 卢俊宁 李志豪</a:t>
            </a:r>
            <a:r>
              <a:rPr lang="en-US" altLang="zh-CN" sz="2000" dirty="0">
                <a:solidFill>
                  <a:srgbClr val="972022"/>
                </a:solidFill>
                <a:cs typeface="+mn-ea"/>
                <a:sym typeface="+mn-lt"/>
              </a:rPr>
              <a:t> </a:t>
            </a:r>
            <a:r>
              <a:rPr lang="zh-CN" altLang="en-US" sz="2000" dirty="0">
                <a:solidFill>
                  <a:srgbClr val="972022"/>
                </a:solidFill>
                <a:cs typeface="+mn-ea"/>
                <a:sym typeface="+mn-lt"/>
              </a:rPr>
              <a:t>辛宇正</a:t>
            </a:r>
            <a:endParaRPr lang="en-US" altLang="zh-CN" sz="2000" dirty="0">
              <a:solidFill>
                <a:srgbClr val="972022"/>
              </a:solidFill>
              <a:cs typeface="+mn-ea"/>
              <a:sym typeface="+mn-lt"/>
            </a:endParaRPr>
          </a:p>
          <a:p>
            <a:pPr algn="ctr">
              <a:spcAft>
                <a:spcPts val="600"/>
              </a:spcAft>
            </a:pPr>
            <a:r>
              <a:rPr lang="en-US" altLang="zh-CN" sz="2000" dirty="0">
                <a:solidFill>
                  <a:srgbClr val="972022"/>
                </a:solidFill>
                <a:cs typeface="+mn-ea"/>
                <a:sym typeface="+mn-lt"/>
              </a:rPr>
              <a:t>1/11/2021</a:t>
            </a:r>
          </a:p>
        </p:txBody>
      </p:sp>
      <p:sp>
        <p:nvSpPr>
          <p:cNvPr id="15" name="文本框 14"/>
          <p:cNvSpPr txBox="1"/>
          <p:nvPr/>
        </p:nvSpPr>
        <p:spPr>
          <a:xfrm>
            <a:off x="1" y="2513482"/>
            <a:ext cx="12192000" cy="398780"/>
          </a:xfrm>
          <a:prstGeom prst="rect">
            <a:avLst/>
          </a:prstGeom>
          <a:noFill/>
        </p:spPr>
        <p:txBody>
          <a:bodyPr wrap="square" rtlCol="0">
            <a:spAutoFit/>
          </a:bodyPr>
          <a:lstStyle/>
          <a:p>
            <a:pPr algn="ctr">
              <a:spcAft>
                <a:spcPts val="50"/>
              </a:spcAft>
            </a:pPr>
            <a:r>
              <a:rPr lang="zh-CN" altLang="en-US" sz="2000" dirty="0">
                <a:solidFill>
                  <a:schemeClr val="bg1"/>
                </a:solidFill>
                <a:cs typeface="+mn-ea"/>
                <a:sym typeface="+mn-lt"/>
              </a:rPr>
              <a:t>北京大学量化交易协会</a:t>
            </a:r>
            <a:r>
              <a:rPr lang="en-US" altLang="zh-CN" sz="2000" dirty="0">
                <a:solidFill>
                  <a:schemeClr val="bg1"/>
                </a:solidFill>
                <a:cs typeface="+mn-ea"/>
                <a:sym typeface="+mn-lt"/>
              </a:rPr>
              <a:t>2023</a:t>
            </a:r>
            <a:r>
              <a:rPr lang="zh-CN" altLang="en-US" sz="2000" dirty="0">
                <a:solidFill>
                  <a:schemeClr val="bg1"/>
                </a:solidFill>
                <a:cs typeface="+mn-ea"/>
                <a:sym typeface="+mn-lt"/>
              </a:rPr>
              <a:t>级培训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lt"/>
              </a:rPr>
              <a:t>期权定价模型</a:t>
            </a:r>
            <a:r>
              <a:rPr lang="en-US" altLang="zh-CN" dirty="0">
                <a:sym typeface="+mn-lt"/>
              </a:rPr>
              <a:t>-Binomial Trees</a:t>
            </a:r>
            <a:endParaRPr lang="zh-CN" altLang="en-US" dirty="0">
              <a:sym typeface="+mn-lt"/>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10</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8" name="文本框 7"/>
          <p:cNvSpPr txBox="1"/>
          <p:nvPr/>
        </p:nvSpPr>
        <p:spPr>
          <a:xfrm>
            <a:off x="330200" y="1424211"/>
            <a:ext cx="11531600" cy="4483279"/>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假想存在一个与真实世界完全平行的风险中性世界：</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风险中性世界有与真实世界相同的资产市场结构和资产价格</a:t>
            </a:r>
            <a:endParaRPr kumimoji="0" lang="en-US" altLang="zh-CN" sz="16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风险中性世界</a:t>
            </a:r>
            <a:r>
              <a:rPr kumimoji="0" lang="zh-CN" altLang="en-US" sz="16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ea"/>
                <a:sym typeface="+mn-lt"/>
              </a:rPr>
              <a:t>的投资者都是</a:t>
            </a:r>
            <a:r>
              <a:rPr kumimoji="0" lang="zh-CN" altLang="en-US" sz="16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风险中性的</a:t>
            </a:r>
            <a:r>
              <a:rPr kumimoji="0" lang="en-US" altLang="zh-CN" sz="16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资产价格等于未来支付用无风险利率贴现获得的现值</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风险中性世界中发生的各种概率与真实世界不同</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457200" marR="0" lvl="1"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假想在</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风险中性世界中发生</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股价上升和下降的概率分别为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q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和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1-q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风险中性概率：</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用风险中性概率来计算，衍生品的价格也应该等于其未来期望支付的贴现值：</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30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sp>
        <p:nvSpPr>
          <p:cNvPr id="7" name="文本框 6"/>
          <p:cNvSpPr txBox="1"/>
          <p:nvPr/>
        </p:nvSpPr>
        <p:spPr>
          <a:xfrm>
            <a:off x="330199" y="871384"/>
            <a:ext cx="1670051"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风险中性定价</a:t>
            </a:r>
          </a:p>
        </p:txBody>
      </p:sp>
      <p:pic>
        <p:nvPicPr>
          <p:cNvPr id="30" name="图片 29"/>
          <p:cNvPicPr>
            <a:picLocks noChangeAspect="1"/>
          </p:cNvPicPr>
          <p:nvPr/>
        </p:nvPicPr>
        <p:blipFill>
          <a:blip r:embed="rId3"/>
          <a:stretch>
            <a:fillRect/>
          </a:stretch>
        </p:blipFill>
        <p:spPr>
          <a:xfrm>
            <a:off x="3886086" y="3114659"/>
            <a:ext cx="4419827" cy="628682"/>
          </a:xfrm>
          <a:prstGeom prst="rect">
            <a:avLst/>
          </a:prstGeom>
        </p:spPr>
      </p:pic>
      <p:pic>
        <p:nvPicPr>
          <p:cNvPr id="32" name="图片 31"/>
          <p:cNvPicPr>
            <a:picLocks noChangeAspect="1"/>
          </p:cNvPicPr>
          <p:nvPr/>
        </p:nvPicPr>
        <p:blipFill>
          <a:blip r:embed="rId4"/>
          <a:stretch>
            <a:fillRect/>
          </a:stretch>
        </p:blipFill>
        <p:spPr>
          <a:xfrm>
            <a:off x="4594147" y="4392253"/>
            <a:ext cx="3003704" cy="1238314"/>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场外期权和奇异期权</a:t>
            </a:r>
          </a:p>
        </p:txBody>
      </p:sp>
      <p:sp>
        <p:nvSpPr>
          <p:cNvPr id="11" name="文本框 10"/>
          <p:cNvSpPr txBox="1"/>
          <p:nvPr/>
        </p:nvSpPr>
        <p:spPr>
          <a:xfrm>
            <a:off x="330200" y="1558457"/>
            <a:ext cx="11531600" cy="597599"/>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t>场外期权（</a:t>
            </a:r>
            <a:r>
              <a:rPr lang="en-US" altLang="zh-CN" sz="1600" dirty="0"/>
              <a:t>Over the Counter Options</a:t>
            </a:r>
            <a:r>
              <a:rPr lang="zh-CN" altLang="en-US" sz="1600" dirty="0"/>
              <a:t>）：在非集中性交易场所进行交易的非标准化的金融期权合约。</a:t>
            </a:r>
            <a:endParaRPr lang="en-US" altLang="zh-CN" sz="1600" dirty="0"/>
          </a:p>
          <a:p>
            <a:pPr marL="342900" indent="-342900">
              <a:spcAft>
                <a:spcPts val="50"/>
              </a:spcAft>
              <a:buFont typeface="Arial" panose="020B0604020202020204" pitchFamily="34" charset="0"/>
              <a:buChar char="•"/>
              <a:defRPr/>
            </a:pPr>
            <a:r>
              <a:rPr lang="zh-CN" altLang="en-US" sz="1600" dirty="0"/>
              <a:t>场内期权（</a:t>
            </a:r>
            <a:r>
              <a:rPr lang="en-US" altLang="zh-CN" sz="1600" dirty="0"/>
              <a:t>Exchange-traded Options</a:t>
            </a:r>
            <a:r>
              <a:rPr lang="zh-CN" altLang="en-US" sz="1600" dirty="0"/>
              <a:t>）：</a:t>
            </a:r>
            <a:r>
              <a:rPr lang="zh-CN" altLang="en-US" sz="1600" b="0" i="0" dirty="0">
                <a:solidFill>
                  <a:srgbClr val="040C28"/>
                </a:solidFill>
                <a:effectLst/>
                <a:latin typeface="Google Sans"/>
              </a:rPr>
              <a:t>在集中性的期货市场或期权市场进行交易的期权合约。</a:t>
            </a:r>
            <a:endParaRPr lang="en-US" altLang="zh-CN" sz="1600" dirty="0"/>
          </a:p>
        </p:txBody>
      </p:sp>
      <p:sp>
        <p:nvSpPr>
          <p:cNvPr id="12" name="文本框 11"/>
          <p:cNvSpPr txBox="1"/>
          <p:nvPr/>
        </p:nvSpPr>
        <p:spPr>
          <a:xfrm>
            <a:off x="330200" y="1189125"/>
            <a:ext cx="2728526" cy="369331"/>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场外期权和场内期权定义</a:t>
            </a:r>
          </a:p>
        </p:txBody>
      </p:sp>
      <p:graphicFrame>
        <p:nvGraphicFramePr>
          <p:cNvPr id="10" name="表格 9"/>
          <p:cNvGraphicFramePr>
            <a:graphicFrameLocks noGrp="1"/>
          </p:cNvGraphicFramePr>
          <p:nvPr/>
        </p:nvGraphicFramePr>
        <p:xfrm>
          <a:off x="4479575" y="2631392"/>
          <a:ext cx="7534626" cy="3086922"/>
        </p:xfrm>
        <a:graphic>
          <a:graphicData uri="http://schemas.openxmlformats.org/drawingml/2006/table">
            <a:tbl>
              <a:tblPr/>
              <a:tblGrid>
                <a:gridCol w="1221832">
                  <a:extLst>
                    <a:ext uri="{9D8B030D-6E8A-4147-A177-3AD203B41FA5}">
                      <a16:colId xmlns:a16="http://schemas.microsoft.com/office/drawing/2014/main" val="20000"/>
                    </a:ext>
                  </a:extLst>
                </a:gridCol>
                <a:gridCol w="3369211">
                  <a:extLst>
                    <a:ext uri="{9D8B030D-6E8A-4147-A177-3AD203B41FA5}">
                      <a16:colId xmlns:a16="http://schemas.microsoft.com/office/drawing/2014/main" val="20001"/>
                    </a:ext>
                  </a:extLst>
                </a:gridCol>
                <a:gridCol w="2943583">
                  <a:extLst>
                    <a:ext uri="{9D8B030D-6E8A-4147-A177-3AD203B41FA5}">
                      <a16:colId xmlns:a16="http://schemas.microsoft.com/office/drawing/2014/main" val="20002"/>
                    </a:ext>
                  </a:extLst>
                </a:gridCol>
              </a:tblGrid>
              <a:tr h="514138">
                <a:tc gridSpan="3">
                  <a:txBody>
                    <a:bodyPr/>
                    <a:lstStyle/>
                    <a:p>
                      <a:pPr algn="ctr" rtl="0" fontAlgn="ctr"/>
                      <a:r>
                        <a:rPr lang="zh-CN" altLang="en-US" sz="1400" b="1" i="0" u="none" strike="noStrike" dirty="0">
                          <a:solidFill>
                            <a:srgbClr val="FFFFFF"/>
                          </a:solidFill>
                          <a:effectLst/>
                          <a:latin typeface="微软雅黑" panose="020B0503020204020204" pitchFamily="34" charset="-122"/>
                          <a:ea typeface="微软雅黑" panose="020B0503020204020204" pitchFamily="34" charset="-122"/>
                        </a:rPr>
                        <a:t>场内期权和场外期权区别</a:t>
                      </a:r>
                    </a:p>
                  </a:txBody>
                  <a:tcPr marL="7620" marR="7620" marT="762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72022"/>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21598">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场内期权</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场外期权</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1"/>
                  </a:ext>
                </a:extLst>
              </a:tr>
              <a:tr h="321598">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产品类型</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标准化</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定制化</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2"/>
                  </a:ext>
                </a:extLst>
              </a:tr>
              <a:tr h="321598">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流动性</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高</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低</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3"/>
                  </a:ext>
                </a:extLst>
              </a:tr>
              <a:tr h="321598">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透明程度</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高</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低</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4"/>
                  </a:ext>
                </a:extLst>
              </a:tr>
              <a:tr h="321598">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参与者</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做市商、公司、机构投资者、个人投资者</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做市商、公司、机构投资者</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5"/>
                  </a:ext>
                </a:extLst>
              </a:tr>
              <a:tr h="321598">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定价方法</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市场定价</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协商定价</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6"/>
                  </a:ext>
                </a:extLst>
              </a:tr>
              <a:tr h="321598">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报价模式</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动态</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静态</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7"/>
                  </a:ext>
                </a:extLst>
              </a:tr>
              <a:tr h="321598">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交易机制</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集中交易</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非集中交易</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8"/>
                  </a:ext>
                </a:extLst>
              </a:tr>
            </a:tbl>
          </a:graphicData>
        </a:graphic>
      </p:graphicFrame>
      <p:sp>
        <p:nvSpPr>
          <p:cNvPr id="7" name="文本框 6"/>
          <p:cNvSpPr txBox="1"/>
          <p:nvPr/>
        </p:nvSpPr>
        <p:spPr>
          <a:xfrm>
            <a:off x="330200" y="3000725"/>
            <a:ext cx="3810001" cy="2644314"/>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t>定义：比常规期权（标准的欧式或美式期权）更复杂的衍生证券，这些产品通常场外交易或嵌入结构化产品。</a:t>
            </a:r>
          </a:p>
          <a:p>
            <a:pPr marL="800100" lvl="1" indent="-342900">
              <a:spcAft>
                <a:spcPts val="50"/>
              </a:spcAft>
              <a:buFont typeface="Arial" panose="020B0604020202020204" pitchFamily="34" charset="0"/>
              <a:buChar char="•"/>
              <a:defRPr/>
            </a:pPr>
            <a:r>
              <a:rPr lang="zh-CN" altLang="en-US" sz="1600" dirty="0"/>
              <a:t>百慕大期权</a:t>
            </a:r>
          </a:p>
          <a:p>
            <a:pPr marL="800100" lvl="1" indent="-342900">
              <a:spcAft>
                <a:spcPts val="50"/>
              </a:spcAft>
              <a:buFont typeface="Arial" panose="020B0604020202020204" pitchFamily="34" charset="0"/>
              <a:buChar char="•"/>
              <a:defRPr/>
            </a:pPr>
            <a:r>
              <a:rPr lang="zh-CN" altLang="en-US" sz="1600" dirty="0"/>
              <a:t>回望期权</a:t>
            </a:r>
          </a:p>
          <a:p>
            <a:pPr marL="800100" lvl="1" indent="-342900">
              <a:spcAft>
                <a:spcPts val="50"/>
              </a:spcAft>
              <a:buFont typeface="Arial" panose="020B0604020202020204" pitchFamily="34" charset="0"/>
              <a:buChar char="•"/>
              <a:defRPr/>
            </a:pPr>
            <a:r>
              <a:rPr lang="zh-CN" altLang="en-US" sz="1600" dirty="0"/>
              <a:t>障碍期权</a:t>
            </a:r>
          </a:p>
          <a:p>
            <a:pPr marL="800100" lvl="1" indent="-342900">
              <a:spcAft>
                <a:spcPts val="50"/>
              </a:spcAft>
              <a:buFont typeface="Arial" panose="020B0604020202020204" pitchFamily="34" charset="0"/>
              <a:buChar char="•"/>
              <a:defRPr/>
            </a:pPr>
            <a:r>
              <a:rPr lang="zh-CN" altLang="en-US" sz="1600" dirty="0"/>
              <a:t>雪球</a:t>
            </a:r>
          </a:p>
          <a:p>
            <a:pPr marL="800100" lvl="1" indent="-342900">
              <a:spcAft>
                <a:spcPts val="50"/>
              </a:spcAft>
              <a:buFont typeface="Arial" panose="020B0604020202020204" pitchFamily="34" charset="0"/>
              <a:buChar char="•"/>
              <a:defRPr/>
            </a:pPr>
            <a:r>
              <a:rPr lang="en-US" altLang="zh-CN" sz="1600" dirty="0"/>
              <a:t>80/80</a:t>
            </a:r>
            <a:r>
              <a:rPr lang="zh-CN" altLang="en-US" sz="1600" dirty="0"/>
              <a:t>结构</a:t>
            </a:r>
            <a:endParaRPr lang="en-US" altLang="zh-CN" sz="1600" dirty="0"/>
          </a:p>
          <a:p>
            <a:pPr marL="800100" lvl="1" indent="-342900">
              <a:spcAft>
                <a:spcPts val="50"/>
              </a:spcAft>
              <a:buFont typeface="Arial" panose="020B0604020202020204" pitchFamily="34" charset="0"/>
              <a:buChar char="•"/>
              <a:defRPr/>
            </a:pPr>
            <a:r>
              <a:rPr lang="en-US" altLang="zh-CN" sz="1600" dirty="0"/>
              <a:t>90/90+</a:t>
            </a:r>
            <a:r>
              <a:rPr lang="zh-CN" altLang="en-US" sz="1600" dirty="0"/>
              <a:t>价差结构</a:t>
            </a:r>
          </a:p>
          <a:p>
            <a:pPr marL="800100" lvl="1" indent="-342900">
              <a:spcAft>
                <a:spcPts val="50"/>
              </a:spcAft>
              <a:buFont typeface="Arial" panose="020B0604020202020204" pitchFamily="34" charset="0"/>
              <a:buChar char="•"/>
              <a:defRPr/>
            </a:pPr>
            <a:r>
              <a:rPr lang="zh-CN" altLang="en-US" sz="1600" dirty="0"/>
              <a:t>累计期权</a:t>
            </a:r>
          </a:p>
        </p:txBody>
      </p:sp>
      <p:sp>
        <p:nvSpPr>
          <p:cNvPr id="8" name="文本框 7"/>
          <p:cNvSpPr txBox="1"/>
          <p:nvPr/>
        </p:nvSpPr>
        <p:spPr>
          <a:xfrm>
            <a:off x="330200" y="2631392"/>
            <a:ext cx="1364263"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奇异期权</a:t>
            </a:r>
          </a:p>
        </p:txBody>
      </p:sp>
    </p:spTree>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回望期权</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101</a:t>
            </a:fld>
            <a:endParaRPr lang="zh-CN" altLang="en-US" dirty="0"/>
          </a:p>
        </p:txBody>
      </p:sp>
      <p:sp>
        <p:nvSpPr>
          <p:cNvPr id="4" name="文本框 3"/>
          <p:cNvSpPr txBox="1"/>
          <p:nvPr/>
        </p:nvSpPr>
        <p:spPr>
          <a:xfrm>
            <a:off x="215137" y="2677042"/>
            <a:ext cx="11744962" cy="764312"/>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回望期权：</a:t>
            </a:r>
            <a:endParaRPr lang="en-US" altLang="zh-CN" sz="14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400" dirty="0">
                <a:solidFill>
                  <a:prstClr val="black"/>
                </a:solidFill>
                <a:cs typeface="+mn-ea"/>
                <a:sym typeface="+mn-lt"/>
              </a:rPr>
              <a:t>到期时要回望过去标的资产的表现，其收益支付结构与合约期间标的资产价格所达到的最大值或者最小值相关</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回望期权</a:t>
            </a:r>
            <a:r>
              <a:rPr lang="en-US" altLang="zh-CN" sz="1400" dirty="0">
                <a:solidFill>
                  <a:prstClr val="black"/>
                </a:solidFill>
                <a:cs typeface="+mn-ea"/>
                <a:sym typeface="+mn-lt"/>
              </a:rPr>
              <a:t>payoff</a:t>
            </a:r>
            <a:r>
              <a:rPr lang="zh-CN" altLang="en-US" sz="1400" dirty="0">
                <a:solidFill>
                  <a:prstClr val="black"/>
                </a:solidFill>
                <a:cs typeface="+mn-ea"/>
                <a:sym typeface="+mn-lt"/>
              </a:rPr>
              <a:t>一定高于对应的欧式期权</a:t>
            </a:r>
            <a:endParaRPr lang="en-US" altLang="zh-CN" sz="1400" dirty="0">
              <a:solidFill>
                <a:prstClr val="black"/>
              </a:solidFill>
              <a:cs typeface="+mn-ea"/>
              <a:sym typeface="+mn-lt"/>
            </a:endParaRPr>
          </a:p>
        </p:txBody>
      </p:sp>
      <p:sp>
        <p:nvSpPr>
          <p:cNvPr id="5" name="文本框 4"/>
          <p:cNvSpPr txBox="1"/>
          <p:nvPr/>
        </p:nvSpPr>
        <p:spPr>
          <a:xfrm>
            <a:off x="215137" y="2307708"/>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回望期权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6"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表格 7"/>
          <p:cNvGraphicFramePr>
            <a:graphicFrameLocks noGrp="1"/>
          </p:cNvGraphicFramePr>
          <p:nvPr/>
        </p:nvGraphicFramePr>
        <p:xfrm>
          <a:off x="1664611" y="3554904"/>
          <a:ext cx="8115301" cy="3035735"/>
        </p:xfrm>
        <a:graphic>
          <a:graphicData uri="http://schemas.openxmlformats.org/drawingml/2006/table">
            <a:tbl>
              <a:tblPr/>
              <a:tblGrid>
                <a:gridCol w="4121383">
                  <a:extLst>
                    <a:ext uri="{9D8B030D-6E8A-4147-A177-3AD203B41FA5}">
                      <a16:colId xmlns:a16="http://schemas.microsoft.com/office/drawing/2014/main" val="20000"/>
                    </a:ext>
                  </a:extLst>
                </a:gridCol>
                <a:gridCol w="3993918">
                  <a:extLst>
                    <a:ext uri="{9D8B030D-6E8A-4147-A177-3AD203B41FA5}">
                      <a16:colId xmlns:a16="http://schemas.microsoft.com/office/drawing/2014/main" val="20001"/>
                    </a:ext>
                  </a:extLst>
                </a:gridCol>
              </a:tblGrid>
              <a:tr h="778683">
                <a:tc gridSpan="2">
                  <a:txBody>
                    <a:bodyPr/>
                    <a:lstStyle/>
                    <a:p>
                      <a:pPr algn="ctr" rtl="0" fontAlgn="ctr"/>
                      <a:r>
                        <a:rPr lang="zh-CN" altLang="en-US" sz="2000" b="1" i="0" u="none" strike="noStrike" dirty="0">
                          <a:solidFill>
                            <a:srgbClr val="FFFFFF"/>
                          </a:solidFill>
                          <a:effectLst/>
                          <a:latin typeface="微软雅黑" panose="020B0503020204020204" pitchFamily="34" charset="-122"/>
                          <a:ea typeface="微软雅黑" panose="020B0503020204020204" pitchFamily="34" charset="-122"/>
                        </a:rPr>
                        <a:t>回望期权到期收益</a:t>
                      </a:r>
                    </a:p>
                  </a:txBody>
                  <a:tcPr marL="7620" marR="7620" marT="7620" marB="0" anchor="ctr">
                    <a:lnL>
                      <a:noFill/>
                    </a:lnL>
                    <a:lnR>
                      <a:noFill/>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72022"/>
                    </a:solidFill>
                  </a:tcPr>
                </a:tc>
                <a:tc hMerge="1">
                  <a:txBody>
                    <a:bodyPr/>
                    <a:lstStyle/>
                    <a:p>
                      <a:endParaRPr lang="zh-CN"/>
                    </a:p>
                  </a:txBody>
                  <a:tcPr/>
                </a:tc>
                <a:extLst>
                  <a:ext uri="{0D108BD9-81ED-4DB2-BD59-A6C34878D82A}">
                    <a16:rowId xmlns:a16="http://schemas.microsoft.com/office/drawing/2014/main" val="10000"/>
                  </a:ext>
                </a:extLst>
              </a:tr>
              <a:tr h="564263">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固定执行价格的回望看涨期权</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1"/>
                  </a:ext>
                </a:extLst>
              </a:tr>
              <a:tr h="564263">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固定执行价格的回望看跌期权</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2"/>
                  </a:ext>
                </a:extLst>
              </a:tr>
              <a:tr h="564263">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浮动执行价格的回望看涨期权</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3"/>
                  </a:ext>
                </a:extLst>
              </a:tr>
              <a:tr h="564263">
                <a:tc>
                  <a:txBody>
                    <a:bodyPr/>
                    <a:lstStyle/>
                    <a:p>
                      <a:pPr algn="ctr" rtl="0"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浮动执行价格的回望看跌期权</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rtl="0"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0" name="文本框 9"/>
              <p:cNvSpPr txBox="1"/>
              <p:nvPr/>
            </p:nvSpPr>
            <p:spPr>
              <a:xfrm>
                <a:off x="6722171" y="4495962"/>
                <a:ext cx="2048253" cy="3626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max</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e>
                      </m:func>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,0}</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6722171" y="4495962"/>
                <a:ext cx="2048253" cy="362663"/>
              </a:xfrm>
              <a:prstGeom prst="rect">
                <a:avLst/>
              </a:prstGeom>
              <a:blipFill rotWithShape="1">
                <a:blip r:embed="rId3"/>
                <a:stretch>
                  <a:fillRect l="-3" t="-45" r="21" b="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722171" y="5072771"/>
                <a:ext cx="2086725" cy="3626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i="1">
                                  <a:latin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𝑇</m:t>
                              </m:r>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e>
                      </m:func>
                      <m:r>
                        <a:rPr lang="en-US" altLang="zh-CN" b="0" i="1" smtClean="0">
                          <a:latin typeface="Cambria Math" panose="02040503050406030204" pitchFamily="18" charset="0"/>
                        </a:rPr>
                        <m:t>,0}</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6722171" y="5072771"/>
                <a:ext cx="2086725" cy="362663"/>
              </a:xfrm>
              <a:prstGeom prst="rect">
                <a:avLst/>
              </a:prstGeom>
              <a:blipFill rotWithShape="1">
                <a:blip r:embed="rId4"/>
                <a:stretch>
                  <a:fillRect l="-3" t="-108" r="8" b="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6675184" y="5573721"/>
                <a:ext cx="2204706" cy="3608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max</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i="1">
                                  <a:latin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𝑇</m:t>
                              </m:r>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e>
                      </m:func>
                      <m:r>
                        <a:rPr lang="en-US" altLang="zh-CN" b="0" i="1" smtClean="0">
                          <a:latin typeface="Cambria Math" panose="02040503050406030204" pitchFamily="18" charset="0"/>
                        </a:rPr>
                        <m:t>,0}</m:t>
                      </m:r>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6675184" y="5573721"/>
                <a:ext cx="2204706" cy="360868"/>
              </a:xfrm>
              <a:prstGeom prst="rect">
                <a:avLst/>
              </a:prstGeom>
              <a:blipFill rotWithShape="1">
                <a:blip r:embed="rId5"/>
                <a:stretch>
                  <a:fillRect l="-3" t="-90" r="2" b="1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6722171" y="6117853"/>
                <a:ext cx="2118080" cy="3626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max</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e>
                      </m:fun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𝑇</m:t>
                          </m:r>
                        </m:sub>
                      </m:sSub>
                      <m:r>
                        <a:rPr lang="en-US" altLang="zh-CN" b="0" i="1" smtClean="0">
                          <a:latin typeface="Cambria Math" panose="02040503050406030204" pitchFamily="18" charset="0"/>
                        </a:rPr>
                        <m:t>,0}</m:t>
                      </m:r>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722171" y="6117853"/>
                <a:ext cx="2118080" cy="362663"/>
              </a:xfrm>
              <a:prstGeom prst="rect">
                <a:avLst/>
              </a:prstGeom>
              <a:blipFill rotWithShape="1">
                <a:blip r:embed="rId6"/>
                <a:stretch>
                  <a:fillRect l="-3" t="-73" r="20" b="94"/>
                </a:stretch>
              </a:blipFill>
            </p:spPr>
            <p:txBody>
              <a:bodyPr/>
              <a:lstStyle/>
              <a:p>
                <a:r>
                  <a:rPr lang="zh-CN" altLang="en-US">
                    <a:noFill/>
                  </a:rPr>
                  <a:t> </a:t>
                </a:r>
              </a:p>
            </p:txBody>
          </p:sp>
        </mc:Fallback>
      </mc:AlternateContent>
      <p:sp>
        <p:nvSpPr>
          <p:cNvPr id="21" name="文本框 20"/>
          <p:cNvSpPr txBox="1"/>
          <p:nvPr/>
        </p:nvSpPr>
        <p:spPr>
          <a:xfrm>
            <a:off x="215137" y="1303614"/>
            <a:ext cx="11744962" cy="992579"/>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百慕大期权：</a:t>
            </a:r>
            <a:endParaRPr lang="en-US" altLang="zh-CN" sz="14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400" dirty="0">
                <a:solidFill>
                  <a:prstClr val="black"/>
                </a:solidFill>
                <a:cs typeface="+mn-ea"/>
                <a:sym typeface="+mn-lt"/>
              </a:rPr>
              <a:t>介于欧式期权和美式期权之间，可以在到期日前规定的一系列时间行权的期权</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百慕大期权介于欧式期权和美式期权之间，相较于欧式期权行权更灵活</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百慕大期权通常作为美式期权的一种更便宜的替代产品</a:t>
            </a:r>
            <a:endParaRPr lang="en-US" altLang="zh-CN" sz="1400" dirty="0">
              <a:solidFill>
                <a:prstClr val="black"/>
              </a:solidFill>
              <a:cs typeface="+mn-ea"/>
              <a:sym typeface="+mn-lt"/>
            </a:endParaRPr>
          </a:p>
        </p:txBody>
      </p:sp>
      <p:sp>
        <p:nvSpPr>
          <p:cNvPr id="24" name="文本框 23"/>
          <p:cNvSpPr txBox="1"/>
          <p:nvPr/>
        </p:nvSpPr>
        <p:spPr>
          <a:xfrm>
            <a:off x="215137" y="934280"/>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百慕大期权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障碍期权</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102</a:t>
            </a:fld>
            <a:endParaRPr lang="zh-CN" altLang="en-US" dirty="0"/>
          </a:p>
        </p:txBody>
      </p:sp>
      <p:sp>
        <p:nvSpPr>
          <p:cNvPr id="4" name="文本框 3"/>
          <p:cNvSpPr txBox="1"/>
          <p:nvPr/>
        </p:nvSpPr>
        <p:spPr>
          <a:xfrm>
            <a:off x="375918" y="1327956"/>
            <a:ext cx="11584181" cy="122084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在欧式期权的基础上，根据规定期间内标的价格是否碰触到障碍价决定是否行权</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en-US" altLang="zh-CN" sz="1400" dirty="0">
                <a:solidFill>
                  <a:prstClr val="black"/>
                </a:solidFill>
                <a:cs typeface="+mn-ea"/>
                <a:sym typeface="+mn-lt"/>
              </a:rPr>
              <a:t>knocked out</a:t>
            </a:r>
            <a:r>
              <a:rPr lang="zh-CN" altLang="en-US" sz="1400" dirty="0">
                <a:solidFill>
                  <a:prstClr val="black"/>
                </a:solidFill>
                <a:cs typeface="+mn-ea"/>
                <a:sym typeface="+mn-lt"/>
              </a:rPr>
              <a:t>敲出期权，当标的资产价格达到一个特定障碍水平时，期权作废</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en-US" altLang="zh-CN" sz="1400" dirty="0">
                <a:solidFill>
                  <a:prstClr val="black"/>
                </a:solidFill>
                <a:cs typeface="+mn-ea"/>
                <a:sym typeface="+mn-lt"/>
              </a:rPr>
              <a:t>knocked in</a:t>
            </a:r>
            <a:r>
              <a:rPr lang="zh-CN" altLang="en-US" sz="1400" dirty="0">
                <a:solidFill>
                  <a:prstClr val="black"/>
                </a:solidFill>
                <a:cs typeface="+mn-ea"/>
                <a:sym typeface="+mn-lt"/>
              </a:rPr>
              <a:t>敲入期权，当标的资产价格达到一个特定障碍水平时，期权生效</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障碍期权的方向 向上</a:t>
            </a:r>
            <a:r>
              <a:rPr lang="en-US" altLang="zh-CN" sz="1400" dirty="0">
                <a:solidFill>
                  <a:prstClr val="black"/>
                </a:solidFill>
                <a:cs typeface="+mn-ea"/>
                <a:sym typeface="+mn-lt"/>
              </a:rPr>
              <a:t>up/</a:t>
            </a:r>
            <a:r>
              <a:rPr lang="zh-CN" altLang="en-US" sz="1400" dirty="0">
                <a:solidFill>
                  <a:prstClr val="black"/>
                </a:solidFill>
                <a:cs typeface="+mn-ea"/>
                <a:sym typeface="+mn-lt"/>
              </a:rPr>
              <a:t>向下</a:t>
            </a:r>
            <a:r>
              <a:rPr lang="en-US" altLang="zh-CN" sz="1400" dirty="0">
                <a:solidFill>
                  <a:prstClr val="black"/>
                </a:solidFill>
                <a:cs typeface="+mn-ea"/>
                <a:sym typeface="+mn-lt"/>
              </a:rPr>
              <a:t>down</a:t>
            </a:r>
            <a:r>
              <a:rPr lang="zh-CN" altLang="en-US" sz="1400" dirty="0">
                <a:solidFill>
                  <a:prstClr val="black"/>
                </a:solidFill>
                <a:cs typeface="+mn-ea"/>
                <a:sym typeface="+mn-lt"/>
              </a:rPr>
              <a:t>：期权的障碍水平会向上被触发还是向下被触发</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例如</a:t>
            </a:r>
            <a:r>
              <a:rPr lang="en-US" altLang="zh-CN" sz="1400" dirty="0">
                <a:solidFill>
                  <a:prstClr val="black"/>
                </a:solidFill>
                <a:cs typeface="+mn-ea"/>
                <a:sym typeface="+mn-lt"/>
              </a:rPr>
              <a:t>up-and-in </a:t>
            </a:r>
            <a:r>
              <a:rPr lang="zh-CN" altLang="en-US" sz="1400" dirty="0">
                <a:solidFill>
                  <a:prstClr val="black"/>
                </a:solidFill>
                <a:cs typeface="+mn-ea"/>
                <a:sym typeface="+mn-lt"/>
              </a:rPr>
              <a:t>即为标的资产价格向上达到障碍水平时，期权才会生效</a:t>
            </a:r>
            <a:endParaRPr lang="en-US" altLang="zh-CN" sz="1400" dirty="0">
              <a:solidFill>
                <a:prstClr val="black"/>
              </a:solidFill>
              <a:cs typeface="+mn-ea"/>
              <a:sym typeface="+mn-lt"/>
            </a:endParaRPr>
          </a:p>
        </p:txBody>
      </p:sp>
      <p:sp>
        <p:nvSpPr>
          <p:cNvPr id="5" name="文本框 4"/>
          <p:cNvSpPr txBox="1"/>
          <p:nvPr/>
        </p:nvSpPr>
        <p:spPr>
          <a:xfrm>
            <a:off x="375918" y="958622"/>
            <a:ext cx="2062482" cy="369332"/>
          </a:xfrm>
          <a:prstGeom prst="rect">
            <a:avLst/>
          </a:prstGeom>
          <a:solidFill>
            <a:srgbClr val="9C0308"/>
          </a:solidFill>
        </p:spPr>
        <p:txBody>
          <a:bodyPr wrap="square" rtlCol="0">
            <a:spAutoFit/>
          </a:bodyPr>
          <a:lstStyle/>
          <a:p>
            <a:pPr algn="ctr">
              <a:spcAft>
                <a:spcPts val="50"/>
              </a:spcAft>
              <a:defRPr/>
            </a:pPr>
            <a:r>
              <a:rPr lang="zh-CN" altLang="en-US">
                <a:solidFill>
                  <a:prstClr val="white"/>
                </a:solidFill>
                <a:cs typeface="+mn-ea"/>
                <a:sym typeface="+mn-lt"/>
              </a:rPr>
              <a:t>障碍期权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mc:AlternateContent xmlns:mc="http://schemas.openxmlformats.org/markup-compatibility/2006" xmlns:a14="http://schemas.microsoft.com/office/drawing/2010/main">
        <mc:Choice Requires="a14">
          <p:sp>
            <p:nvSpPr>
              <p:cNvPr id="17" name="文本框 16"/>
              <p:cNvSpPr txBox="1"/>
              <p:nvPr/>
            </p:nvSpPr>
            <p:spPr>
              <a:xfrm>
                <a:off x="383997" y="3613666"/>
                <a:ext cx="1960140" cy="1007533"/>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14:m>
                  <m:oMath xmlns:m="http://schemas.openxmlformats.org/officeDocument/2006/math">
                    <m:sSub>
                      <m:sSubPr>
                        <m:ctrlPr>
                          <a:rPr lang="en-US" altLang="zh-CN" sz="1400" b="0" i="1" smtClean="0">
                            <a:solidFill>
                              <a:prstClr val="black"/>
                            </a:solidFill>
                            <a:latin typeface="Cambria Math" panose="02040503050406030204" pitchFamily="18" charset="0"/>
                            <a:cs typeface="+mn-ea"/>
                            <a:sym typeface="+mn-lt"/>
                          </a:rPr>
                        </m:ctrlPr>
                      </m:sSubPr>
                      <m:e>
                        <m:r>
                          <a:rPr lang="en-US" altLang="zh-CN" sz="1400" b="0" i="1" smtClean="0">
                            <a:solidFill>
                              <a:prstClr val="black"/>
                            </a:solidFill>
                            <a:latin typeface="Cambria Math" panose="02040503050406030204" pitchFamily="18" charset="0"/>
                            <a:cs typeface="+mn-ea"/>
                            <a:sym typeface="+mn-lt"/>
                          </a:rPr>
                          <m:t>𝐶</m:t>
                        </m:r>
                      </m:e>
                      <m:sub>
                        <m:r>
                          <m:rPr>
                            <m:sty m:val="p"/>
                          </m:rPr>
                          <a:rPr lang="en-US" altLang="zh-CN" sz="1400" i="1">
                            <a:solidFill>
                              <a:prstClr val="black"/>
                            </a:solidFill>
                            <a:latin typeface="Cambria Math" panose="02040503050406030204" pitchFamily="18" charset="0"/>
                            <a:cs typeface="+mn-ea"/>
                            <a:sym typeface="+mn-lt"/>
                          </a:rPr>
                          <m:t>d</m:t>
                        </m:r>
                        <m:r>
                          <a:rPr lang="en-US" altLang="zh-CN" sz="1400" b="0" i="1" smtClean="0">
                            <a:solidFill>
                              <a:prstClr val="black"/>
                            </a:solidFill>
                            <a:latin typeface="Cambria Math" panose="02040503050406030204" pitchFamily="18" charset="0"/>
                            <a:cs typeface="+mn-ea"/>
                            <a:sym typeface="+mn-lt"/>
                          </a:rPr>
                          <m:t>𝑖</m:t>
                        </m:r>
                      </m:sub>
                    </m:sSub>
                    <m:r>
                      <a:rPr lang="en-US" altLang="zh-CN" sz="1400" b="0" i="1" smtClean="0">
                        <a:solidFill>
                          <a:prstClr val="black"/>
                        </a:solidFill>
                        <a:latin typeface="Cambria Math" panose="02040503050406030204" pitchFamily="18" charset="0"/>
                        <a:cs typeface="+mn-ea"/>
                        <a:sym typeface="+mn-lt"/>
                      </a:rPr>
                      <m:t>+ </m:t>
                    </m:r>
                    <m:sSub>
                      <m:sSubPr>
                        <m:ctrlPr>
                          <a:rPr lang="en-US" altLang="zh-CN" sz="1400" b="0" i="1" smtClean="0">
                            <a:solidFill>
                              <a:prstClr val="black"/>
                            </a:solidFill>
                            <a:latin typeface="Cambria Math" panose="02040503050406030204" pitchFamily="18" charset="0"/>
                            <a:cs typeface="+mn-ea"/>
                            <a:sym typeface="+mn-lt"/>
                          </a:rPr>
                        </m:ctrlPr>
                      </m:sSubPr>
                      <m:e>
                        <m:r>
                          <a:rPr lang="en-US" altLang="zh-CN" sz="1400" b="0" i="1" smtClean="0">
                            <a:solidFill>
                              <a:prstClr val="black"/>
                            </a:solidFill>
                            <a:latin typeface="Cambria Math" panose="02040503050406030204" pitchFamily="18" charset="0"/>
                            <a:cs typeface="+mn-ea"/>
                            <a:sym typeface="+mn-lt"/>
                          </a:rPr>
                          <m:t>𝐶</m:t>
                        </m:r>
                      </m:e>
                      <m:sub>
                        <m:r>
                          <a:rPr lang="en-US" altLang="zh-CN" sz="1400" b="0" i="1" smtClean="0">
                            <a:solidFill>
                              <a:prstClr val="black"/>
                            </a:solidFill>
                            <a:latin typeface="Cambria Math" panose="02040503050406030204" pitchFamily="18" charset="0"/>
                            <a:cs typeface="+mn-ea"/>
                            <a:sym typeface="+mn-lt"/>
                          </a:rPr>
                          <m:t>𝑑𝑜</m:t>
                        </m:r>
                      </m:sub>
                    </m:sSub>
                    <m:r>
                      <a:rPr lang="en-US" altLang="zh-CN" sz="1400" b="0" i="1" smtClean="0">
                        <a:solidFill>
                          <a:prstClr val="black"/>
                        </a:solidFill>
                        <a:latin typeface="Cambria Math" panose="02040503050406030204" pitchFamily="18" charset="0"/>
                        <a:cs typeface="+mn-ea"/>
                        <a:sym typeface="+mn-lt"/>
                      </a:rPr>
                      <m:t>=</m:t>
                    </m:r>
                    <m:r>
                      <a:rPr lang="en-US" altLang="zh-CN" sz="1400" b="0" i="1" smtClean="0">
                        <a:solidFill>
                          <a:prstClr val="black"/>
                        </a:solidFill>
                        <a:latin typeface="Cambria Math" panose="02040503050406030204" pitchFamily="18" charset="0"/>
                        <a:cs typeface="+mn-ea"/>
                        <a:sym typeface="+mn-lt"/>
                      </a:rPr>
                      <m:t>𝐶</m:t>
                    </m:r>
                  </m:oMath>
                </a14:m>
                <a:endParaRPr lang="en-US" altLang="zh-CN" sz="1400" b="0" dirty="0">
                  <a:solidFill>
                    <a:prstClr val="black"/>
                  </a:solidFill>
                  <a:cs typeface="+mn-ea"/>
                  <a:sym typeface="+mn-lt"/>
                </a:endParaRPr>
              </a:p>
              <a:p>
                <a:pPr marL="342900" indent="-342900">
                  <a:spcAft>
                    <a:spcPts val="50"/>
                  </a:spcAft>
                  <a:buFont typeface="Arial" panose="020B0604020202020204" pitchFamily="34" charset="0"/>
                  <a:buChar char="•"/>
                  <a:defRPr/>
                </a:pPr>
                <a14:m>
                  <m:oMath xmlns:m="http://schemas.openxmlformats.org/officeDocument/2006/math">
                    <m:sSub>
                      <m:sSubPr>
                        <m:ctrlPr>
                          <a:rPr lang="en-US" altLang="zh-CN" sz="1400" b="0" i="1" smtClean="0">
                            <a:solidFill>
                              <a:prstClr val="black"/>
                            </a:solidFill>
                            <a:latin typeface="Cambria Math" panose="02040503050406030204" pitchFamily="18" charset="0"/>
                            <a:cs typeface="+mn-ea"/>
                            <a:sym typeface="+mn-lt"/>
                          </a:rPr>
                        </m:ctrlPr>
                      </m:sSubPr>
                      <m:e>
                        <m:r>
                          <a:rPr lang="en-US" altLang="zh-CN" sz="1400" b="0" i="1" smtClean="0">
                            <a:solidFill>
                              <a:prstClr val="black"/>
                            </a:solidFill>
                            <a:latin typeface="Cambria Math" panose="02040503050406030204" pitchFamily="18" charset="0"/>
                            <a:cs typeface="+mn-ea"/>
                            <a:sym typeface="+mn-lt"/>
                          </a:rPr>
                          <m:t>𝐶</m:t>
                        </m:r>
                      </m:e>
                      <m:sub>
                        <m:r>
                          <a:rPr lang="en-US" altLang="zh-CN" sz="1400" b="0" i="1" smtClean="0">
                            <a:solidFill>
                              <a:prstClr val="black"/>
                            </a:solidFill>
                            <a:latin typeface="Cambria Math" panose="02040503050406030204" pitchFamily="18" charset="0"/>
                            <a:cs typeface="+mn-ea"/>
                            <a:sym typeface="+mn-lt"/>
                          </a:rPr>
                          <m:t>𝑢𝑖</m:t>
                        </m:r>
                      </m:sub>
                    </m:sSub>
                    <m:r>
                      <a:rPr lang="en-US" altLang="zh-CN" sz="1400" b="0" i="1" smtClean="0">
                        <a:solidFill>
                          <a:prstClr val="black"/>
                        </a:solidFill>
                        <a:latin typeface="Cambria Math" panose="02040503050406030204" pitchFamily="18" charset="0"/>
                        <a:cs typeface="+mn-ea"/>
                        <a:sym typeface="+mn-lt"/>
                      </a:rPr>
                      <m:t>+ </m:t>
                    </m:r>
                    <m:sSub>
                      <m:sSubPr>
                        <m:ctrlPr>
                          <a:rPr lang="en-US" altLang="zh-CN" sz="1400" b="0" i="1" smtClean="0">
                            <a:solidFill>
                              <a:prstClr val="black"/>
                            </a:solidFill>
                            <a:latin typeface="Cambria Math" panose="02040503050406030204" pitchFamily="18" charset="0"/>
                            <a:cs typeface="+mn-ea"/>
                            <a:sym typeface="+mn-lt"/>
                          </a:rPr>
                        </m:ctrlPr>
                      </m:sSubPr>
                      <m:e>
                        <m:r>
                          <a:rPr lang="en-US" altLang="zh-CN" sz="1400" b="0" i="1" smtClean="0">
                            <a:solidFill>
                              <a:prstClr val="black"/>
                            </a:solidFill>
                            <a:latin typeface="Cambria Math" panose="02040503050406030204" pitchFamily="18" charset="0"/>
                            <a:cs typeface="+mn-ea"/>
                            <a:sym typeface="+mn-lt"/>
                          </a:rPr>
                          <m:t>𝐶</m:t>
                        </m:r>
                      </m:e>
                      <m:sub>
                        <m:r>
                          <a:rPr lang="en-US" altLang="zh-CN" sz="1400" b="0" i="1" smtClean="0">
                            <a:solidFill>
                              <a:prstClr val="black"/>
                            </a:solidFill>
                            <a:latin typeface="Cambria Math" panose="02040503050406030204" pitchFamily="18" charset="0"/>
                            <a:cs typeface="+mn-ea"/>
                            <a:sym typeface="+mn-lt"/>
                          </a:rPr>
                          <m:t>𝑢𝑜</m:t>
                        </m:r>
                      </m:sub>
                    </m:sSub>
                    <m:r>
                      <a:rPr lang="en-US" altLang="zh-CN" sz="1400" b="0" i="1" smtClean="0">
                        <a:solidFill>
                          <a:prstClr val="black"/>
                        </a:solidFill>
                        <a:latin typeface="Cambria Math" panose="02040503050406030204" pitchFamily="18" charset="0"/>
                        <a:cs typeface="+mn-ea"/>
                        <a:sym typeface="+mn-lt"/>
                      </a:rPr>
                      <m:t>=</m:t>
                    </m:r>
                    <m:r>
                      <a:rPr lang="en-US" altLang="zh-CN" sz="1400" b="0" i="1" smtClean="0">
                        <a:solidFill>
                          <a:prstClr val="black"/>
                        </a:solidFill>
                        <a:latin typeface="Cambria Math" panose="02040503050406030204" pitchFamily="18" charset="0"/>
                        <a:cs typeface="+mn-ea"/>
                        <a:sym typeface="+mn-lt"/>
                      </a:rPr>
                      <m:t>𝐶</m:t>
                    </m:r>
                  </m:oMath>
                </a14:m>
                <a:endParaRPr lang="en-US" altLang="zh-CN" sz="1400" b="0" dirty="0">
                  <a:solidFill>
                    <a:prstClr val="black"/>
                  </a:solidFill>
                  <a:cs typeface="+mn-ea"/>
                  <a:sym typeface="+mn-lt"/>
                </a:endParaRPr>
              </a:p>
              <a:p>
                <a:pPr marL="342900" indent="-342900">
                  <a:spcAft>
                    <a:spcPts val="50"/>
                  </a:spcAft>
                  <a:buFont typeface="Arial" panose="020B0604020202020204" pitchFamily="34" charset="0"/>
                  <a:buChar char="•"/>
                  <a:defRPr/>
                </a:pPr>
                <a14:m>
                  <m:oMath xmlns:m="http://schemas.openxmlformats.org/officeDocument/2006/math">
                    <m:sSub>
                      <m:sSubPr>
                        <m:ctrlPr>
                          <a:rPr lang="en-US" altLang="zh-CN" sz="1400" b="0" i="1" smtClean="0">
                            <a:solidFill>
                              <a:prstClr val="black"/>
                            </a:solidFill>
                            <a:latin typeface="Cambria Math" panose="02040503050406030204" pitchFamily="18" charset="0"/>
                            <a:cs typeface="+mn-ea"/>
                            <a:sym typeface="+mn-lt"/>
                          </a:rPr>
                        </m:ctrlPr>
                      </m:sSubPr>
                      <m:e>
                        <m:r>
                          <a:rPr lang="en-US" altLang="zh-CN" sz="1400" b="0" i="1" smtClean="0">
                            <a:solidFill>
                              <a:prstClr val="black"/>
                            </a:solidFill>
                            <a:latin typeface="Cambria Math" panose="02040503050406030204" pitchFamily="18" charset="0"/>
                            <a:cs typeface="+mn-ea"/>
                            <a:sym typeface="+mn-lt"/>
                          </a:rPr>
                          <m:t>𝑃</m:t>
                        </m:r>
                      </m:e>
                      <m:sub>
                        <m:r>
                          <m:rPr>
                            <m:sty m:val="p"/>
                          </m:rPr>
                          <a:rPr lang="en-US" altLang="zh-CN" sz="1400" i="1">
                            <a:solidFill>
                              <a:prstClr val="black"/>
                            </a:solidFill>
                            <a:latin typeface="Cambria Math" panose="02040503050406030204" pitchFamily="18" charset="0"/>
                            <a:cs typeface="+mn-ea"/>
                            <a:sym typeface="+mn-lt"/>
                          </a:rPr>
                          <m:t>d</m:t>
                        </m:r>
                        <m:r>
                          <a:rPr lang="en-US" altLang="zh-CN" sz="1400" b="0" i="1" smtClean="0">
                            <a:solidFill>
                              <a:prstClr val="black"/>
                            </a:solidFill>
                            <a:latin typeface="Cambria Math" panose="02040503050406030204" pitchFamily="18" charset="0"/>
                            <a:cs typeface="+mn-ea"/>
                            <a:sym typeface="+mn-lt"/>
                          </a:rPr>
                          <m:t>𝑖</m:t>
                        </m:r>
                      </m:sub>
                    </m:sSub>
                    <m:r>
                      <a:rPr lang="en-US" altLang="zh-CN" sz="1400" b="0" i="1" smtClean="0">
                        <a:solidFill>
                          <a:prstClr val="black"/>
                        </a:solidFill>
                        <a:latin typeface="Cambria Math" panose="02040503050406030204" pitchFamily="18" charset="0"/>
                        <a:cs typeface="+mn-ea"/>
                        <a:sym typeface="+mn-lt"/>
                      </a:rPr>
                      <m:t>+ </m:t>
                    </m:r>
                    <m:sSub>
                      <m:sSubPr>
                        <m:ctrlPr>
                          <a:rPr lang="en-US" altLang="zh-CN" sz="1400" b="0" i="1" smtClean="0">
                            <a:solidFill>
                              <a:prstClr val="black"/>
                            </a:solidFill>
                            <a:latin typeface="Cambria Math" panose="02040503050406030204" pitchFamily="18" charset="0"/>
                            <a:cs typeface="+mn-ea"/>
                            <a:sym typeface="+mn-lt"/>
                          </a:rPr>
                        </m:ctrlPr>
                      </m:sSubPr>
                      <m:e>
                        <m:r>
                          <a:rPr lang="en-US" altLang="zh-CN" sz="1400" b="0" i="1" smtClean="0">
                            <a:solidFill>
                              <a:prstClr val="black"/>
                            </a:solidFill>
                            <a:latin typeface="Cambria Math" panose="02040503050406030204" pitchFamily="18" charset="0"/>
                            <a:cs typeface="+mn-ea"/>
                            <a:sym typeface="+mn-lt"/>
                          </a:rPr>
                          <m:t>𝑃</m:t>
                        </m:r>
                      </m:e>
                      <m:sub>
                        <m:r>
                          <a:rPr lang="en-US" altLang="zh-CN" sz="1400" b="0" i="1" smtClean="0">
                            <a:solidFill>
                              <a:prstClr val="black"/>
                            </a:solidFill>
                            <a:latin typeface="Cambria Math" panose="02040503050406030204" pitchFamily="18" charset="0"/>
                            <a:cs typeface="+mn-ea"/>
                            <a:sym typeface="+mn-lt"/>
                          </a:rPr>
                          <m:t>𝑑𝑜</m:t>
                        </m:r>
                      </m:sub>
                    </m:sSub>
                    <m:r>
                      <a:rPr lang="en-US" altLang="zh-CN" sz="1400" b="0" i="1" smtClean="0">
                        <a:solidFill>
                          <a:prstClr val="black"/>
                        </a:solidFill>
                        <a:latin typeface="Cambria Math" panose="02040503050406030204" pitchFamily="18" charset="0"/>
                        <a:cs typeface="+mn-ea"/>
                        <a:sym typeface="+mn-lt"/>
                      </a:rPr>
                      <m:t>=</m:t>
                    </m:r>
                    <m:r>
                      <a:rPr lang="en-US" altLang="zh-CN" sz="1400" b="0" i="1" smtClean="0">
                        <a:solidFill>
                          <a:prstClr val="black"/>
                        </a:solidFill>
                        <a:latin typeface="Cambria Math" panose="02040503050406030204" pitchFamily="18" charset="0"/>
                        <a:cs typeface="+mn-ea"/>
                        <a:sym typeface="+mn-lt"/>
                      </a:rPr>
                      <m:t>𝑃</m:t>
                    </m:r>
                  </m:oMath>
                </a14:m>
                <a:endParaRPr lang="en-US" altLang="zh-CN" sz="1400" b="0" dirty="0">
                  <a:solidFill>
                    <a:prstClr val="black"/>
                  </a:solidFill>
                  <a:cs typeface="+mn-ea"/>
                  <a:sym typeface="+mn-lt"/>
                </a:endParaRPr>
              </a:p>
              <a:p>
                <a:pPr marL="342900" indent="-342900">
                  <a:spcAft>
                    <a:spcPts val="50"/>
                  </a:spcAft>
                  <a:buFont typeface="Arial" panose="020B0604020202020204" pitchFamily="34" charset="0"/>
                  <a:buChar char="•"/>
                  <a:defRPr/>
                </a:pPr>
                <a14:m>
                  <m:oMath xmlns:m="http://schemas.openxmlformats.org/officeDocument/2006/math">
                    <m:sSub>
                      <m:sSubPr>
                        <m:ctrlPr>
                          <a:rPr lang="en-US" altLang="zh-CN" sz="1400" b="0" i="1" smtClean="0">
                            <a:solidFill>
                              <a:prstClr val="black"/>
                            </a:solidFill>
                            <a:latin typeface="Cambria Math" panose="02040503050406030204" pitchFamily="18" charset="0"/>
                            <a:cs typeface="+mn-ea"/>
                            <a:sym typeface="+mn-lt"/>
                          </a:rPr>
                        </m:ctrlPr>
                      </m:sSubPr>
                      <m:e>
                        <m:r>
                          <a:rPr lang="en-US" altLang="zh-CN" sz="1400" b="0" i="1" smtClean="0">
                            <a:solidFill>
                              <a:prstClr val="black"/>
                            </a:solidFill>
                            <a:latin typeface="Cambria Math" panose="02040503050406030204" pitchFamily="18" charset="0"/>
                            <a:cs typeface="+mn-ea"/>
                            <a:sym typeface="+mn-lt"/>
                          </a:rPr>
                          <m:t>𝑃</m:t>
                        </m:r>
                      </m:e>
                      <m:sub>
                        <m:r>
                          <a:rPr lang="en-US" altLang="zh-CN" sz="1400" b="0" i="1" smtClean="0">
                            <a:solidFill>
                              <a:prstClr val="black"/>
                            </a:solidFill>
                            <a:latin typeface="Cambria Math" panose="02040503050406030204" pitchFamily="18" charset="0"/>
                            <a:cs typeface="+mn-ea"/>
                            <a:sym typeface="+mn-lt"/>
                          </a:rPr>
                          <m:t>𝑢𝑖</m:t>
                        </m:r>
                      </m:sub>
                    </m:sSub>
                    <m:r>
                      <a:rPr lang="en-US" altLang="zh-CN" sz="1400" b="0" i="1" smtClean="0">
                        <a:solidFill>
                          <a:prstClr val="black"/>
                        </a:solidFill>
                        <a:latin typeface="Cambria Math" panose="02040503050406030204" pitchFamily="18" charset="0"/>
                        <a:cs typeface="+mn-ea"/>
                        <a:sym typeface="+mn-lt"/>
                      </a:rPr>
                      <m:t>+ </m:t>
                    </m:r>
                    <m:sSub>
                      <m:sSubPr>
                        <m:ctrlPr>
                          <a:rPr lang="en-US" altLang="zh-CN" sz="1400" b="0" i="1" smtClean="0">
                            <a:solidFill>
                              <a:prstClr val="black"/>
                            </a:solidFill>
                            <a:latin typeface="Cambria Math" panose="02040503050406030204" pitchFamily="18" charset="0"/>
                            <a:cs typeface="+mn-ea"/>
                            <a:sym typeface="+mn-lt"/>
                          </a:rPr>
                        </m:ctrlPr>
                      </m:sSubPr>
                      <m:e>
                        <m:r>
                          <a:rPr lang="en-US" altLang="zh-CN" sz="1400" b="0" i="1" smtClean="0">
                            <a:solidFill>
                              <a:prstClr val="black"/>
                            </a:solidFill>
                            <a:latin typeface="Cambria Math" panose="02040503050406030204" pitchFamily="18" charset="0"/>
                            <a:cs typeface="+mn-ea"/>
                            <a:sym typeface="+mn-lt"/>
                          </a:rPr>
                          <m:t>𝑃</m:t>
                        </m:r>
                      </m:e>
                      <m:sub>
                        <m:r>
                          <a:rPr lang="en-US" altLang="zh-CN" sz="1400" b="0" i="1" smtClean="0">
                            <a:solidFill>
                              <a:prstClr val="black"/>
                            </a:solidFill>
                            <a:latin typeface="Cambria Math" panose="02040503050406030204" pitchFamily="18" charset="0"/>
                            <a:cs typeface="+mn-ea"/>
                            <a:sym typeface="+mn-lt"/>
                          </a:rPr>
                          <m:t>𝑢𝑜</m:t>
                        </m:r>
                      </m:sub>
                    </m:sSub>
                    <m:r>
                      <a:rPr lang="en-US" altLang="zh-CN" sz="1400" b="0" i="1" smtClean="0">
                        <a:solidFill>
                          <a:prstClr val="black"/>
                        </a:solidFill>
                        <a:latin typeface="Cambria Math" panose="02040503050406030204" pitchFamily="18" charset="0"/>
                        <a:cs typeface="+mn-ea"/>
                        <a:sym typeface="+mn-lt"/>
                      </a:rPr>
                      <m:t>=</m:t>
                    </m:r>
                    <m:r>
                      <a:rPr lang="en-US" altLang="zh-CN" sz="1400" b="0" i="1" smtClean="0">
                        <a:solidFill>
                          <a:prstClr val="black"/>
                        </a:solidFill>
                        <a:latin typeface="Cambria Math" panose="02040503050406030204" pitchFamily="18" charset="0"/>
                        <a:cs typeface="+mn-ea"/>
                        <a:sym typeface="+mn-lt"/>
                      </a:rPr>
                      <m:t>𝑃</m:t>
                    </m:r>
                  </m:oMath>
                </a14:m>
                <a:endParaRPr lang="en-US" altLang="zh-CN" sz="1400" b="0" dirty="0">
                  <a:solidFill>
                    <a:prstClr val="black"/>
                  </a:solidFill>
                  <a:cs typeface="+mn-ea"/>
                  <a:sym typeface="+mn-lt"/>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83997" y="3613666"/>
                <a:ext cx="1960140" cy="1007533"/>
              </a:xfrm>
              <a:prstGeom prst="rect">
                <a:avLst/>
              </a:prstGeom>
              <a:blipFill rotWithShape="1">
                <a:blip r:embed="rId3"/>
                <a:stretch>
                  <a:fillRect l="-509" t="-997" r="-468" b="-915"/>
                </a:stretch>
              </a:blipFill>
              <a:ln w="19050">
                <a:solidFill>
                  <a:srgbClr val="972022"/>
                </a:solidFill>
                <a:prstDash val="sysDash"/>
              </a:ln>
            </p:spPr>
            <p:txBody>
              <a:bodyPr/>
              <a:lstStyle/>
              <a:p>
                <a:r>
                  <a:rPr lang="zh-CN" altLang="en-US">
                    <a:noFill/>
                  </a:rPr>
                  <a:t> </a:t>
                </a:r>
              </a:p>
            </p:txBody>
          </p:sp>
        </mc:Fallback>
      </mc:AlternateContent>
      <p:sp>
        <p:nvSpPr>
          <p:cNvPr id="18" name="文本框 17"/>
          <p:cNvSpPr txBox="1"/>
          <p:nvPr/>
        </p:nvSpPr>
        <p:spPr>
          <a:xfrm>
            <a:off x="375918" y="3244333"/>
            <a:ext cx="3936439" cy="369333"/>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障碍期权与香草期权价格之间的关系</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9" name="图片 8"/>
          <p:cNvPicPr>
            <a:picLocks noChangeAspect="1"/>
          </p:cNvPicPr>
          <p:nvPr/>
        </p:nvPicPr>
        <p:blipFill>
          <a:blip r:embed="rId4"/>
          <a:stretch>
            <a:fillRect/>
          </a:stretch>
        </p:blipFill>
        <p:spPr>
          <a:xfrm>
            <a:off x="5298535" y="2799087"/>
            <a:ext cx="5162219" cy="3808653"/>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障碍期权</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103</a:t>
            </a:fld>
            <a:endParaRPr lang="zh-CN" altLang="en-US" dirty="0"/>
          </a:p>
        </p:txBody>
      </p:sp>
      <p:sp>
        <p:nvSpPr>
          <p:cNvPr id="7" name="文本框 6"/>
          <p:cNvSpPr txBox="1"/>
          <p:nvPr/>
        </p:nvSpPr>
        <p:spPr>
          <a:xfrm>
            <a:off x="341154" y="1109009"/>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敲出期权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8" name="文本框 7"/>
          <p:cNvSpPr txBox="1"/>
          <p:nvPr/>
        </p:nvSpPr>
        <p:spPr>
          <a:xfrm>
            <a:off x="341154" y="1488016"/>
            <a:ext cx="5337158" cy="142346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向上敲出看涨期权</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在期间内，标的价格碰触到障碍价，该期权立即失效</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若到期前标的价格</a:t>
            </a:r>
            <a:r>
              <a:rPr lang="en-US" altLang="zh-CN" sz="1400" dirty="0">
                <a:solidFill>
                  <a:prstClr val="black"/>
                </a:solidFill>
                <a:cs typeface="+mn-ea"/>
                <a:sym typeface="+mn-lt"/>
              </a:rPr>
              <a:t>S</a:t>
            </a:r>
            <a:r>
              <a:rPr lang="zh-CN" altLang="en-US" sz="1400" dirty="0">
                <a:solidFill>
                  <a:prstClr val="black"/>
                </a:solidFill>
                <a:cs typeface="+mn-ea"/>
                <a:sym typeface="+mn-lt"/>
              </a:rPr>
              <a:t>始终＜</a:t>
            </a:r>
            <a:r>
              <a:rPr lang="en-US" altLang="zh-CN" sz="1400" dirty="0">
                <a:solidFill>
                  <a:prstClr val="black"/>
                </a:solidFill>
                <a:cs typeface="+mn-ea"/>
                <a:sym typeface="+mn-lt"/>
              </a:rPr>
              <a:t>H</a:t>
            </a:r>
            <a:r>
              <a:rPr lang="zh-CN" altLang="en-US" sz="1400" dirty="0">
                <a:solidFill>
                  <a:prstClr val="black"/>
                </a:solidFill>
                <a:cs typeface="+mn-ea"/>
                <a:sym typeface="+mn-lt"/>
              </a:rPr>
              <a:t>，则收益为</a:t>
            </a:r>
            <a:r>
              <a:rPr lang="en-US" altLang="zh-CN" sz="1400" dirty="0">
                <a:solidFill>
                  <a:prstClr val="black"/>
                </a:solidFill>
                <a:cs typeface="+mn-ea"/>
                <a:sym typeface="+mn-lt"/>
              </a:rPr>
              <a:t>max</a:t>
            </a:r>
            <a:r>
              <a:rPr lang="zh-CN" altLang="en-US" sz="1400" dirty="0">
                <a:solidFill>
                  <a:prstClr val="black"/>
                </a:solidFill>
                <a:cs typeface="+mn-ea"/>
                <a:sym typeface="+mn-lt"/>
              </a:rPr>
              <a:t>（</a:t>
            </a:r>
            <a:r>
              <a:rPr lang="en-US" altLang="zh-CN" sz="1400" dirty="0">
                <a:solidFill>
                  <a:prstClr val="black"/>
                </a:solidFill>
                <a:cs typeface="+mn-ea"/>
                <a:sym typeface="+mn-lt"/>
              </a:rPr>
              <a:t>S-K,0</a:t>
            </a:r>
            <a:r>
              <a:rPr lang="zh-CN" altLang="en-US" sz="1400" dirty="0">
                <a:solidFill>
                  <a:prstClr val="black"/>
                </a:solidFill>
                <a:cs typeface="+mn-ea"/>
                <a:sym typeface="+mn-lt"/>
              </a:rPr>
              <a:t>）；如果到期之前曾经</a:t>
            </a:r>
            <a:r>
              <a:rPr lang="en-US" altLang="zh-CN" sz="1400" dirty="0">
                <a:solidFill>
                  <a:prstClr val="black"/>
                </a:solidFill>
                <a:cs typeface="+mn-ea"/>
                <a:sym typeface="+mn-lt"/>
              </a:rPr>
              <a:t>S≥H</a:t>
            </a:r>
            <a:r>
              <a:rPr lang="zh-CN" altLang="en-US" sz="1400" dirty="0">
                <a:solidFill>
                  <a:prstClr val="black"/>
                </a:solidFill>
                <a:cs typeface="+mn-ea"/>
                <a:sym typeface="+mn-lt"/>
              </a:rPr>
              <a:t>，期权失效</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障碍期权适用于标的价格温和上涨的情况，期权费低于同等条件的欧式期权</a:t>
            </a:r>
            <a:endParaRPr lang="en-US" altLang="zh-CN" sz="1400" dirty="0">
              <a:solidFill>
                <a:prstClr val="black"/>
              </a:solidFill>
              <a:cs typeface="+mn-ea"/>
              <a:sym typeface="+mn-lt"/>
            </a:endParaRPr>
          </a:p>
        </p:txBody>
      </p:sp>
      <p:pic>
        <p:nvPicPr>
          <p:cNvPr id="9" name="图片 8"/>
          <p:cNvPicPr>
            <a:picLocks noChangeAspect="1"/>
          </p:cNvPicPr>
          <p:nvPr/>
        </p:nvPicPr>
        <p:blipFill>
          <a:blip r:embed="rId3"/>
          <a:stretch>
            <a:fillRect/>
          </a:stretch>
        </p:blipFill>
        <p:spPr>
          <a:xfrm>
            <a:off x="183109" y="4533539"/>
            <a:ext cx="3029373" cy="1457528"/>
          </a:xfrm>
          <a:prstGeom prst="rect">
            <a:avLst/>
          </a:prstGeom>
        </p:spPr>
      </p:pic>
      <p:pic>
        <p:nvPicPr>
          <p:cNvPr id="12" name="图片 11"/>
          <p:cNvPicPr>
            <a:picLocks noChangeAspect="1"/>
          </p:cNvPicPr>
          <p:nvPr/>
        </p:nvPicPr>
        <p:blipFill>
          <a:blip r:embed="rId4"/>
          <a:stretch>
            <a:fillRect/>
          </a:stretch>
        </p:blipFill>
        <p:spPr>
          <a:xfrm>
            <a:off x="3438154" y="4147339"/>
            <a:ext cx="2657846" cy="1933845"/>
          </a:xfrm>
          <a:prstGeom prst="rect">
            <a:avLst/>
          </a:prstGeom>
        </p:spPr>
      </p:pic>
      <p:sp>
        <p:nvSpPr>
          <p:cNvPr id="21" name="文本框 20"/>
          <p:cNvSpPr txBox="1"/>
          <p:nvPr/>
        </p:nvSpPr>
        <p:spPr>
          <a:xfrm>
            <a:off x="5957377" y="521205"/>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敲入期权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22" name="文本框 21"/>
          <p:cNvSpPr txBox="1"/>
          <p:nvPr/>
        </p:nvSpPr>
        <p:spPr>
          <a:xfrm>
            <a:off x="5957377" y="900212"/>
            <a:ext cx="5337158" cy="1677382"/>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在期间内，标的价格碰触到障碍价，期权才被生效</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向上敲入看涨</a:t>
            </a:r>
            <a:endParaRPr lang="en-US" altLang="zh-CN" sz="1400" dirty="0">
              <a:solidFill>
                <a:prstClr val="black"/>
              </a:solidFill>
              <a:cs typeface="+mn-ea"/>
              <a:sym typeface="+mn-lt"/>
            </a:endParaRPr>
          </a:p>
          <a:p>
            <a:pPr marL="800100" lvl="1" indent="-342900">
              <a:spcAft>
                <a:spcPts val="50"/>
              </a:spcAft>
              <a:buFont typeface="Arial" panose="020B0604020202020204" pitchFamily="34" charset="0"/>
              <a:buChar char="•"/>
              <a:defRPr/>
            </a:pPr>
            <a:r>
              <a:rPr lang="zh-CN" altLang="en-US" sz="1400" dirty="0">
                <a:solidFill>
                  <a:prstClr val="black"/>
                </a:solidFill>
                <a:cs typeface="+mn-ea"/>
                <a:sym typeface="+mn-lt"/>
              </a:rPr>
              <a:t>若到期之前曾经</a:t>
            </a:r>
            <a:r>
              <a:rPr lang="en-US" altLang="zh-CN" sz="1400" dirty="0">
                <a:solidFill>
                  <a:prstClr val="black"/>
                </a:solidFill>
                <a:cs typeface="+mn-ea"/>
                <a:sym typeface="+mn-lt"/>
              </a:rPr>
              <a:t>S≥H </a:t>
            </a:r>
            <a:r>
              <a:rPr lang="zh-CN" altLang="en-US" sz="1400" dirty="0">
                <a:solidFill>
                  <a:prstClr val="black"/>
                </a:solidFill>
                <a:cs typeface="+mn-ea"/>
                <a:sym typeface="+mn-lt"/>
              </a:rPr>
              <a:t>，则到期收益为</a:t>
            </a:r>
            <a:r>
              <a:rPr lang="en-US" altLang="zh-CN" sz="1400" dirty="0">
                <a:solidFill>
                  <a:prstClr val="black"/>
                </a:solidFill>
                <a:cs typeface="+mn-ea"/>
                <a:sym typeface="+mn-lt"/>
              </a:rPr>
              <a:t>max</a:t>
            </a:r>
            <a:r>
              <a:rPr lang="zh-CN" altLang="en-US" sz="1400" dirty="0">
                <a:solidFill>
                  <a:prstClr val="black"/>
                </a:solidFill>
                <a:cs typeface="+mn-ea"/>
                <a:sym typeface="+mn-lt"/>
              </a:rPr>
              <a:t>（</a:t>
            </a:r>
            <a:r>
              <a:rPr lang="en-US" altLang="zh-CN" sz="1400" dirty="0">
                <a:solidFill>
                  <a:prstClr val="black"/>
                </a:solidFill>
                <a:cs typeface="+mn-ea"/>
                <a:sym typeface="+mn-lt"/>
              </a:rPr>
              <a:t>S-K,0</a:t>
            </a:r>
            <a:r>
              <a:rPr lang="zh-CN" altLang="en-US" sz="1400" dirty="0">
                <a:solidFill>
                  <a:prstClr val="black"/>
                </a:solidFill>
                <a:cs typeface="+mn-ea"/>
                <a:sym typeface="+mn-lt"/>
              </a:rPr>
              <a:t>）</a:t>
            </a:r>
          </a:p>
          <a:p>
            <a:pPr marL="800100" lvl="1" indent="-342900">
              <a:spcAft>
                <a:spcPts val="50"/>
              </a:spcAft>
              <a:buFont typeface="Arial" panose="020B0604020202020204" pitchFamily="34" charset="0"/>
              <a:buChar char="•"/>
              <a:defRPr/>
            </a:pPr>
            <a:r>
              <a:rPr lang="zh-CN" altLang="en-US" sz="1400" dirty="0">
                <a:solidFill>
                  <a:prstClr val="black"/>
                </a:solidFill>
                <a:cs typeface="+mn-ea"/>
                <a:sym typeface="+mn-lt"/>
              </a:rPr>
              <a:t>若到期之前不曾</a:t>
            </a:r>
            <a:r>
              <a:rPr lang="en-US" altLang="zh-CN" sz="1400" dirty="0">
                <a:solidFill>
                  <a:prstClr val="black"/>
                </a:solidFill>
                <a:cs typeface="+mn-ea"/>
                <a:sym typeface="+mn-lt"/>
              </a:rPr>
              <a:t>S≥H</a:t>
            </a:r>
            <a:r>
              <a:rPr lang="zh-CN" altLang="en-US" sz="1400" dirty="0">
                <a:solidFill>
                  <a:prstClr val="black"/>
                </a:solidFill>
                <a:cs typeface="+mn-ea"/>
                <a:sym typeface="+mn-lt"/>
              </a:rPr>
              <a:t>，则期权失效。</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向下敲入看涨：</a:t>
            </a:r>
          </a:p>
          <a:p>
            <a:pPr marL="800100" lvl="1" indent="-342900">
              <a:spcAft>
                <a:spcPts val="50"/>
              </a:spcAft>
              <a:buFont typeface="Arial" panose="020B0604020202020204" pitchFamily="34" charset="0"/>
              <a:buChar char="•"/>
              <a:defRPr/>
            </a:pPr>
            <a:r>
              <a:rPr lang="zh-CN" altLang="en-US" sz="1400" dirty="0">
                <a:solidFill>
                  <a:prstClr val="black"/>
                </a:solidFill>
                <a:cs typeface="+mn-ea"/>
                <a:sym typeface="+mn-lt"/>
              </a:rPr>
              <a:t>若到期之前曾经</a:t>
            </a:r>
            <a:r>
              <a:rPr lang="en-US" altLang="zh-CN" sz="1400" dirty="0">
                <a:solidFill>
                  <a:prstClr val="black"/>
                </a:solidFill>
                <a:cs typeface="+mn-ea"/>
                <a:sym typeface="+mn-lt"/>
              </a:rPr>
              <a:t>S≤H</a:t>
            </a:r>
            <a:r>
              <a:rPr lang="zh-CN" altLang="en-US" sz="1400" dirty="0">
                <a:solidFill>
                  <a:prstClr val="black"/>
                </a:solidFill>
                <a:cs typeface="+mn-ea"/>
                <a:sym typeface="+mn-lt"/>
              </a:rPr>
              <a:t>，则到期收益为</a:t>
            </a:r>
            <a:r>
              <a:rPr lang="en-US" altLang="zh-CN" sz="1400" dirty="0">
                <a:solidFill>
                  <a:prstClr val="black"/>
                </a:solidFill>
                <a:cs typeface="+mn-ea"/>
                <a:sym typeface="+mn-lt"/>
              </a:rPr>
              <a:t>max(S-K,0)</a:t>
            </a:r>
            <a:r>
              <a:rPr lang="zh-CN" altLang="en-US" sz="1400" dirty="0">
                <a:solidFill>
                  <a:prstClr val="black"/>
                </a:solidFill>
                <a:cs typeface="+mn-ea"/>
                <a:sym typeface="+mn-lt"/>
              </a:rPr>
              <a:t>；</a:t>
            </a:r>
          </a:p>
          <a:p>
            <a:pPr marL="800100" lvl="1" indent="-342900">
              <a:spcAft>
                <a:spcPts val="50"/>
              </a:spcAft>
              <a:buFont typeface="Arial" panose="020B0604020202020204" pitchFamily="34" charset="0"/>
              <a:buChar char="•"/>
              <a:defRPr/>
            </a:pPr>
            <a:r>
              <a:rPr lang="zh-CN" altLang="en-US" sz="1400" dirty="0">
                <a:solidFill>
                  <a:prstClr val="black"/>
                </a:solidFill>
                <a:cs typeface="+mn-ea"/>
                <a:sym typeface="+mn-lt"/>
              </a:rPr>
              <a:t>若到期之前不曾</a:t>
            </a:r>
            <a:r>
              <a:rPr lang="en-US" altLang="zh-CN" sz="1400" dirty="0">
                <a:solidFill>
                  <a:prstClr val="black"/>
                </a:solidFill>
                <a:cs typeface="+mn-ea"/>
                <a:sym typeface="+mn-lt"/>
              </a:rPr>
              <a:t>S≤H</a:t>
            </a:r>
            <a:r>
              <a:rPr lang="zh-CN" altLang="en-US" sz="1400" dirty="0">
                <a:solidFill>
                  <a:prstClr val="black"/>
                </a:solidFill>
                <a:cs typeface="+mn-ea"/>
                <a:sym typeface="+mn-lt"/>
              </a:rPr>
              <a:t>，则期权失效。</a:t>
            </a:r>
            <a:endParaRPr lang="en-US" altLang="zh-CN" sz="1400" dirty="0">
              <a:solidFill>
                <a:prstClr val="black"/>
              </a:solidFill>
              <a:cs typeface="+mn-ea"/>
              <a:sym typeface="+mn-lt"/>
            </a:endParaRPr>
          </a:p>
        </p:txBody>
      </p:sp>
      <p:pic>
        <p:nvPicPr>
          <p:cNvPr id="18" name="图片 17"/>
          <p:cNvPicPr>
            <a:picLocks noChangeAspect="1"/>
          </p:cNvPicPr>
          <p:nvPr/>
        </p:nvPicPr>
        <p:blipFill>
          <a:blip r:embed="rId5"/>
          <a:stretch>
            <a:fillRect/>
          </a:stretch>
        </p:blipFill>
        <p:spPr>
          <a:xfrm>
            <a:off x="7159935" y="2931911"/>
            <a:ext cx="3082663" cy="3453964"/>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障碍期权</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104</a:t>
            </a:fld>
            <a:endParaRPr lang="zh-CN" altLang="en-US" dirty="0"/>
          </a:p>
        </p:txBody>
      </p:sp>
      <p:sp>
        <p:nvSpPr>
          <p:cNvPr id="7" name="文本框 6"/>
          <p:cNvSpPr txBox="1"/>
          <p:nvPr/>
        </p:nvSpPr>
        <p:spPr>
          <a:xfrm>
            <a:off x="341154" y="1109009"/>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双重障碍期权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8" name="文本框 7"/>
          <p:cNvSpPr txBox="1"/>
          <p:nvPr/>
        </p:nvSpPr>
        <p:spPr>
          <a:xfrm>
            <a:off x="341154" y="1488016"/>
            <a:ext cx="5337158" cy="764312"/>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包含障碍上界和下界</a:t>
            </a: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到期之前，触及任意障碍水平，期权就敲入生效或敲出失效</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适用于箱体震荡行情</a:t>
            </a:r>
            <a:endParaRPr lang="en-US" altLang="zh-CN" sz="1400" dirty="0">
              <a:solidFill>
                <a:prstClr val="black"/>
              </a:solidFill>
              <a:cs typeface="+mn-ea"/>
              <a:sym typeface="+mn-lt"/>
            </a:endParaRPr>
          </a:p>
        </p:txBody>
      </p:sp>
      <p:sp>
        <p:nvSpPr>
          <p:cNvPr id="21" name="文本框 20"/>
          <p:cNvSpPr txBox="1"/>
          <p:nvPr/>
        </p:nvSpPr>
        <p:spPr>
          <a:xfrm>
            <a:off x="5934800" y="1593650"/>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双重障碍期权案例</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22" name="文本框 21"/>
          <p:cNvSpPr txBox="1"/>
          <p:nvPr/>
        </p:nvSpPr>
        <p:spPr>
          <a:xfrm>
            <a:off x="5934800" y="1972657"/>
            <a:ext cx="5337158" cy="1449115"/>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双鲨鱼鳍产品</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挂钩标的：黄金现货</a:t>
            </a:r>
            <a:r>
              <a:rPr lang="en-US" altLang="zh-CN" sz="1400" dirty="0">
                <a:solidFill>
                  <a:prstClr val="black"/>
                </a:solidFill>
                <a:cs typeface="+mn-ea"/>
                <a:sym typeface="+mn-lt"/>
              </a:rPr>
              <a:t>AU99.99</a:t>
            </a: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期限：</a:t>
            </a:r>
            <a:r>
              <a:rPr lang="en-US" altLang="zh-CN" sz="1400" dirty="0">
                <a:solidFill>
                  <a:prstClr val="black"/>
                </a:solidFill>
                <a:cs typeface="+mn-ea"/>
                <a:sym typeface="+mn-lt"/>
              </a:rPr>
              <a:t>12</a:t>
            </a:r>
            <a:r>
              <a:rPr lang="zh-CN" altLang="en-US" sz="1400" dirty="0">
                <a:solidFill>
                  <a:prstClr val="black"/>
                </a:solidFill>
                <a:cs typeface="+mn-ea"/>
                <a:sym typeface="+mn-lt"/>
              </a:rPr>
              <a:t>个月</a:t>
            </a: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收益区间：</a:t>
            </a:r>
            <a:r>
              <a:rPr lang="en-US" altLang="zh-CN" sz="1400" dirty="0">
                <a:solidFill>
                  <a:prstClr val="black"/>
                </a:solidFill>
                <a:cs typeface="+mn-ea"/>
                <a:sym typeface="+mn-lt"/>
              </a:rPr>
              <a:t>3.6% - 6.6%</a:t>
            </a: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观察日：连续观察</a:t>
            </a: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触及任意障碍水平，产品即失效</a:t>
            </a:r>
            <a:endParaRPr lang="en-US" altLang="zh-CN" sz="1400" dirty="0">
              <a:solidFill>
                <a:prstClr val="black"/>
              </a:solidFill>
              <a:cs typeface="+mn-ea"/>
              <a:sym typeface="+mn-lt"/>
            </a:endParaRPr>
          </a:p>
        </p:txBody>
      </p:sp>
      <p:pic>
        <p:nvPicPr>
          <p:cNvPr id="5" name="图片 4"/>
          <p:cNvPicPr>
            <a:picLocks noChangeAspect="1"/>
          </p:cNvPicPr>
          <p:nvPr/>
        </p:nvPicPr>
        <p:blipFill>
          <a:blip r:embed="rId3"/>
          <a:stretch>
            <a:fillRect/>
          </a:stretch>
        </p:blipFill>
        <p:spPr>
          <a:xfrm>
            <a:off x="1188048" y="2495106"/>
            <a:ext cx="3316219" cy="4145273"/>
          </a:xfrm>
          <a:prstGeom prst="rect">
            <a:avLst/>
          </a:prstGeom>
        </p:spPr>
      </p:pic>
      <p:pic>
        <p:nvPicPr>
          <p:cNvPr id="10" name="图片 9"/>
          <p:cNvPicPr>
            <a:picLocks noChangeAspect="1"/>
          </p:cNvPicPr>
          <p:nvPr/>
        </p:nvPicPr>
        <p:blipFill>
          <a:blip r:embed="rId4"/>
          <a:stretch>
            <a:fillRect/>
          </a:stretch>
        </p:blipFill>
        <p:spPr>
          <a:xfrm>
            <a:off x="6694310" y="3980714"/>
            <a:ext cx="3420497" cy="222981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安全气囊</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105</a:t>
            </a:fld>
            <a:endParaRPr lang="zh-CN" altLang="en-US" dirty="0"/>
          </a:p>
        </p:txBody>
      </p:sp>
      <p:sp>
        <p:nvSpPr>
          <p:cNvPr id="4" name="文本框 3"/>
          <p:cNvSpPr txBox="1"/>
          <p:nvPr/>
        </p:nvSpPr>
        <p:spPr>
          <a:xfrm>
            <a:off x="375919" y="1327958"/>
            <a:ext cx="11584180" cy="992579"/>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收益封顶的安全气囊产品常为零费率</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标的跌破保护区间之前，客户无需承担下跌风险，但是一旦跌破敲入价格，保护失效，客户承担标的实际下跌损失</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如果未敲入，则有封顶收益</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若敲入，到期时上涨或者下跌的参与率俊文</a:t>
            </a:r>
            <a:r>
              <a:rPr lang="en-US" altLang="zh-CN" sz="1400" dirty="0">
                <a:solidFill>
                  <a:prstClr val="black"/>
                </a:solidFill>
                <a:cs typeface="+mn-ea"/>
                <a:sym typeface="+mn-lt"/>
              </a:rPr>
              <a:t>44</a:t>
            </a:r>
            <a:r>
              <a:rPr lang="zh-CN" altLang="en-US" sz="1400" dirty="0">
                <a:solidFill>
                  <a:prstClr val="black"/>
                </a:solidFill>
                <a:cs typeface="+mn-ea"/>
                <a:sym typeface="+mn-lt"/>
              </a:rPr>
              <a:t>均为</a:t>
            </a:r>
            <a:r>
              <a:rPr lang="en-US" altLang="zh-CN" sz="1400" dirty="0">
                <a:solidFill>
                  <a:prstClr val="black"/>
                </a:solidFill>
                <a:cs typeface="+mn-ea"/>
                <a:sym typeface="+mn-lt"/>
              </a:rPr>
              <a:t>100%</a:t>
            </a:r>
          </a:p>
        </p:txBody>
      </p:sp>
      <p:sp>
        <p:nvSpPr>
          <p:cNvPr id="5" name="文本框 4"/>
          <p:cNvSpPr txBox="1"/>
          <p:nvPr/>
        </p:nvSpPr>
        <p:spPr>
          <a:xfrm>
            <a:off x="375918" y="958622"/>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schemeClr val="bg1"/>
                </a:solidFill>
                <a:effectLst/>
                <a:uLnTx/>
                <a:uFillTx/>
                <a:cs typeface="+mn-ea"/>
                <a:sym typeface="+mn-lt"/>
              </a:rPr>
              <a:t>安全气囊 </a:t>
            </a:r>
            <a:r>
              <a:rPr kumimoji="0" lang="en-US" altLang="zh-CN" b="0" i="0" u="none" strike="noStrike" kern="1200" cap="none" spc="0" normalizeH="0" baseline="0" noProof="0" dirty="0">
                <a:ln>
                  <a:noFill/>
                </a:ln>
                <a:solidFill>
                  <a:schemeClr val="bg1"/>
                </a:solidFill>
                <a:effectLst/>
                <a:uLnTx/>
                <a:uFillTx/>
                <a:cs typeface="+mn-ea"/>
                <a:sym typeface="+mn-lt"/>
              </a:rPr>
              <a:t>(air bag)</a:t>
            </a:r>
          </a:p>
        </p:txBody>
      </p:sp>
      <p:graphicFrame>
        <p:nvGraphicFramePr>
          <p:cNvPr id="8" name="表格 7"/>
          <p:cNvGraphicFramePr>
            <a:graphicFrameLocks noGrp="1"/>
          </p:cNvGraphicFramePr>
          <p:nvPr/>
        </p:nvGraphicFramePr>
        <p:xfrm>
          <a:off x="5355702" y="2783816"/>
          <a:ext cx="5136444" cy="3410326"/>
        </p:xfrm>
        <a:graphic>
          <a:graphicData uri="http://schemas.openxmlformats.org/drawingml/2006/table">
            <a:tbl>
              <a:tblPr firstRow="1" bandRow="1">
                <a:tableStyleId>{5C22544A-7EE6-4342-B048-85BDC9FD1C3A}</a:tableStyleId>
              </a:tblPr>
              <a:tblGrid>
                <a:gridCol w="2187746">
                  <a:extLst>
                    <a:ext uri="{9D8B030D-6E8A-4147-A177-3AD203B41FA5}">
                      <a16:colId xmlns:a16="http://schemas.microsoft.com/office/drawing/2014/main" val="20000"/>
                    </a:ext>
                  </a:extLst>
                </a:gridCol>
                <a:gridCol w="2948698">
                  <a:extLst>
                    <a:ext uri="{9D8B030D-6E8A-4147-A177-3AD203B41FA5}">
                      <a16:colId xmlns:a16="http://schemas.microsoft.com/office/drawing/2014/main" val="20001"/>
                    </a:ext>
                  </a:extLst>
                </a:gridCol>
              </a:tblGrid>
              <a:tr h="327916">
                <a:tc gridSpan="2">
                  <a:txBody>
                    <a:bodyPr/>
                    <a:lstStyle/>
                    <a:p>
                      <a:pPr algn="ctr"/>
                      <a:r>
                        <a:rPr lang="zh-CN" altLang="en-US" sz="1400" dirty="0"/>
                        <a:t>安全气囊期权报价示例</a:t>
                      </a:r>
                    </a:p>
                  </a:txBody>
                  <a:tcPr anchor="ctr">
                    <a:solidFill>
                      <a:srgbClr val="972022"/>
                    </a:solidFill>
                  </a:tcPr>
                </a:tc>
                <a:tc hMerge="1">
                  <a:txBody>
                    <a:bodyPr/>
                    <a:lstStyle/>
                    <a:p>
                      <a:endParaRPr lang="zh-CN"/>
                    </a:p>
                  </a:txBody>
                  <a:tcPr anchor="ctr"/>
                </a:tc>
                <a:extLst>
                  <a:ext uri="{0D108BD9-81ED-4DB2-BD59-A6C34878D82A}">
                    <a16:rowId xmlns:a16="http://schemas.microsoft.com/office/drawing/2014/main" val="10000"/>
                  </a:ext>
                </a:extLst>
              </a:tr>
              <a:tr h="32791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挂钩标的</a:t>
                      </a:r>
                    </a:p>
                  </a:txBody>
                  <a:tcPr anchor="ctr">
                    <a:solidFill>
                      <a:schemeClr val="bg2"/>
                    </a:solidFill>
                  </a:tcPr>
                </a:tc>
                <a:tc>
                  <a:txBody>
                    <a:bodyPr/>
                    <a:lstStyle/>
                    <a:p>
                      <a:pPr algn="ctr"/>
                      <a:r>
                        <a:rPr lang="zh-CN" altLang="en-US" sz="1400" dirty="0"/>
                        <a:t>比亚迪（</a:t>
                      </a:r>
                      <a:r>
                        <a:rPr lang="en-US" altLang="zh-CN" sz="1400" dirty="0"/>
                        <a:t>002594.SZ</a:t>
                      </a:r>
                      <a:r>
                        <a:rPr lang="zh-CN" altLang="en-US" sz="1400" dirty="0"/>
                        <a:t>）</a:t>
                      </a:r>
                    </a:p>
                  </a:txBody>
                  <a:tcPr anchor="ctr">
                    <a:solidFill>
                      <a:schemeClr val="bg2"/>
                    </a:solidFill>
                  </a:tcPr>
                </a:tc>
                <a:extLst>
                  <a:ext uri="{0D108BD9-81ED-4DB2-BD59-A6C34878D82A}">
                    <a16:rowId xmlns:a16="http://schemas.microsoft.com/office/drawing/2014/main" val="10001"/>
                  </a:ext>
                </a:extLst>
              </a:tr>
              <a:tr h="32791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期权期限</a:t>
                      </a:r>
                    </a:p>
                  </a:txBody>
                  <a:tcPr anchor="ctr">
                    <a:solidFill>
                      <a:schemeClr val="bg2"/>
                    </a:solidFill>
                  </a:tcPr>
                </a:tc>
                <a:tc>
                  <a:txBody>
                    <a:bodyPr/>
                    <a:lstStyle/>
                    <a:p>
                      <a:pPr algn="ctr"/>
                      <a:r>
                        <a:rPr lang="en-US" altLang="zh-CN" sz="1400" dirty="0"/>
                        <a:t>1</a:t>
                      </a:r>
                      <a:r>
                        <a:rPr lang="zh-CN" altLang="en-US" sz="1400" dirty="0"/>
                        <a:t>年（一般不可提前平仓）</a:t>
                      </a:r>
                    </a:p>
                  </a:txBody>
                  <a:tcPr anchor="ctr">
                    <a:solidFill>
                      <a:schemeClr val="bg2"/>
                    </a:solidFill>
                  </a:tcPr>
                </a:tc>
                <a:extLst>
                  <a:ext uri="{0D108BD9-81ED-4DB2-BD59-A6C34878D82A}">
                    <a16:rowId xmlns:a16="http://schemas.microsoft.com/office/drawing/2014/main" val="10002"/>
                  </a:ext>
                </a:extLst>
              </a:tr>
              <a:tr h="32791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敲入观察</a:t>
                      </a:r>
                    </a:p>
                  </a:txBody>
                  <a:tcPr anchor="ctr">
                    <a:solidFill>
                      <a:schemeClr val="bg2"/>
                    </a:solidFill>
                  </a:tcPr>
                </a:tc>
                <a:tc>
                  <a:txBody>
                    <a:bodyPr/>
                    <a:lstStyle/>
                    <a:p>
                      <a:pPr algn="ctr"/>
                      <a:r>
                        <a:rPr lang="zh-CN" altLang="en-US" sz="1400" dirty="0"/>
                        <a:t>每个交易日收盘价</a:t>
                      </a:r>
                    </a:p>
                  </a:txBody>
                  <a:tcPr anchor="ctr">
                    <a:solidFill>
                      <a:schemeClr val="bg2"/>
                    </a:solidFill>
                  </a:tcPr>
                </a:tc>
                <a:extLst>
                  <a:ext uri="{0D108BD9-81ED-4DB2-BD59-A6C34878D82A}">
                    <a16:rowId xmlns:a16="http://schemas.microsoft.com/office/drawing/2014/main" val="10003"/>
                  </a:ext>
                </a:extLst>
              </a:tr>
              <a:tr h="32791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敲入界限</a:t>
                      </a:r>
                    </a:p>
                  </a:txBody>
                  <a:tcPr anchor="ctr">
                    <a:solidFill>
                      <a:schemeClr val="bg2"/>
                    </a:solidFill>
                  </a:tcPr>
                </a:tc>
                <a:tc>
                  <a:txBody>
                    <a:bodyPr/>
                    <a:lstStyle/>
                    <a:p>
                      <a:pPr algn="ctr"/>
                      <a:r>
                        <a:rPr lang="en-US" altLang="zh-CN" sz="1400" dirty="0"/>
                        <a:t>70%×</a:t>
                      </a:r>
                      <a:r>
                        <a:rPr lang="zh-CN" altLang="en-US" sz="1400" dirty="0"/>
                        <a:t>期初价格</a:t>
                      </a:r>
                    </a:p>
                  </a:txBody>
                  <a:tcPr anchor="ctr">
                    <a:solidFill>
                      <a:schemeClr val="bg2"/>
                    </a:solidFill>
                  </a:tcPr>
                </a:tc>
                <a:extLst>
                  <a:ext uri="{0D108BD9-81ED-4DB2-BD59-A6C34878D82A}">
                    <a16:rowId xmlns:a16="http://schemas.microsoft.com/office/drawing/2014/main" val="10004"/>
                  </a:ext>
                </a:extLst>
              </a:tr>
              <a:tr h="32791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敲入参与率</a:t>
                      </a:r>
                      <a:endParaRPr lang="zh-CN" altLang="en-US" sz="1400" dirty="0"/>
                    </a:p>
                  </a:txBody>
                  <a:tcPr anchor="ctr">
                    <a:solidFill>
                      <a:schemeClr val="bg2"/>
                    </a:solidFill>
                  </a:tcPr>
                </a:tc>
                <a:tc>
                  <a:txBody>
                    <a:bodyPr/>
                    <a:lstStyle/>
                    <a:p>
                      <a:pPr algn="ctr"/>
                      <a:r>
                        <a:rPr lang="en-US" altLang="zh-CN" sz="1400" dirty="0"/>
                        <a:t>100%</a:t>
                      </a:r>
                      <a:endParaRPr lang="zh-CN" altLang="en-US" sz="1400" dirty="0"/>
                    </a:p>
                  </a:txBody>
                  <a:tcPr anchor="ctr">
                    <a:solidFill>
                      <a:schemeClr val="bg2"/>
                    </a:solidFill>
                  </a:tcPr>
                </a:tc>
                <a:extLst>
                  <a:ext uri="{0D108BD9-81ED-4DB2-BD59-A6C34878D82A}">
                    <a16:rowId xmlns:a16="http://schemas.microsoft.com/office/drawing/2014/main" val="10005"/>
                  </a:ext>
                </a:extLst>
              </a:tr>
              <a:tr h="55745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a:t>敲出参与率</a:t>
                      </a:r>
                      <a:endParaRPr lang="zh-CN" altLang="en-US" sz="1400" dirty="0"/>
                    </a:p>
                  </a:txBody>
                  <a:tcPr anchor="ctr">
                    <a:solidFill>
                      <a:schemeClr val="bg2"/>
                    </a:solidFill>
                  </a:tcPr>
                </a:tc>
                <a:tc>
                  <a:txBody>
                    <a:bodyPr/>
                    <a:lstStyle/>
                    <a:p>
                      <a:pPr algn="ctr"/>
                      <a:r>
                        <a:rPr lang="zh-CN" altLang="en-US" sz="1400" dirty="0"/>
                        <a:t>看涨期权，上涨参与率</a:t>
                      </a:r>
                      <a:r>
                        <a:rPr lang="en-US" altLang="zh-CN" sz="1400" dirty="0"/>
                        <a:t>100%</a:t>
                      </a:r>
                      <a:r>
                        <a:rPr lang="zh-CN" altLang="en-US" sz="1400" dirty="0"/>
                        <a:t>，上涨收益封顶在</a:t>
                      </a:r>
                      <a:r>
                        <a:rPr lang="en-US" altLang="zh-CN" sz="1400" dirty="0"/>
                        <a:t>43.5%</a:t>
                      </a:r>
                      <a:endParaRPr lang="zh-CN" altLang="en-US" sz="1400" dirty="0"/>
                    </a:p>
                  </a:txBody>
                  <a:tcPr anchor="ctr">
                    <a:solidFill>
                      <a:schemeClr val="bg2"/>
                    </a:solidFill>
                  </a:tcPr>
                </a:tc>
                <a:extLst>
                  <a:ext uri="{0D108BD9-81ED-4DB2-BD59-A6C34878D82A}">
                    <a16:rowId xmlns:a16="http://schemas.microsoft.com/office/drawing/2014/main" val="10006"/>
                  </a:ext>
                </a:extLst>
              </a:tr>
              <a:tr h="32791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期权费率</a:t>
                      </a:r>
                    </a:p>
                  </a:txBody>
                  <a:tcPr anchor="ctr">
                    <a:solidFill>
                      <a:schemeClr val="bg2"/>
                    </a:solidFill>
                  </a:tcPr>
                </a:tc>
                <a:tc>
                  <a:txBody>
                    <a:bodyPr/>
                    <a:lstStyle/>
                    <a:p>
                      <a:pPr algn="ctr"/>
                      <a:r>
                        <a:rPr lang="en-US" altLang="zh-CN" sz="1400" dirty="0"/>
                        <a:t>0.00%</a:t>
                      </a:r>
                      <a:endParaRPr lang="zh-CN" altLang="en-US" sz="1400" dirty="0"/>
                    </a:p>
                  </a:txBody>
                  <a:tcPr anchor="ctr">
                    <a:solidFill>
                      <a:schemeClr val="bg2"/>
                    </a:solidFill>
                  </a:tcPr>
                </a:tc>
                <a:extLst>
                  <a:ext uri="{0D108BD9-81ED-4DB2-BD59-A6C34878D82A}">
                    <a16:rowId xmlns:a16="http://schemas.microsoft.com/office/drawing/2014/main" val="10007"/>
                  </a:ext>
                </a:extLst>
              </a:tr>
              <a:tr h="55745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期初保证金</a:t>
                      </a:r>
                    </a:p>
                  </a:txBody>
                  <a:tcPr anchor="ctr">
                    <a:solidFill>
                      <a:schemeClr val="bg2"/>
                    </a:solidFill>
                  </a:tcPr>
                </a:tc>
                <a:tc>
                  <a:txBody>
                    <a:bodyPr/>
                    <a:lstStyle/>
                    <a:p>
                      <a:pPr algn="ctr"/>
                      <a:r>
                        <a:rPr lang="en-US" altLang="zh-CN" sz="1400" dirty="0"/>
                        <a:t>100% </a:t>
                      </a:r>
                      <a:r>
                        <a:rPr lang="zh-CN" altLang="en-US" sz="1400" dirty="0"/>
                        <a:t>（可</a:t>
                      </a:r>
                      <a:r>
                        <a:rPr lang="en-US" altLang="zh-CN" sz="1400" dirty="0"/>
                        <a:t>30%</a:t>
                      </a:r>
                      <a:r>
                        <a:rPr lang="zh-CN" altLang="en-US" sz="1400" dirty="0"/>
                        <a:t>保证金交易，但封顶收益会降低）</a:t>
                      </a:r>
                    </a:p>
                  </a:txBody>
                  <a:tcPr anchor="ctr">
                    <a:solidFill>
                      <a:schemeClr val="bg2"/>
                    </a:solidFill>
                  </a:tcPr>
                </a:tc>
                <a:extLst>
                  <a:ext uri="{0D108BD9-81ED-4DB2-BD59-A6C34878D82A}">
                    <a16:rowId xmlns:a16="http://schemas.microsoft.com/office/drawing/2014/main" val="10008"/>
                  </a:ext>
                </a:extLst>
              </a:tr>
            </a:tbl>
          </a:graphicData>
        </a:graphic>
      </p:graphicFrame>
      <p:pic>
        <p:nvPicPr>
          <p:cNvPr id="9" name="图片 8"/>
          <p:cNvPicPr>
            <a:picLocks noChangeAspect="1"/>
          </p:cNvPicPr>
          <p:nvPr/>
        </p:nvPicPr>
        <p:blipFill>
          <a:blip r:embed="rId3"/>
          <a:stretch>
            <a:fillRect/>
          </a:stretch>
        </p:blipFill>
        <p:spPr>
          <a:xfrm>
            <a:off x="767557" y="2556415"/>
            <a:ext cx="3341685" cy="4008268"/>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安全气囊</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106</a:t>
            </a:fld>
            <a:endParaRPr lang="zh-CN" altLang="en-US" dirty="0"/>
          </a:p>
        </p:txBody>
      </p:sp>
      <p:pic>
        <p:nvPicPr>
          <p:cNvPr id="7" name="图片 6"/>
          <p:cNvPicPr>
            <a:picLocks noChangeAspect="1"/>
          </p:cNvPicPr>
          <p:nvPr/>
        </p:nvPicPr>
        <p:blipFill>
          <a:blip r:embed="rId3"/>
          <a:stretch>
            <a:fillRect/>
          </a:stretch>
        </p:blipFill>
        <p:spPr>
          <a:xfrm>
            <a:off x="7574844" y="1890936"/>
            <a:ext cx="4014717" cy="2922522"/>
          </a:xfrm>
          <a:prstGeom prst="rect">
            <a:avLst/>
          </a:prstGeom>
        </p:spPr>
      </p:pic>
      <p:pic>
        <p:nvPicPr>
          <p:cNvPr id="11" name="图片 10"/>
          <p:cNvPicPr>
            <a:picLocks noChangeAspect="1"/>
          </p:cNvPicPr>
          <p:nvPr/>
        </p:nvPicPr>
        <p:blipFill>
          <a:blip r:embed="rId4"/>
          <a:stretch>
            <a:fillRect/>
          </a:stretch>
        </p:blipFill>
        <p:spPr>
          <a:xfrm>
            <a:off x="231901" y="3704756"/>
            <a:ext cx="7075960" cy="3153244"/>
          </a:xfrm>
          <a:prstGeom prst="rect">
            <a:avLst/>
          </a:prstGeom>
        </p:spPr>
      </p:pic>
      <p:pic>
        <p:nvPicPr>
          <p:cNvPr id="13" name="图片 12"/>
          <p:cNvPicPr>
            <a:picLocks noChangeAspect="1"/>
          </p:cNvPicPr>
          <p:nvPr/>
        </p:nvPicPr>
        <p:blipFill>
          <a:blip r:embed="rId5"/>
          <a:stretch>
            <a:fillRect/>
          </a:stretch>
        </p:blipFill>
        <p:spPr>
          <a:xfrm>
            <a:off x="231901" y="770192"/>
            <a:ext cx="7096399" cy="3019589"/>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安全气囊</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107</a:t>
            </a:fld>
            <a:endParaRPr lang="zh-CN" altLang="en-US" dirty="0"/>
          </a:p>
        </p:txBody>
      </p:sp>
      <p:pic>
        <p:nvPicPr>
          <p:cNvPr id="5" name="图片 4"/>
          <p:cNvPicPr>
            <a:picLocks noChangeAspect="1"/>
          </p:cNvPicPr>
          <p:nvPr/>
        </p:nvPicPr>
        <p:blipFill>
          <a:blip r:embed="rId3"/>
          <a:stretch>
            <a:fillRect/>
          </a:stretch>
        </p:blipFill>
        <p:spPr>
          <a:xfrm>
            <a:off x="742827" y="2012690"/>
            <a:ext cx="9439860" cy="4586766"/>
          </a:xfrm>
          <a:prstGeom prst="rect">
            <a:avLst/>
          </a:prstGeom>
        </p:spPr>
      </p:pic>
      <p:sp>
        <p:nvSpPr>
          <p:cNvPr id="10" name="文本框 9"/>
          <p:cNvSpPr txBox="1"/>
          <p:nvPr/>
        </p:nvSpPr>
        <p:spPr>
          <a:xfrm>
            <a:off x="375919" y="940478"/>
            <a:ext cx="3225237"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schemeClr val="bg1"/>
                </a:solidFill>
                <a:effectLst/>
                <a:uLnTx/>
                <a:uFillTx/>
                <a:cs typeface="+mn-ea"/>
                <a:sym typeface="+mn-lt"/>
              </a:rPr>
              <a:t>安全气囊 ：近期适应性报价</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6" name="文本框 5"/>
          <p:cNvSpPr txBox="1"/>
          <p:nvPr/>
        </p:nvSpPr>
        <p:spPr>
          <a:xfrm>
            <a:off x="375919" y="1327959"/>
            <a:ext cx="7436431" cy="30777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敲入水平为</a:t>
            </a:r>
            <a:r>
              <a:rPr lang="en-US" altLang="zh-CN" sz="1400" dirty="0">
                <a:solidFill>
                  <a:prstClr val="black"/>
                </a:solidFill>
                <a:cs typeface="+mn-ea"/>
                <a:sym typeface="+mn-lt"/>
              </a:rPr>
              <a:t>70%</a:t>
            </a:r>
            <a:r>
              <a:rPr lang="zh-CN" altLang="en-US" sz="1400" dirty="0">
                <a:solidFill>
                  <a:prstClr val="black"/>
                </a:solidFill>
                <a:cs typeface="+mn-ea"/>
                <a:sym typeface="+mn-lt"/>
              </a:rPr>
              <a:t>的安全气囊相较于敲入水平为</a:t>
            </a:r>
            <a:r>
              <a:rPr lang="en-US" altLang="zh-CN" sz="1400" dirty="0">
                <a:solidFill>
                  <a:prstClr val="black"/>
                </a:solidFill>
                <a:cs typeface="+mn-ea"/>
                <a:sym typeface="+mn-lt"/>
              </a:rPr>
              <a:t>80%</a:t>
            </a:r>
            <a:r>
              <a:rPr lang="zh-CN" altLang="en-US" sz="1400" dirty="0">
                <a:solidFill>
                  <a:prstClr val="black"/>
                </a:solidFill>
                <a:cs typeface="+mn-ea"/>
                <a:sym typeface="+mn-lt"/>
              </a:rPr>
              <a:t>的安全气囊更为安全，故封顶收益更低</a:t>
            </a:r>
            <a:endParaRPr lang="en-US" altLang="zh-CN" sz="1400" dirty="0">
              <a:solidFill>
                <a:prstClr val="black"/>
              </a:solidFill>
              <a:cs typeface="+mn-ea"/>
              <a:sym typeface="+mn-l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雪球</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108</a:t>
            </a:fld>
            <a:endParaRPr lang="zh-CN" altLang="en-US" dirty="0"/>
          </a:p>
        </p:txBody>
      </p:sp>
      <p:sp>
        <p:nvSpPr>
          <p:cNvPr id="4" name="文本框 3"/>
          <p:cNvSpPr txBox="1"/>
          <p:nvPr/>
        </p:nvSpPr>
        <p:spPr>
          <a:xfrm>
            <a:off x="375919" y="1327956"/>
            <a:ext cx="11418516" cy="213904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solidFill>
                  <a:prstClr val="black"/>
                </a:solidFill>
                <a:cs typeface="+mn-ea"/>
              </a:rPr>
              <a:t>雪球是一系列带障碍条款的奇异期权组合，设置有敲入、敲出价格</a:t>
            </a:r>
            <a:endParaRPr lang="en-US" altLang="zh-CN" sz="1600" dirty="0">
              <a:solidFill>
                <a:prstClr val="black"/>
              </a:solidFill>
              <a:cs typeface="+mn-ea"/>
            </a:endParaRPr>
          </a:p>
          <a:p>
            <a:pPr marL="342900" indent="-342900">
              <a:spcAft>
                <a:spcPts val="50"/>
              </a:spcAft>
              <a:buFont typeface="Arial" panose="020B0604020202020204" pitchFamily="34" charset="0"/>
              <a:buChar char="•"/>
              <a:defRPr/>
            </a:pPr>
            <a:r>
              <a:rPr lang="zh-CN" altLang="en-US" sz="1600" dirty="0">
                <a:solidFill>
                  <a:prstClr val="black"/>
                </a:solidFill>
                <a:cs typeface="+mn-ea"/>
              </a:rPr>
              <a:t>购买雪球结构本质类似卖出看跌期权</a:t>
            </a:r>
            <a:endParaRPr lang="en-US" altLang="zh-CN" sz="1600" dirty="0">
              <a:solidFill>
                <a:prstClr val="black"/>
              </a:solidFill>
              <a:cs typeface="+mn-ea"/>
            </a:endParaRPr>
          </a:p>
          <a:p>
            <a:pPr marL="342900" indent="-342900">
              <a:spcAft>
                <a:spcPts val="50"/>
              </a:spcAft>
              <a:buFont typeface="Arial" panose="020B0604020202020204" pitchFamily="34" charset="0"/>
              <a:buChar char="•"/>
              <a:defRPr/>
            </a:pPr>
            <a:r>
              <a:rPr lang="zh-CN" altLang="en-US" sz="1600" dirty="0">
                <a:solidFill>
                  <a:prstClr val="black"/>
                </a:solidFill>
                <a:cs typeface="+mn-ea"/>
              </a:rPr>
              <a:t>若存续期间，任一敲出观察日标的价格超过敲出价格，则触发敲出事件，产品提前终止并根据产品存续时长兑付年化收益</a:t>
            </a:r>
            <a:endParaRPr lang="en-US" altLang="zh-CN" sz="1600" dirty="0">
              <a:solidFill>
                <a:prstClr val="black"/>
              </a:solidFill>
              <a:cs typeface="+mn-ea"/>
            </a:endParaRPr>
          </a:p>
          <a:p>
            <a:pPr marL="342900" indent="-342900">
              <a:spcAft>
                <a:spcPts val="50"/>
              </a:spcAft>
              <a:buFont typeface="Arial" panose="020B0604020202020204" pitchFamily="34" charset="0"/>
              <a:buChar char="•"/>
              <a:defRPr/>
            </a:pPr>
            <a:r>
              <a:rPr lang="zh-CN" altLang="en-US" sz="1600" dirty="0">
                <a:solidFill>
                  <a:prstClr val="black"/>
                </a:solidFill>
                <a:cs typeface="+mn-ea"/>
              </a:rPr>
              <a:t>若存续期间，任一敲入观察日（每日），标的价格低于敲入价格，则触发敲入事件，则投资者到期可能承担本金损失</a:t>
            </a:r>
            <a:endParaRPr lang="en-US" altLang="zh-CN" sz="1600" dirty="0">
              <a:solidFill>
                <a:prstClr val="black"/>
              </a:solidFill>
              <a:cs typeface="+mn-ea"/>
            </a:endParaRPr>
          </a:p>
          <a:p>
            <a:pPr marL="342900" indent="-342900">
              <a:spcAft>
                <a:spcPts val="50"/>
              </a:spcAft>
              <a:buFont typeface="Arial" panose="020B0604020202020204" pitchFamily="34" charset="0"/>
              <a:buChar char="•"/>
              <a:defRPr/>
            </a:pPr>
            <a:r>
              <a:rPr lang="zh-CN" altLang="en-US" sz="1600" dirty="0">
                <a:solidFill>
                  <a:prstClr val="black"/>
                </a:solidFill>
                <a:cs typeface="+mn-ea"/>
              </a:rPr>
              <a:t>若存续期间，未发生敲出事件，也未发生敲入事件，则到期日投资者将获得约定到期年化收益</a:t>
            </a:r>
            <a:endParaRPr lang="en-US" altLang="zh-CN" sz="1600" dirty="0">
              <a:solidFill>
                <a:prstClr val="black"/>
              </a:solidFill>
              <a:cs typeface="+mn-ea"/>
            </a:endParaRPr>
          </a:p>
          <a:p>
            <a:pPr marL="342900" indent="-342900">
              <a:spcAft>
                <a:spcPts val="50"/>
              </a:spcAft>
              <a:buFont typeface="Arial" panose="020B0604020202020204" pitchFamily="34" charset="0"/>
              <a:buChar char="•"/>
              <a:defRPr/>
            </a:pPr>
            <a:r>
              <a:rPr lang="zh-CN" altLang="en-US" sz="1600" dirty="0">
                <a:solidFill>
                  <a:prstClr val="black"/>
                </a:solidFill>
                <a:cs typeface="+mn-ea"/>
              </a:rPr>
              <a:t>若存续期间，未发生敲出事件，但发生敲入事件，则投资者无法获得约定到期年化收益。当期末价格低于</a:t>
            </a:r>
            <a:r>
              <a:rPr lang="en-US" altLang="zh-CN" sz="1600" dirty="0">
                <a:solidFill>
                  <a:prstClr val="black"/>
                </a:solidFill>
                <a:cs typeface="+mn-ea"/>
              </a:rPr>
              <a:t>100%</a:t>
            </a:r>
            <a:r>
              <a:rPr lang="zh-CN" altLang="en-US" sz="1600" dirty="0">
                <a:solidFill>
                  <a:prstClr val="black"/>
                </a:solidFill>
                <a:cs typeface="+mn-ea"/>
              </a:rPr>
              <a:t>时亏损与市价亏损一致，当期末价格大于</a:t>
            </a:r>
            <a:r>
              <a:rPr lang="en-US" altLang="zh-CN" sz="1600" dirty="0">
                <a:solidFill>
                  <a:prstClr val="black"/>
                </a:solidFill>
                <a:cs typeface="+mn-ea"/>
              </a:rPr>
              <a:t>100%</a:t>
            </a:r>
            <a:r>
              <a:rPr lang="zh-CN" altLang="en-US" sz="1600" dirty="0">
                <a:solidFill>
                  <a:prstClr val="black"/>
                </a:solidFill>
                <a:cs typeface="+mn-ea"/>
              </a:rPr>
              <a:t>且小于敲出价格时，可回收本金，但无其他增量收益。</a:t>
            </a:r>
            <a:endParaRPr lang="en-US" altLang="zh-CN" sz="1600" dirty="0">
              <a:solidFill>
                <a:prstClr val="black"/>
              </a:solidFill>
              <a:cs typeface="+mn-ea"/>
            </a:endParaRPr>
          </a:p>
          <a:p>
            <a:pPr marL="342900" indent="-342900">
              <a:spcAft>
                <a:spcPts val="50"/>
              </a:spcAft>
              <a:buFont typeface="Arial" panose="020B0604020202020204" pitchFamily="34" charset="0"/>
              <a:buChar char="•"/>
              <a:defRPr/>
            </a:pPr>
            <a:r>
              <a:rPr lang="zh-CN" altLang="en-US" sz="1600" dirty="0">
                <a:solidFill>
                  <a:prstClr val="black"/>
                </a:solidFill>
                <a:cs typeface="+mn-ea"/>
              </a:rPr>
              <a:t>风险：市场大跌且到期仍未涨回。</a:t>
            </a:r>
            <a:endParaRPr lang="en-US" altLang="zh-CN" sz="1600" dirty="0">
              <a:solidFill>
                <a:prstClr val="black"/>
              </a:solidFill>
              <a:cs typeface="+mn-ea"/>
            </a:endParaRPr>
          </a:p>
        </p:txBody>
      </p:sp>
      <p:sp>
        <p:nvSpPr>
          <p:cNvPr id="5" name="文本框 4"/>
          <p:cNvSpPr txBox="1"/>
          <p:nvPr/>
        </p:nvSpPr>
        <p:spPr>
          <a:xfrm>
            <a:off x="375918" y="958622"/>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a:ln>
                  <a:noFill/>
                </a:ln>
                <a:solidFill>
                  <a:schemeClr val="bg1"/>
                </a:solidFill>
                <a:effectLst/>
                <a:uLnTx/>
                <a:uFillTx/>
                <a:cs typeface="+mn-ea"/>
                <a:sym typeface="+mn-lt"/>
              </a:rPr>
              <a:t>标准雪球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7" name="图片 6"/>
          <p:cNvPicPr>
            <a:picLocks noChangeAspect="1"/>
          </p:cNvPicPr>
          <p:nvPr/>
        </p:nvPicPr>
        <p:blipFill>
          <a:blip r:embed="rId3"/>
          <a:stretch>
            <a:fillRect/>
          </a:stretch>
        </p:blipFill>
        <p:spPr>
          <a:xfrm>
            <a:off x="-21647" y="3867899"/>
            <a:ext cx="3770009" cy="2850495"/>
          </a:xfrm>
          <a:prstGeom prst="rect">
            <a:avLst/>
          </a:prstGeom>
        </p:spPr>
      </p:pic>
      <p:graphicFrame>
        <p:nvGraphicFramePr>
          <p:cNvPr id="10" name="表格 9"/>
          <p:cNvGraphicFramePr>
            <a:graphicFrameLocks noGrp="1"/>
          </p:cNvGraphicFramePr>
          <p:nvPr/>
        </p:nvGraphicFramePr>
        <p:xfrm>
          <a:off x="3777948" y="3595995"/>
          <a:ext cx="4051230" cy="2967369"/>
        </p:xfrm>
        <a:graphic>
          <a:graphicData uri="http://schemas.openxmlformats.org/drawingml/2006/table">
            <a:tbl>
              <a:tblPr firstRow="1" bandRow="1">
                <a:tableStyleId>{5C22544A-7EE6-4342-B048-85BDC9FD1C3A}</a:tableStyleId>
              </a:tblPr>
              <a:tblGrid>
                <a:gridCol w="1725525">
                  <a:extLst>
                    <a:ext uri="{9D8B030D-6E8A-4147-A177-3AD203B41FA5}">
                      <a16:colId xmlns:a16="http://schemas.microsoft.com/office/drawing/2014/main" val="20000"/>
                    </a:ext>
                  </a:extLst>
                </a:gridCol>
                <a:gridCol w="2325705">
                  <a:extLst>
                    <a:ext uri="{9D8B030D-6E8A-4147-A177-3AD203B41FA5}">
                      <a16:colId xmlns:a16="http://schemas.microsoft.com/office/drawing/2014/main" val="20001"/>
                    </a:ext>
                  </a:extLst>
                </a:gridCol>
              </a:tblGrid>
              <a:tr h="175793">
                <a:tc gridSpan="2">
                  <a:txBody>
                    <a:bodyPr/>
                    <a:lstStyle/>
                    <a:p>
                      <a:pPr algn="ctr"/>
                      <a:r>
                        <a:rPr lang="zh-CN" altLang="en-US" sz="1400" dirty="0"/>
                        <a:t>场外期权报价示例</a:t>
                      </a:r>
                    </a:p>
                  </a:txBody>
                  <a:tcPr anchor="ctr">
                    <a:solidFill>
                      <a:srgbClr val="972022"/>
                    </a:solidFill>
                  </a:tcPr>
                </a:tc>
                <a:tc hMerge="1">
                  <a:txBody>
                    <a:bodyPr/>
                    <a:lstStyle/>
                    <a:p>
                      <a:endParaRPr lang="zh-CN"/>
                    </a:p>
                  </a:txBody>
                  <a:tcPr anchor="ctr"/>
                </a:tc>
                <a:extLst>
                  <a:ext uri="{0D108BD9-81ED-4DB2-BD59-A6C34878D82A}">
                    <a16:rowId xmlns:a16="http://schemas.microsoft.com/office/drawing/2014/main" val="10000"/>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挂钩标的</a:t>
                      </a:r>
                    </a:p>
                  </a:txBody>
                  <a:tcPr anchor="ctr">
                    <a:solidFill>
                      <a:schemeClr val="bg2"/>
                    </a:solidFill>
                  </a:tcPr>
                </a:tc>
                <a:tc>
                  <a:txBody>
                    <a:bodyPr/>
                    <a:lstStyle/>
                    <a:p>
                      <a:pPr algn="ctr"/>
                      <a:r>
                        <a:rPr lang="zh-CN" altLang="en-US" sz="1400" dirty="0"/>
                        <a:t>螺纹钢</a:t>
                      </a:r>
                      <a:r>
                        <a:rPr lang="en-US" altLang="zh-CN" sz="1400" dirty="0"/>
                        <a:t>05</a:t>
                      </a:r>
                      <a:r>
                        <a:rPr lang="zh-CN" altLang="en-US" sz="1400" dirty="0"/>
                        <a:t>合约</a:t>
                      </a:r>
                    </a:p>
                  </a:txBody>
                  <a:tcPr anchor="ctr">
                    <a:solidFill>
                      <a:schemeClr val="bg2"/>
                    </a:solidFill>
                  </a:tcPr>
                </a:tc>
                <a:extLst>
                  <a:ext uri="{0D108BD9-81ED-4DB2-BD59-A6C34878D82A}">
                    <a16:rowId xmlns:a16="http://schemas.microsoft.com/office/drawing/2014/main" val="10001"/>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名义本金</a:t>
                      </a:r>
                    </a:p>
                  </a:txBody>
                  <a:tcPr anchor="ctr">
                    <a:solidFill>
                      <a:schemeClr val="bg2"/>
                    </a:solidFill>
                  </a:tcPr>
                </a:tc>
                <a:tc>
                  <a:txBody>
                    <a:bodyPr/>
                    <a:lstStyle/>
                    <a:p>
                      <a:pPr algn="ctr"/>
                      <a:r>
                        <a:rPr lang="en-US" altLang="zh-CN" sz="1400" dirty="0"/>
                        <a:t>5000</a:t>
                      </a:r>
                      <a:r>
                        <a:rPr lang="zh-CN" altLang="en-US" sz="1400" dirty="0"/>
                        <a:t>万</a:t>
                      </a:r>
                    </a:p>
                  </a:txBody>
                  <a:tcPr anchor="ctr">
                    <a:solidFill>
                      <a:schemeClr val="bg2"/>
                    </a:solidFill>
                  </a:tcPr>
                </a:tc>
                <a:extLst>
                  <a:ext uri="{0D108BD9-81ED-4DB2-BD59-A6C34878D82A}">
                    <a16:rowId xmlns:a16="http://schemas.microsoft.com/office/drawing/2014/main" val="10002"/>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期权期限</a:t>
                      </a:r>
                    </a:p>
                  </a:txBody>
                  <a:tcPr anchor="ctr">
                    <a:solidFill>
                      <a:schemeClr val="bg2"/>
                    </a:solidFill>
                  </a:tcPr>
                </a:tc>
                <a:tc>
                  <a:txBody>
                    <a:bodyPr/>
                    <a:lstStyle/>
                    <a:p>
                      <a:pPr algn="ctr"/>
                      <a:r>
                        <a:rPr lang="en-US" altLang="zh-CN" sz="1400" dirty="0"/>
                        <a:t>2021.10.27-2022.01.28 (67</a:t>
                      </a:r>
                      <a:r>
                        <a:rPr lang="zh-CN" altLang="en-US" sz="1400" dirty="0"/>
                        <a:t>个交易日</a:t>
                      </a:r>
                      <a:r>
                        <a:rPr lang="en-US" altLang="zh-CN" sz="1400" dirty="0"/>
                        <a:t>)</a:t>
                      </a:r>
                      <a:endParaRPr lang="zh-CN" altLang="en-US" sz="1400" dirty="0"/>
                    </a:p>
                  </a:txBody>
                  <a:tcPr anchor="ctr">
                    <a:solidFill>
                      <a:schemeClr val="bg2"/>
                    </a:solidFill>
                  </a:tcPr>
                </a:tc>
                <a:extLst>
                  <a:ext uri="{0D108BD9-81ED-4DB2-BD59-A6C34878D82A}">
                    <a16:rowId xmlns:a16="http://schemas.microsoft.com/office/drawing/2014/main" val="10003"/>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年华票息</a:t>
                      </a:r>
                    </a:p>
                  </a:txBody>
                  <a:tcPr anchor="ctr">
                    <a:solidFill>
                      <a:schemeClr val="bg2"/>
                    </a:solidFill>
                  </a:tcPr>
                </a:tc>
                <a:tc>
                  <a:txBody>
                    <a:bodyPr/>
                    <a:lstStyle/>
                    <a:p>
                      <a:pPr algn="ctr"/>
                      <a:r>
                        <a:rPr lang="en-US" altLang="zh-CN" sz="1400" dirty="0"/>
                        <a:t>41.9%</a:t>
                      </a:r>
                      <a:endParaRPr lang="zh-CN" altLang="en-US" sz="1400" dirty="0"/>
                    </a:p>
                  </a:txBody>
                  <a:tcPr anchor="ctr">
                    <a:solidFill>
                      <a:schemeClr val="bg2"/>
                    </a:solidFill>
                  </a:tcPr>
                </a:tc>
                <a:extLst>
                  <a:ext uri="{0D108BD9-81ED-4DB2-BD59-A6C34878D82A}">
                    <a16:rowId xmlns:a16="http://schemas.microsoft.com/office/drawing/2014/main" val="10004"/>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敲入观察</a:t>
                      </a:r>
                    </a:p>
                  </a:txBody>
                  <a:tcPr anchor="ctr">
                    <a:solidFill>
                      <a:schemeClr val="bg2"/>
                    </a:solidFill>
                  </a:tcPr>
                </a:tc>
                <a:tc>
                  <a:txBody>
                    <a:bodyPr/>
                    <a:lstStyle/>
                    <a:p>
                      <a:pPr algn="ctr"/>
                      <a:r>
                        <a:rPr lang="zh-CN" altLang="en-US" sz="1400" dirty="0"/>
                        <a:t>每个交易日</a:t>
                      </a:r>
                    </a:p>
                  </a:txBody>
                  <a:tcPr anchor="ctr">
                    <a:solidFill>
                      <a:schemeClr val="bg2"/>
                    </a:solidFill>
                  </a:tcPr>
                </a:tc>
                <a:extLst>
                  <a:ext uri="{0D108BD9-81ED-4DB2-BD59-A6C34878D82A}">
                    <a16:rowId xmlns:a16="http://schemas.microsoft.com/office/drawing/2014/main" val="10005"/>
                  </a:ext>
                </a:extLst>
              </a:tr>
              <a:tr h="31560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敲出障碍价格</a:t>
                      </a:r>
                    </a:p>
                  </a:txBody>
                  <a:tcPr anchor="ctr">
                    <a:solidFill>
                      <a:schemeClr val="bg2"/>
                    </a:solidFill>
                  </a:tcPr>
                </a:tc>
                <a:tc>
                  <a:txBody>
                    <a:bodyPr/>
                    <a:lstStyle/>
                    <a:p>
                      <a:pPr algn="ctr"/>
                      <a:r>
                        <a:rPr lang="zh-CN" altLang="en-US" sz="1400" dirty="0"/>
                        <a:t>每半个月观察</a:t>
                      </a:r>
                    </a:p>
                  </a:txBody>
                  <a:tcPr anchor="ctr">
                    <a:solidFill>
                      <a:schemeClr val="bg2"/>
                    </a:solidFill>
                  </a:tcPr>
                </a:tc>
                <a:extLst>
                  <a:ext uri="{0D108BD9-81ED-4DB2-BD59-A6C34878D82A}">
                    <a16:rowId xmlns:a16="http://schemas.microsoft.com/office/drawing/2014/main" val="10006"/>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执行价格</a:t>
                      </a:r>
                    </a:p>
                  </a:txBody>
                  <a:tcPr anchor="ctr">
                    <a:solidFill>
                      <a:schemeClr val="bg2"/>
                    </a:solidFill>
                  </a:tcPr>
                </a:tc>
                <a:tc>
                  <a:txBody>
                    <a:bodyPr/>
                    <a:lstStyle/>
                    <a:p>
                      <a:pPr algn="ctr"/>
                      <a:r>
                        <a:rPr lang="en-US" altLang="zh-CN" sz="1400" dirty="0"/>
                        <a:t>100%*</a:t>
                      </a:r>
                      <a:r>
                        <a:rPr lang="zh-CN" altLang="en-US" sz="1400" dirty="0"/>
                        <a:t>期初价格</a:t>
                      </a:r>
                    </a:p>
                  </a:txBody>
                  <a:tcPr anchor="ctr">
                    <a:solidFill>
                      <a:schemeClr val="bg2"/>
                    </a:solidFill>
                  </a:tcPr>
                </a:tc>
                <a:extLst>
                  <a:ext uri="{0D108BD9-81ED-4DB2-BD59-A6C34878D82A}">
                    <a16:rowId xmlns:a16="http://schemas.microsoft.com/office/drawing/2014/main" val="10007"/>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敲入界限</a:t>
                      </a:r>
                    </a:p>
                  </a:txBody>
                  <a:tcPr anchor="ctr">
                    <a:solidFill>
                      <a:schemeClr val="bg2"/>
                    </a:solidFill>
                  </a:tcPr>
                </a:tc>
                <a:tc>
                  <a:txBody>
                    <a:bodyPr/>
                    <a:lstStyle/>
                    <a:p>
                      <a:pPr algn="ctr"/>
                      <a:r>
                        <a:rPr lang="en-US" altLang="zh-CN" sz="1400" dirty="0"/>
                        <a:t>90%*</a:t>
                      </a:r>
                      <a:r>
                        <a:rPr lang="zh-CN" altLang="en-US" sz="1400" dirty="0"/>
                        <a:t>期初价格</a:t>
                      </a:r>
                    </a:p>
                  </a:txBody>
                  <a:tcPr anchor="ctr">
                    <a:solidFill>
                      <a:schemeClr val="bg2"/>
                    </a:solidFill>
                  </a:tcPr>
                </a:tc>
                <a:extLst>
                  <a:ext uri="{0D108BD9-81ED-4DB2-BD59-A6C34878D82A}">
                    <a16:rowId xmlns:a16="http://schemas.microsoft.com/office/drawing/2014/main" val="10008"/>
                  </a:ext>
                </a:extLst>
              </a:tr>
            </a:tbl>
          </a:graphicData>
        </a:graphic>
      </p:graphicFrame>
      <p:graphicFrame>
        <p:nvGraphicFramePr>
          <p:cNvPr id="8" name="表格 7"/>
          <p:cNvGraphicFramePr>
            <a:graphicFrameLocks noGrp="1"/>
          </p:cNvGraphicFramePr>
          <p:nvPr/>
        </p:nvGraphicFramePr>
        <p:xfrm>
          <a:off x="7908869" y="3942316"/>
          <a:ext cx="4051230" cy="2328123"/>
        </p:xfrm>
        <a:graphic>
          <a:graphicData uri="http://schemas.openxmlformats.org/drawingml/2006/table">
            <a:tbl>
              <a:tblPr firstRow="1" bandRow="1">
                <a:tableStyleId>{5C22544A-7EE6-4342-B048-85BDC9FD1C3A}</a:tableStyleId>
              </a:tblPr>
              <a:tblGrid>
                <a:gridCol w="1220494">
                  <a:extLst>
                    <a:ext uri="{9D8B030D-6E8A-4147-A177-3AD203B41FA5}">
                      <a16:colId xmlns:a16="http://schemas.microsoft.com/office/drawing/2014/main" val="20000"/>
                    </a:ext>
                  </a:extLst>
                </a:gridCol>
                <a:gridCol w="2830736">
                  <a:extLst>
                    <a:ext uri="{9D8B030D-6E8A-4147-A177-3AD203B41FA5}">
                      <a16:colId xmlns:a16="http://schemas.microsoft.com/office/drawing/2014/main" val="20001"/>
                    </a:ext>
                  </a:extLst>
                </a:gridCol>
              </a:tblGrid>
              <a:tr h="3290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kern="1200" dirty="0">
                          <a:solidFill>
                            <a:schemeClr val="dk1"/>
                          </a:solidFill>
                          <a:latin typeface="+mn-lt"/>
                          <a:ea typeface="+mn-ea"/>
                          <a:cs typeface="+mn-cs"/>
                        </a:rPr>
                        <a:t>敲出界限</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kern="1200" dirty="0">
                          <a:solidFill>
                            <a:schemeClr val="dk1"/>
                          </a:solidFill>
                          <a:latin typeface="+mn-lt"/>
                          <a:ea typeface="+mn-ea"/>
                          <a:cs typeface="+mn-cs"/>
                        </a:rPr>
                        <a:t>103%*</a:t>
                      </a:r>
                      <a:r>
                        <a:rPr lang="zh-CN" altLang="en-US" sz="1400" b="0" kern="1200" dirty="0">
                          <a:solidFill>
                            <a:schemeClr val="dk1"/>
                          </a:solidFill>
                          <a:latin typeface="+mn-lt"/>
                          <a:ea typeface="+mn-ea"/>
                          <a:cs typeface="+mn-cs"/>
                        </a:rPr>
                        <a:t>期初价格</a:t>
                      </a:r>
                    </a:p>
                  </a:txBody>
                  <a:tcPr anchor="ctr">
                    <a:solidFill>
                      <a:schemeClr val="bg2"/>
                    </a:solidFill>
                  </a:tcPr>
                </a:tc>
                <a:extLst>
                  <a:ext uri="{0D108BD9-81ED-4DB2-BD59-A6C34878D82A}">
                    <a16:rowId xmlns:a16="http://schemas.microsoft.com/office/drawing/2014/main" val="10000"/>
                  </a:ext>
                </a:extLst>
              </a:tr>
              <a:tr h="3290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期初保证金率</a:t>
                      </a:r>
                    </a:p>
                  </a:txBody>
                  <a:tcPr anchor="ctr">
                    <a:solidFill>
                      <a:schemeClr val="bg2"/>
                    </a:solidFill>
                  </a:tcPr>
                </a:tc>
                <a:tc>
                  <a:txBody>
                    <a:bodyPr/>
                    <a:lstStyle/>
                    <a:p>
                      <a:pPr algn="ctr"/>
                      <a:r>
                        <a:rPr lang="en-US" altLang="zh-CN" sz="1400" dirty="0"/>
                        <a:t>10%+10%-20%</a:t>
                      </a:r>
                      <a:endParaRPr lang="zh-CN" altLang="en-US" sz="1400" dirty="0"/>
                    </a:p>
                  </a:txBody>
                  <a:tcPr anchor="ctr">
                    <a:solidFill>
                      <a:schemeClr val="bg2"/>
                    </a:solidFill>
                  </a:tcPr>
                </a:tc>
                <a:extLst>
                  <a:ext uri="{0D108BD9-81ED-4DB2-BD59-A6C34878D82A}">
                    <a16:rowId xmlns:a16="http://schemas.microsoft.com/office/drawing/2014/main" val="10001"/>
                  </a:ext>
                </a:extLst>
              </a:tr>
              <a:tr h="148087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到期收益</a:t>
                      </a:r>
                    </a:p>
                  </a:txBody>
                  <a:tcPr anchor="ctr">
                    <a:solidFill>
                      <a:schemeClr val="bg2"/>
                    </a:solidFill>
                  </a:tcPr>
                </a:tc>
                <a:tc>
                  <a:txBody>
                    <a:bodyPr/>
                    <a:lstStyle/>
                    <a:p>
                      <a:pPr algn="ctr"/>
                      <a:r>
                        <a:rPr lang="zh-CN" altLang="en-US" sz="1400" dirty="0"/>
                        <a:t>期间敲出：</a:t>
                      </a:r>
                      <a:r>
                        <a:rPr lang="en-US" altLang="zh-CN" sz="1400" dirty="0"/>
                        <a:t>41.9%(</a:t>
                      </a:r>
                      <a:r>
                        <a:rPr lang="zh-CN" altLang="en-US" sz="1400" dirty="0"/>
                        <a:t>年化</a:t>
                      </a:r>
                      <a:r>
                        <a:rPr lang="en-US" altLang="zh-CN" sz="1400" dirty="0"/>
                        <a:t>)*</a:t>
                      </a:r>
                      <a:r>
                        <a:rPr lang="zh-CN" altLang="en-US" sz="1400" dirty="0"/>
                        <a:t>截至敲出期间交易日</a:t>
                      </a:r>
                      <a:r>
                        <a:rPr lang="en-US" altLang="zh-CN" sz="1400" dirty="0"/>
                        <a:t>/245</a:t>
                      </a:r>
                    </a:p>
                    <a:p>
                      <a:pPr algn="ctr"/>
                      <a:r>
                        <a:rPr lang="zh-CN" altLang="en-US" sz="1400" dirty="0"/>
                        <a:t>期间未敲入未敲出：</a:t>
                      </a:r>
                      <a:r>
                        <a:rPr lang="en-US" altLang="zh-CN" sz="1400" dirty="0"/>
                        <a:t>41.9%(</a:t>
                      </a:r>
                      <a:r>
                        <a:rPr lang="zh-CN" altLang="en-US" sz="1400" dirty="0"/>
                        <a:t>年化</a:t>
                      </a:r>
                      <a:r>
                        <a:rPr lang="en-US" altLang="zh-CN" sz="1400" dirty="0"/>
                        <a:t>)*</a:t>
                      </a:r>
                      <a:r>
                        <a:rPr lang="zh-CN" altLang="en-US" sz="1400" dirty="0"/>
                        <a:t>期权存续期交易日</a:t>
                      </a:r>
                      <a:r>
                        <a:rPr lang="en-US" altLang="zh-CN" sz="1400" dirty="0"/>
                        <a:t>/245</a:t>
                      </a:r>
                    </a:p>
                    <a:p>
                      <a:pPr algn="ctr"/>
                      <a:r>
                        <a:rPr lang="zh-CN" altLang="en-US" sz="1400" dirty="0"/>
                        <a:t>期间敲入且未敲出：名义本金* </a:t>
                      </a:r>
                      <a:r>
                        <a:rPr lang="en-US" altLang="zh-CN" sz="1400" dirty="0"/>
                        <a:t>min (</a:t>
                      </a:r>
                      <a:r>
                        <a:rPr lang="zh-CN" altLang="en-US" sz="1400" dirty="0"/>
                        <a:t>到期价格</a:t>
                      </a:r>
                      <a:r>
                        <a:rPr lang="en-US" altLang="zh-CN" sz="1400" dirty="0"/>
                        <a:t>/</a:t>
                      </a:r>
                      <a:r>
                        <a:rPr lang="zh-CN" altLang="en-US" sz="1400" dirty="0"/>
                        <a:t>执行价</a:t>
                      </a:r>
                      <a:r>
                        <a:rPr lang="en-US" altLang="zh-CN" sz="1400" dirty="0"/>
                        <a:t>-1</a:t>
                      </a:r>
                      <a:r>
                        <a:rPr lang="zh-CN" altLang="en-US" sz="1400" dirty="0"/>
                        <a:t>，</a:t>
                      </a:r>
                      <a:r>
                        <a:rPr lang="en-US" altLang="zh-CN" sz="1400" dirty="0"/>
                        <a:t>0)</a:t>
                      </a:r>
                      <a:endParaRPr lang="zh-CN" altLang="en-US" sz="1400" dirty="0"/>
                    </a:p>
                  </a:txBody>
                  <a:tcPr anchor="ctr">
                    <a:solidFill>
                      <a:schemeClr val="bg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雪球</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109</a:t>
            </a:fld>
            <a:endParaRPr lang="zh-CN" altLang="en-US" dirty="0"/>
          </a:p>
        </p:txBody>
      </p:sp>
      <p:sp>
        <p:nvSpPr>
          <p:cNvPr id="13" name="文本框 12"/>
          <p:cNvSpPr txBox="1"/>
          <p:nvPr/>
        </p:nvSpPr>
        <p:spPr>
          <a:xfrm>
            <a:off x="8462519" y="1948625"/>
            <a:ext cx="3005582" cy="227241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敲出条款引入提前了结机制，具备“有多次机会获利了结”的结算特征。可把握标的阶段性上涨机会。</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敲入条款引入安全垫，容忍标的小幅下跌，只要不触发敲入事件，本金到期一定安全。</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若标的价格曾下跌到约定触发敲入水平，且直至到期均未触发敲出，产品将产生本金亏损。</a:t>
            </a:r>
            <a:endParaRPr lang="en-US" altLang="zh-CN" sz="1400" dirty="0">
              <a:solidFill>
                <a:prstClr val="black"/>
              </a:solidFill>
              <a:cs typeface="+mn-ea"/>
              <a:sym typeface="+mn-lt"/>
            </a:endParaRPr>
          </a:p>
        </p:txBody>
      </p:sp>
      <p:sp>
        <p:nvSpPr>
          <p:cNvPr id="14" name="文本框 13"/>
          <p:cNvSpPr txBox="1"/>
          <p:nvPr/>
        </p:nvSpPr>
        <p:spPr>
          <a:xfrm>
            <a:off x="8462517" y="1538650"/>
            <a:ext cx="2062482"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雪球产品特点</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5" name="图片 4"/>
          <p:cNvPicPr>
            <a:picLocks noChangeAspect="1"/>
          </p:cNvPicPr>
          <p:nvPr/>
        </p:nvPicPr>
        <p:blipFill>
          <a:blip r:embed="rId3"/>
          <a:stretch>
            <a:fillRect/>
          </a:stretch>
        </p:blipFill>
        <p:spPr>
          <a:xfrm>
            <a:off x="458243" y="1056050"/>
            <a:ext cx="6712150" cy="54396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a:xfrm>
            <a:off x="9216899" y="162590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11</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12" name="文本框 11"/>
          <p:cNvSpPr txBox="1"/>
          <p:nvPr/>
        </p:nvSpPr>
        <p:spPr>
          <a:xfrm>
            <a:off x="330200" y="1159758"/>
            <a:ext cx="2800926"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N Step Binomial Tree</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sp>
        <p:nvSpPr>
          <p:cNvPr id="13" name="文本框 12"/>
          <p:cNvSpPr txBox="1"/>
          <p:nvPr/>
        </p:nvSpPr>
        <p:spPr>
          <a:xfrm>
            <a:off x="330200" y="3571211"/>
            <a:ext cx="11531600" cy="338554"/>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重复</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N</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步二叉树定价，若每一步的风险中性概率（也就是收益率）一致，则可以得到下面存续</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N</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期的欧式期权定价公式</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0" name="矩形 9"/>
              <p:cNvSpPr/>
              <p:nvPr/>
            </p:nvSpPr>
            <p:spPr>
              <a:xfrm>
                <a:off x="6347771" y="4197121"/>
                <a:ext cx="4994693" cy="135735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eqArr>
                        <m:eqArrPr>
                          <m:ctrlPr>
                            <a:rPr kumimoji="0" lang="zh-CN" alt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&amp;</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𝑐</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𝑎𝑙𝑙</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_</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𝑝𝑟𝑖𝑐𝑒</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𝑟𝑇</m:t>
                              </m:r>
                            </m:sup>
                          </m:sSup>
                          <m:nary>
                            <m:naryPr>
                              <m:chr m:val="∑"/>
                              <m:limLoc m:val="undOvr"/>
                              <m:grow m:val="on"/>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=0</m:t>
                              </m:r>
                            </m:sub>
                            <m: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p>
                            <m:e>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 </m:t>
                              </m:r>
                            </m:e>
                          </m:nary>
                          <m:d>
                            <m:d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num>
                                <m:den>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den>
                              </m:f>
                            </m:e>
                          </m:d>
                          <m:sSup>
                            <m:sSup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𝑝</m:t>
                              </m:r>
                            </m:e>
                            <m: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p>
                          </m:sSup>
                          <m:sSup>
                            <m:sSupPr>
                              <m:ctrlPr>
                                <a:rPr kumimoji="0" lang="zh-CN" alt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𝑝</m:t>
                              </m:r>
                              <m:r>
                                <a:rPr kumimoji="0" lang="zh-CN" alt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p>
                          </m:s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𝑚𝑎𝑥</m:t>
                          </m:r>
                          <m:d>
                            <m:dPr>
                              <m:begChr m:val="["/>
                              <m:endChr m:val="]"/>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𝑆</m:t>
                              </m:r>
                              <m:sSup>
                                <m:sSup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𝑢</m:t>
                                  </m:r>
                                </m:e>
                                <m: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p>
                              </m:sSup>
                              <m:sSup>
                                <m:sSup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p>
                              </m:sSup>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𝑋</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,0</m:t>
                              </m:r>
                            </m:e>
                          </m:d>
                        </m:e>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e>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&amp;</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𝑝</m:t>
                          </m:r>
                          <m:r>
                            <m:rPr>
                              <m:sty m:val="p"/>
                            </m:r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ut</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_</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𝑝𝑟𝑖𝑐𝑒</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𝑟𝑇</m:t>
                              </m:r>
                            </m:sup>
                          </m:sSup>
                          <m:nary>
                            <m:naryPr>
                              <m:chr m:val="∑"/>
                              <m:limLoc m:val="undOvr"/>
                              <m:grow m:val="on"/>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=0</m:t>
                              </m:r>
                            </m:sub>
                            <m: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p>
                            <m:e>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 </m:t>
                              </m:r>
                            </m:e>
                          </m:nary>
                          <m:d>
                            <m:d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num>
                                <m:den>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den>
                              </m:f>
                            </m:e>
                          </m:d>
                          <m:sSup>
                            <m:sSup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𝑝</m:t>
                              </m:r>
                            </m:e>
                            <m: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p>
                          </m:sSup>
                          <m:sSup>
                            <m:sSup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𝑝</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p>
                          </m:s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𝑚𝑎𝑥</m:t>
                          </m:r>
                          <m:d>
                            <m:dPr>
                              <m:begChr m:val="["/>
                              <m:endChr m:val="]"/>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𝑋</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𝑆</m:t>
                              </m:r>
                              <m:sSup>
                                <m:sSup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𝑢</m:t>
                                  </m:r>
                                </m:e>
                                <m: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p>
                              </m:sSup>
                              <m:sSup>
                                <m:sSup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p>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𝑛</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p>
                              </m:sSup>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,0</m:t>
                              </m:r>
                            </m:e>
                          </m:d>
                        </m:e>
                      </m:eqArr>
                    </m:oMath>
                  </m:oMathPara>
                </a14:m>
                <a:endParaRPr kumimoji="0" lang="zh-CN" altLang="en-US" sz="14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6347771" y="4197121"/>
                <a:ext cx="4994693" cy="1357359"/>
              </a:xfrm>
              <a:prstGeom prst="rect">
                <a:avLst/>
              </a:prstGeom>
              <a:blipFill rotWithShape="1">
                <a:blip r:embed="rId3"/>
                <a:stretch>
                  <a:fillRect l="-6" t="-30" r="-7169" b="-40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741105" y="5910792"/>
                <a:ext cx="1497205" cy="6560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r</m:t>
                              </m:r>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sup>
                          </m:s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𝑑</m:t>
                          </m:r>
                        </m:num>
                        <m:den>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𝑢</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𝑑</m:t>
                          </m:r>
                        </m:den>
                      </m:f>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7741105" y="5910792"/>
                <a:ext cx="1497205" cy="656077"/>
              </a:xfrm>
              <a:prstGeom prst="rect">
                <a:avLst/>
              </a:prstGeom>
              <a:blipFill rotWithShape="1">
                <a:blip r:embed="rId4"/>
                <a:stretch>
                  <a:fillRect l="-30" t="-32" r="22" b="51"/>
                </a:stretch>
              </a:blipFill>
            </p:spPr>
            <p:txBody>
              <a:bodyPr/>
              <a:lstStyle/>
              <a:p>
                <a:r>
                  <a:rPr lang="zh-CN" altLang="en-US">
                    <a:noFill/>
                  </a:rPr>
                  <a:t> </a:t>
                </a:r>
              </a:p>
            </p:txBody>
          </p:sp>
        </mc:Fallback>
      </mc:AlternateContent>
      <p:pic>
        <p:nvPicPr>
          <p:cNvPr id="5" name="图片 4"/>
          <p:cNvPicPr>
            <a:picLocks noChangeAspect="1"/>
          </p:cNvPicPr>
          <p:nvPr/>
        </p:nvPicPr>
        <p:blipFill rotWithShape="1">
          <a:blip r:embed="rId5"/>
          <a:srcRect r="291" b="16454"/>
          <a:stretch>
            <a:fillRect/>
          </a:stretch>
        </p:blipFill>
        <p:spPr>
          <a:xfrm>
            <a:off x="315327" y="3959492"/>
            <a:ext cx="5630332" cy="2712124"/>
          </a:xfrm>
          <a:prstGeom prst="rect">
            <a:avLst/>
          </a:prstGeom>
        </p:spPr>
      </p:pic>
      <p:sp>
        <p:nvSpPr>
          <p:cNvPr id="14" name="文本框 13"/>
          <p:cNvSpPr txBox="1"/>
          <p:nvPr/>
        </p:nvSpPr>
        <p:spPr>
          <a:xfrm>
            <a:off x="330200" y="1606766"/>
            <a:ext cx="11531600" cy="1608133"/>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哥萨诺夫定理：当概率测度从现实世界转换到风险中性世界时，资产价格的期望收益将会变化，但是它的波动率保持不变的恒定数值</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风险中性定价的直观解释：：</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rPr>
              <a:t>资产价格本质上来说是一种风险资产和无风险资产之间的交换比率</a:t>
            </a:r>
            <a:endParaRPr kumimoji="0" lang="en-US" altLang="zh-CN" sz="16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ea"/>
                <a:sym typeface="+mn-lt"/>
              </a:rPr>
              <a:t>风险中性世界中仅仅改变概率测度，但是不改变资产价格变化路径，则对冲风险后的资产无论在风险中性世界中还是现实</a:t>
            </a:r>
            <a:r>
              <a:rPr kumimoji="0" lang="zh-CN" altLang="en-US" sz="1600" b="1" i="0" u="none" strike="noStrike" kern="1200" cap="none" spc="0" normalizeH="0" baseline="0" noProof="0" dirty="0">
                <a:ln>
                  <a:noFill/>
                </a:ln>
                <a:solidFill>
                  <a:prstClr val="black"/>
                </a:solidFill>
                <a:effectLst/>
                <a:uLnTx/>
                <a:uFillTx/>
                <a:latin typeface="-apple-system"/>
                <a:ea typeface="微软雅黑" panose="020B0503020204020204" pitchFamily="34" charset="-122"/>
                <a:cs typeface="+mn-ea"/>
                <a:sym typeface="+mn-lt"/>
              </a:rPr>
              <a:t>世界中的支付都是一致的，也就是在任意概率下的资产路径都是无风险的。所以资产定价在两者世界中达成一致</a:t>
            </a:r>
            <a:endParaRPr kumimoji="0" lang="en-US" altLang="zh-CN" sz="1600" b="1" i="0" u="none" strike="noStrike" kern="1200" cap="none" spc="0" normalizeH="0" baseline="0" noProof="0" dirty="0">
              <a:ln>
                <a:noFill/>
              </a:ln>
              <a:solidFill>
                <a:prstClr val="black"/>
              </a:solidFill>
              <a:effectLst/>
              <a:uLnTx/>
              <a:uFillTx/>
              <a:latin typeface="-apple-system"/>
              <a:ea typeface="微软雅黑" panose="020B0503020204020204" pitchFamily="34" charset="-122"/>
              <a:cs typeface="+mn-ea"/>
              <a:sym typeface="+mn-l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80/80 </a:t>
            </a:r>
            <a:r>
              <a:rPr lang="zh-CN" altLang="en-US" dirty="0"/>
              <a:t>结构</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110</a:t>
            </a:fld>
            <a:endParaRPr lang="zh-CN" altLang="en-US" dirty="0"/>
          </a:p>
        </p:txBody>
      </p:sp>
      <p:sp>
        <p:nvSpPr>
          <p:cNvPr id="4" name="文本框 3"/>
          <p:cNvSpPr txBox="1"/>
          <p:nvPr/>
        </p:nvSpPr>
        <p:spPr>
          <a:xfrm>
            <a:off x="375919" y="1327957"/>
            <a:ext cx="8226214" cy="992579"/>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看涨行权价为起初价格的</a:t>
            </a:r>
            <a:r>
              <a:rPr lang="en-US" altLang="zh-CN" sz="1400" dirty="0">
                <a:solidFill>
                  <a:prstClr val="black"/>
                </a:solidFill>
                <a:cs typeface="+mn-ea"/>
                <a:sym typeface="+mn-lt"/>
              </a:rPr>
              <a:t>80%</a:t>
            </a: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上涨后获得股票收益的</a:t>
            </a:r>
            <a:r>
              <a:rPr lang="en-US" altLang="zh-CN" sz="1400" dirty="0">
                <a:solidFill>
                  <a:prstClr val="black"/>
                </a:solidFill>
                <a:cs typeface="+mn-ea"/>
                <a:sym typeface="+mn-lt"/>
              </a:rPr>
              <a:t>80%</a:t>
            </a: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控制净值回撤，释放</a:t>
            </a:r>
            <a:r>
              <a:rPr lang="en-US" altLang="zh-CN" sz="1400" dirty="0">
                <a:solidFill>
                  <a:prstClr val="black"/>
                </a:solidFill>
                <a:cs typeface="+mn-ea"/>
                <a:sym typeface="+mn-lt"/>
              </a:rPr>
              <a:t>80%</a:t>
            </a:r>
            <a:r>
              <a:rPr lang="zh-CN" altLang="en-US" sz="1400" dirty="0">
                <a:solidFill>
                  <a:prstClr val="black"/>
                </a:solidFill>
                <a:cs typeface="+mn-ea"/>
                <a:sym typeface="+mn-lt"/>
              </a:rPr>
              <a:t>资金</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期权费随期限和标的波动率变化，</a:t>
            </a:r>
            <a:r>
              <a:rPr lang="en-US" altLang="zh-CN" sz="1400" dirty="0">
                <a:solidFill>
                  <a:prstClr val="black"/>
                </a:solidFill>
                <a:cs typeface="+mn-ea"/>
                <a:sym typeface="+mn-lt"/>
              </a:rPr>
              <a:t>1</a:t>
            </a:r>
            <a:r>
              <a:rPr lang="zh-CN" altLang="en-US" sz="1400" dirty="0">
                <a:solidFill>
                  <a:prstClr val="black"/>
                </a:solidFill>
                <a:cs typeface="+mn-ea"/>
                <a:sym typeface="+mn-lt"/>
              </a:rPr>
              <a:t>个月的短期期权甚至可以</a:t>
            </a:r>
            <a:r>
              <a:rPr lang="en-US" altLang="zh-CN" sz="1400" dirty="0">
                <a:solidFill>
                  <a:prstClr val="black"/>
                </a:solidFill>
                <a:cs typeface="+mn-ea"/>
                <a:sym typeface="+mn-lt"/>
              </a:rPr>
              <a:t>0%</a:t>
            </a:r>
            <a:r>
              <a:rPr lang="zh-CN" altLang="en-US" sz="1400" dirty="0">
                <a:solidFill>
                  <a:prstClr val="black"/>
                </a:solidFill>
                <a:cs typeface="+mn-ea"/>
                <a:sym typeface="+mn-lt"/>
              </a:rPr>
              <a:t>期权费</a:t>
            </a:r>
            <a:endParaRPr lang="en-US" altLang="zh-CN" sz="1400" dirty="0">
              <a:solidFill>
                <a:prstClr val="black"/>
              </a:solidFill>
              <a:cs typeface="+mn-ea"/>
              <a:sym typeface="+mn-lt"/>
            </a:endParaRPr>
          </a:p>
        </p:txBody>
      </p:sp>
      <p:sp>
        <p:nvSpPr>
          <p:cNvPr id="5" name="文本框 4"/>
          <p:cNvSpPr txBox="1"/>
          <p:nvPr/>
        </p:nvSpPr>
        <p:spPr>
          <a:xfrm>
            <a:off x="375918" y="958621"/>
            <a:ext cx="1385149" cy="369335"/>
          </a:xfrm>
          <a:prstGeom prst="rect">
            <a:avLst/>
          </a:prstGeom>
          <a:solidFill>
            <a:srgbClr val="9C0308"/>
          </a:solidFill>
        </p:spPr>
        <p:txBody>
          <a:bodyPr wrap="square" rtlCol="0">
            <a:spAutoFit/>
          </a:bodyPr>
          <a:lstStyle/>
          <a:p>
            <a:pPr algn="ctr">
              <a:spcAft>
                <a:spcPts val="50"/>
              </a:spcAft>
              <a:defRPr/>
            </a:pPr>
            <a:r>
              <a:rPr kumimoji="0" lang="en-US" altLang="zh-CN" b="0" i="0" u="none" strike="noStrike" kern="1200" cap="none" spc="0" normalizeH="0" baseline="0" noProof="0" dirty="0">
                <a:ln>
                  <a:noFill/>
                </a:ln>
                <a:solidFill>
                  <a:schemeClr val="bg1"/>
                </a:solidFill>
                <a:effectLst/>
                <a:uLnTx/>
                <a:uFillTx/>
                <a:cs typeface="+mn-ea"/>
                <a:sym typeface="+mn-lt"/>
              </a:rPr>
              <a:t>80/80 </a:t>
            </a:r>
            <a:r>
              <a:rPr kumimoji="0" lang="zh-CN" altLang="en-US" b="0" i="0" u="none" strike="noStrike" kern="1200" cap="none" spc="0" normalizeH="0" baseline="0" noProof="0" dirty="0">
                <a:ln>
                  <a:noFill/>
                </a:ln>
                <a:solidFill>
                  <a:schemeClr val="bg1"/>
                </a:solidFill>
                <a:effectLst/>
                <a:uLnTx/>
                <a:uFillTx/>
                <a:cs typeface="+mn-ea"/>
                <a:sym typeface="+mn-lt"/>
              </a:rPr>
              <a:t>结构</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graphicFrame>
        <p:nvGraphicFramePr>
          <p:cNvPr id="8" name="表格 7"/>
          <p:cNvGraphicFramePr>
            <a:graphicFrameLocks noGrp="1"/>
          </p:cNvGraphicFramePr>
          <p:nvPr/>
        </p:nvGraphicFramePr>
        <p:xfrm>
          <a:off x="6096000" y="3425935"/>
          <a:ext cx="5380760" cy="2147799"/>
        </p:xfrm>
        <a:graphic>
          <a:graphicData uri="http://schemas.openxmlformats.org/drawingml/2006/table">
            <a:tbl>
              <a:tblPr firstRow="1" bandRow="1">
                <a:tableStyleId>{5C22544A-7EE6-4342-B048-85BDC9FD1C3A}</a:tableStyleId>
              </a:tblPr>
              <a:tblGrid>
                <a:gridCol w="2291807">
                  <a:extLst>
                    <a:ext uri="{9D8B030D-6E8A-4147-A177-3AD203B41FA5}">
                      <a16:colId xmlns:a16="http://schemas.microsoft.com/office/drawing/2014/main" val="20000"/>
                    </a:ext>
                  </a:extLst>
                </a:gridCol>
                <a:gridCol w="3088953">
                  <a:extLst>
                    <a:ext uri="{9D8B030D-6E8A-4147-A177-3AD203B41FA5}">
                      <a16:colId xmlns:a16="http://schemas.microsoft.com/office/drawing/2014/main" val="20001"/>
                    </a:ext>
                  </a:extLst>
                </a:gridCol>
              </a:tblGrid>
              <a:tr h="282377">
                <a:tc gridSpan="2">
                  <a:txBody>
                    <a:bodyPr/>
                    <a:lstStyle/>
                    <a:p>
                      <a:pPr algn="ctr"/>
                      <a:r>
                        <a:rPr lang="en-US" altLang="zh-CN" sz="1400" dirty="0"/>
                        <a:t>80/80</a:t>
                      </a:r>
                      <a:r>
                        <a:rPr lang="zh-CN" altLang="en-US" sz="1400" dirty="0"/>
                        <a:t>结构报价示例</a:t>
                      </a:r>
                    </a:p>
                  </a:txBody>
                  <a:tcPr anchor="ctr">
                    <a:solidFill>
                      <a:srgbClr val="972022"/>
                    </a:solidFill>
                  </a:tcPr>
                </a:tc>
                <a:tc hMerge="1">
                  <a:txBody>
                    <a:bodyPr/>
                    <a:lstStyle/>
                    <a:p>
                      <a:endParaRPr lang="zh-CN"/>
                    </a:p>
                  </a:txBody>
                  <a:tcPr anchor="ctr"/>
                </a:tc>
                <a:extLst>
                  <a:ext uri="{0D108BD9-81ED-4DB2-BD59-A6C34878D82A}">
                    <a16:rowId xmlns:a16="http://schemas.microsoft.com/office/drawing/2014/main" val="10000"/>
                  </a:ext>
                </a:extLst>
              </a:tr>
              <a:tr h="2878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挂钩标的</a:t>
                      </a:r>
                    </a:p>
                  </a:txBody>
                  <a:tcPr anchor="ctr">
                    <a:solidFill>
                      <a:schemeClr val="bg2"/>
                    </a:solidFill>
                  </a:tcPr>
                </a:tc>
                <a:tc>
                  <a:txBody>
                    <a:bodyPr/>
                    <a:lstStyle/>
                    <a:p>
                      <a:pPr algn="ctr"/>
                      <a:r>
                        <a:rPr lang="zh-CN" altLang="en-US" sz="1400" dirty="0"/>
                        <a:t>华夏银行（</a:t>
                      </a:r>
                      <a:r>
                        <a:rPr lang="en-US" altLang="zh-CN" sz="1400" dirty="0"/>
                        <a:t>600015.SH</a:t>
                      </a:r>
                      <a:r>
                        <a:rPr lang="zh-CN" altLang="en-US" sz="1400" dirty="0"/>
                        <a:t>）</a:t>
                      </a:r>
                    </a:p>
                  </a:txBody>
                  <a:tcPr anchor="ctr">
                    <a:solidFill>
                      <a:schemeClr val="bg2"/>
                    </a:solidFill>
                  </a:tcPr>
                </a:tc>
                <a:extLst>
                  <a:ext uri="{0D108BD9-81ED-4DB2-BD59-A6C34878D82A}">
                    <a16:rowId xmlns:a16="http://schemas.microsoft.com/office/drawing/2014/main" val="10001"/>
                  </a:ext>
                </a:extLst>
              </a:tr>
              <a:tr h="2878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期权期限</a:t>
                      </a:r>
                    </a:p>
                  </a:txBody>
                  <a:tcPr anchor="ctr">
                    <a:solidFill>
                      <a:schemeClr val="bg2"/>
                    </a:solidFill>
                  </a:tcPr>
                </a:tc>
                <a:tc>
                  <a:txBody>
                    <a:bodyPr/>
                    <a:lstStyle/>
                    <a:p>
                      <a:pPr algn="ctr"/>
                      <a:r>
                        <a:rPr lang="en-US" altLang="zh-CN" sz="1400" dirty="0"/>
                        <a:t>3</a:t>
                      </a:r>
                      <a:r>
                        <a:rPr lang="zh-CN" altLang="en-US" sz="1400" dirty="0"/>
                        <a:t>个月</a:t>
                      </a:r>
                    </a:p>
                  </a:txBody>
                  <a:tcPr anchor="ctr">
                    <a:solidFill>
                      <a:schemeClr val="bg2"/>
                    </a:solidFill>
                  </a:tcPr>
                </a:tc>
                <a:extLst>
                  <a:ext uri="{0D108BD9-81ED-4DB2-BD59-A6C34878D82A}">
                    <a16:rowId xmlns:a16="http://schemas.microsoft.com/office/drawing/2014/main" val="10002"/>
                  </a:ext>
                </a:extLst>
              </a:tr>
              <a:tr h="2878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行权价</a:t>
                      </a:r>
                    </a:p>
                  </a:txBody>
                  <a:tcPr anchor="ctr">
                    <a:solidFill>
                      <a:schemeClr val="bg2"/>
                    </a:solidFill>
                  </a:tcPr>
                </a:tc>
                <a:tc>
                  <a:txBody>
                    <a:bodyPr/>
                    <a:lstStyle/>
                    <a:p>
                      <a:pPr algn="ctr"/>
                      <a:r>
                        <a:rPr lang="zh-CN" altLang="en-US" sz="1400" dirty="0"/>
                        <a:t>标的期初价格</a:t>
                      </a:r>
                      <a:r>
                        <a:rPr lang="en-US" altLang="zh-CN" sz="1400" dirty="0"/>
                        <a:t>×80%</a:t>
                      </a:r>
                      <a:endParaRPr lang="zh-CN" altLang="en-US" sz="1400" dirty="0"/>
                    </a:p>
                  </a:txBody>
                  <a:tcPr anchor="ctr">
                    <a:solidFill>
                      <a:schemeClr val="bg2"/>
                    </a:solidFill>
                  </a:tcPr>
                </a:tc>
                <a:extLst>
                  <a:ext uri="{0D108BD9-81ED-4DB2-BD59-A6C34878D82A}">
                    <a16:rowId xmlns:a16="http://schemas.microsoft.com/office/drawing/2014/main" val="10003"/>
                  </a:ext>
                </a:extLst>
              </a:tr>
              <a:tr h="2878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参与比例</a:t>
                      </a:r>
                    </a:p>
                  </a:txBody>
                  <a:tcPr anchor="ctr">
                    <a:solidFill>
                      <a:schemeClr val="bg2"/>
                    </a:solidFill>
                  </a:tcPr>
                </a:tc>
                <a:tc>
                  <a:txBody>
                    <a:bodyPr/>
                    <a:lstStyle/>
                    <a:p>
                      <a:pPr algn="ctr"/>
                      <a:r>
                        <a:rPr lang="en-US" altLang="zh-CN" sz="1400" dirty="0"/>
                        <a:t>100%</a:t>
                      </a:r>
                      <a:r>
                        <a:rPr lang="zh-CN" altLang="en-US" sz="1400" dirty="0"/>
                        <a:t>以上的</a:t>
                      </a:r>
                      <a:r>
                        <a:rPr lang="en-US" altLang="zh-CN" sz="1400" dirty="0"/>
                        <a:t>80%</a:t>
                      </a:r>
                      <a:endParaRPr lang="zh-CN" altLang="en-US" sz="1400" dirty="0"/>
                    </a:p>
                  </a:txBody>
                  <a:tcPr anchor="ctr">
                    <a:solidFill>
                      <a:schemeClr val="bg2"/>
                    </a:solidFill>
                  </a:tcPr>
                </a:tc>
                <a:extLst>
                  <a:ext uri="{0D108BD9-81ED-4DB2-BD59-A6C34878D82A}">
                    <a16:rowId xmlns:a16="http://schemas.microsoft.com/office/drawing/2014/main" val="10004"/>
                  </a:ext>
                </a:extLst>
              </a:tr>
              <a:tr h="3189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期权费率</a:t>
                      </a:r>
                    </a:p>
                  </a:txBody>
                  <a:tcPr anchor="ctr">
                    <a:solidFill>
                      <a:schemeClr val="bg2"/>
                    </a:solidFill>
                  </a:tcPr>
                </a:tc>
                <a:tc>
                  <a:txBody>
                    <a:bodyPr/>
                    <a:lstStyle/>
                    <a:p>
                      <a:pPr algn="ctr"/>
                      <a:r>
                        <a:rPr lang="en-US" altLang="zh-CN" sz="1400" dirty="0"/>
                        <a:t>20.6% (20% + 0.6%)</a:t>
                      </a:r>
                      <a:endParaRPr lang="zh-CN" altLang="en-US" sz="1400" dirty="0"/>
                    </a:p>
                  </a:txBody>
                  <a:tcPr anchor="ctr">
                    <a:solidFill>
                      <a:schemeClr val="bg2"/>
                    </a:solidFill>
                  </a:tcPr>
                </a:tc>
                <a:extLst>
                  <a:ext uri="{0D108BD9-81ED-4DB2-BD59-A6C34878D82A}">
                    <a16:rowId xmlns:a16="http://schemas.microsoft.com/office/drawing/2014/main" val="10005"/>
                  </a:ext>
                </a:extLst>
              </a:tr>
              <a:tr h="2596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年化成本</a:t>
                      </a:r>
                    </a:p>
                  </a:txBody>
                  <a:tcPr anchor="ctr">
                    <a:solidFill>
                      <a:schemeClr val="bg2"/>
                    </a:solidFill>
                  </a:tcPr>
                </a:tc>
                <a:tc>
                  <a:txBody>
                    <a:bodyPr/>
                    <a:lstStyle/>
                    <a:p>
                      <a:pPr algn="ctr"/>
                      <a:r>
                        <a:rPr lang="en-US" altLang="zh-CN" sz="1400" dirty="0"/>
                        <a:t>0.6%/</a:t>
                      </a:r>
                      <a:r>
                        <a:rPr lang="zh-CN" altLang="en-US" sz="1400" dirty="0"/>
                        <a:t>（</a:t>
                      </a:r>
                      <a:r>
                        <a:rPr lang="en-US" altLang="zh-CN" sz="1400" dirty="0"/>
                        <a:t>3/12</a:t>
                      </a:r>
                      <a:r>
                        <a:rPr lang="zh-CN" altLang="en-US" sz="1400" dirty="0"/>
                        <a:t>）</a:t>
                      </a:r>
                      <a:r>
                        <a:rPr lang="en-US" altLang="zh-CN" sz="1400" dirty="0"/>
                        <a:t>= 2.4%</a:t>
                      </a:r>
                      <a:endParaRPr lang="zh-CN" altLang="en-US" sz="1400" dirty="0"/>
                    </a:p>
                  </a:txBody>
                  <a:tcPr anchor="ctr">
                    <a:solidFill>
                      <a:schemeClr val="bg2"/>
                    </a:solidFill>
                  </a:tcPr>
                </a:tc>
                <a:extLst>
                  <a:ext uri="{0D108BD9-81ED-4DB2-BD59-A6C34878D82A}">
                    <a16:rowId xmlns:a16="http://schemas.microsoft.com/office/drawing/2014/main" val="10006"/>
                  </a:ext>
                </a:extLst>
              </a:tr>
            </a:tbl>
          </a:graphicData>
        </a:graphic>
      </p:graphicFrame>
      <p:pic>
        <p:nvPicPr>
          <p:cNvPr id="7" name="图片 6"/>
          <p:cNvPicPr>
            <a:picLocks noChangeAspect="1"/>
          </p:cNvPicPr>
          <p:nvPr/>
        </p:nvPicPr>
        <p:blipFill>
          <a:blip r:embed="rId3"/>
          <a:stretch>
            <a:fillRect/>
          </a:stretch>
        </p:blipFill>
        <p:spPr>
          <a:xfrm>
            <a:off x="54277" y="2920912"/>
            <a:ext cx="5264936" cy="2944999"/>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90/90 +</a:t>
            </a:r>
            <a:r>
              <a:rPr lang="zh-CN" altLang="en-US" dirty="0"/>
              <a:t>价差结构</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111</a:t>
            </a:fld>
            <a:endParaRPr lang="zh-CN" altLang="en-US" dirty="0"/>
          </a:p>
        </p:txBody>
      </p:sp>
      <p:sp>
        <p:nvSpPr>
          <p:cNvPr id="4" name="文本框 3"/>
          <p:cNvSpPr txBox="1"/>
          <p:nvPr/>
        </p:nvSpPr>
        <p:spPr>
          <a:xfrm>
            <a:off x="375919" y="1327957"/>
            <a:ext cx="8226214" cy="122084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看涨行权价为起初价格的</a:t>
            </a:r>
            <a:r>
              <a:rPr lang="en-US" altLang="zh-CN" sz="1400" dirty="0">
                <a:solidFill>
                  <a:prstClr val="black"/>
                </a:solidFill>
                <a:cs typeface="+mn-ea"/>
                <a:sym typeface="+mn-lt"/>
              </a:rPr>
              <a:t>90%</a:t>
            </a: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上涨后获得股票收益的</a:t>
            </a:r>
            <a:r>
              <a:rPr lang="en-US" altLang="zh-CN" sz="1400" dirty="0">
                <a:solidFill>
                  <a:prstClr val="black"/>
                </a:solidFill>
                <a:cs typeface="+mn-ea"/>
                <a:sym typeface="+mn-lt"/>
              </a:rPr>
              <a:t>90%</a:t>
            </a: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有封顶收益</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控制净值回撤，释放接近</a:t>
            </a:r>
            <a:r>
              <a:rPr lang="en-US" altLang="zh-CN" sz="1400" dirty="0">
                <a:solidFill>
                  <a:prstClr val="black"/>
                </a:solidFill>
                <a:cs typeface="+mn-ea"/>
                <a:sym typeface="+mn-lt"/>
              </a:rPr>
              <a:t>90%</a:t>
            </a:r>
            <a:r>
              <a:rPr lang="zh-CN" altLang="en-US" sz="1400" dirty="0">
                <a:solidFill>
                  <a:prstClr val="black"/>
                </a:solidFill>
                <a:cs typeface="+mn-ea"/>
                <a:sym typeface="+mn-lt"/>
              </a:rPr>
              <a:t>资金</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通过后端分成和加入封顶，进一步降低期权费</a:t>
            </a:r>
            <a:endParaRPr lang="en-US" altLang="zh-CN" sz="1400" dirty="0">
              <a:solidFill>
                <a:prstClr val="black"/>
              </a:solidFill>
              <a:cs typeface="+mn-ea"/>
              <a:sym typeface="+mn-lt"/>
            </a:endParaRPr>
          </a:p>
        </p:txBody>
      </p:sp>
      <p:sp>
        <p:nvSpPr>
          <p:cNvPr id="5" name="文本框 4"/>
          <p:cNvSpPr txBox="1"/>
          <p:nvPr/>
        </p:nvSpPr>
        <p:spPr>
          <a:xfrm>
            <a:off x="375918" y="958622"/>
            <a:ext cx="2186660" cy="369336"/>
          </a:xfrm>
          <a:prstGeom prst="rect">
            <a:avLst/>
          </a:prstGeom>
          <a:solidFill>
            <a:srgbClr val="9C0308"/>
          </a:solidFill>
        </p:spPr>
        <p:txBody>
          <a:bodyPr wrap="square" rtlCol="0">
            <a:spAutoFit/>
          </a:bodyPr>
          <a:lstStyle/>
          <a:p>
            <a:pPr algn="ctr">
              <a:spcAft>
                <a:spcPts val="50"/>
              </a:spcAft>
              <a:defRPr/>
            </a:pPr>
            <a:r>
              <a:rPr kumimoji="0" lang="en-US" altLang="zh-CN" b="0" i="0" u="none" strike="noStrike" kern="1200" cap="none" spc="0" normalizeH="0" baseline="0" noProof="0" dirty="0">
                <a:ln>
                  <a:noFill/>
                </a:ln>
                <a:solidFill>
                  <a:schemeClr val="bg1"/>
                </a:solidFill>
                <a:effectLst/>
                <a:uLnTx/>
                <a:uFillTx/>
                <a:cs typeface="+mn-ea"/>
                <a:sym typeface="+mn-lt"/>
              </a:rPr>
              <a:t>90/90 +</a:t>
            </a:r>
            <a:r>
              <a:rPr kumimoji="0" lang="zh-CN" altLang="en-US" b="0" i="0" u="none" strike="noStrike" kern="1200" cap="none" spc="0" normalizeH="0" baseline="0" noProof="0" dirty="0">
                <a:ln>
                  <a:noFill/>
                </a:ln>
                <a:solidFill>
                  <a:schemeClr val="bg1"/>
                </a:solidFill>
                <a:effectLst/>
                <a:uLnTx/>
                <a:uFillTx/>
                <a:cs typeface="+mn-ea"/>
                <a:sym typeface="+mn-lt"/>
              </a:rPr>
              <a:t>价差结构</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graphicFrame>
        <p:nvGraphicFramePr>
          <p:cNvPr id="8" name="表格 7"/>
          <p:cNvGraphicFramePr>
            <a:graphicFrameLocks noGrp="1"/>
          </p:cNvGraphicFramePr>
          <p:nvPr/>
        </p:nvGraphicFramePr>
        <p:xfrm>
          <a:off x="6096000" y="3403512"/>
          <a:ext cx="5380760" cy="2452599"/>
        </p:xfrm>
        <a:graphic>
          <a:graphicData uri="http://schemas.openxmlformats.org/drawingml/2006/table">
            <a:tbl>
              <a:tblPr firstRow="1" bandRow="1">
                <a:tableStyleId>{5C22544A-7EE6-4342-B048-85BDC9FD1C3A}</a:tableStyleId>
              </a:tblPr>
              <a:tblGrid>
                <a:gridCol w="2291807">
                  <a:extLst>
                    <a:ext uri="{9D8B030D-6E8A-4147-A177-3AD203B41FA5}">
                      <a16:colId xmlns:a16="http://schemas.microsoft.com/office/drawing/2014/main" val="20000"/>
                    </a:ext>
                  </a:extLst>
                </a:gridCol>
                <a:gridCol w="3088953">
                  <a:extLst>
                    <a:ext uri="{9D8B030D-6E8A-4147-A177-3AD203B41FA5}">
                      <a16:colId xmlns:a16="http://schemas.microsoft.com/office/drawing/2014/main" val="20001"/>
                    </a:ext>
                  </a:extLst>
                </a:gridCol>
              </a:tblGrid>
              <a:tr h="287890">
                <a:tc gridSpan="2">
                  <a:txBody>
                    <a:bodyPr/>
                    <a:lstStyle/>
                    <a:p>
                      <a:pPr algn="ctr"/>
                      <a:r>
                        <a:rPr lang="en-US" altLang="zh-CN" sz="1400" dirty="0"/>
                        <a:t>90/90 +</a:t>
                      </a:r>
                      <a:r>
                        <a:rPr lang="zh-CN" altLang="en-US" sz="1400" dirty="0"/>
                        <a:t>价差结构报价示例</a:t>
                      </a:r>
                    </a:p>
                  </a:txBody>
                  <a:tcPr anchor="ctr">
                    <a:solidFill>
                      <a:srgbClr val="972022"/>
                    </a:solidFill>
                  </a:tcPr>
                </a:tc>
                <a:tc hMerge="1">
                  <a:txBody>
                    <a:bodyPr/>
                    <a:lstStyle/>
                    <a:p>
                      <a:endParaRPr lang="zh-CN"/>
                    </a:p>
                  </a:txBody>
                  <a:tcPr anchor="ctr"/>
                </a:tc>
                <a:extLst>
                  <a:ext uri="{0D108BD9-81ED-4DB2-BD59-A6C34878D82A}">
                    <a16:rowId xmlns:a16="http://schemas.microsoft.com/office/drawing/2014/main" val="10000"/>
                  </a:ext>
                </a:extLst>
              </a:tr>
              <a:tr h="2878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挂钩标的</a:t>
                      </a:r>
                    </a:p>
                  </a:txBody>
                  <a:tcPr anchor="ctr">
                    <a:solidFill>
                      <a:schemeClr val="bg2"/>
                    </a:solidFill>
                  </a:tcPr>
                </a:tc>
                <a:tc>
                  <a:txBody>
                    <a:bodyPr/>
                    <a:lstStyle/>
                    <a:p>
                      <a:pPr algn="ctr"/>
                      <a:r>
                        <a:rPr lang="zh-CN" altLang="en-US" sz="1400" dirty="0"/>
                        <a:t>贵州茅台</a:t>
                      </a:r>
                    </a:p>
                  </a:txBody>
                  <a:tcPr anchor="ctr">
                    <a:solidFill>
                      <a:schemeClr val="bg2"/>
                    </a:solidFill>
                  </a:tcPr>
                </a:tc>
                <a:extLst>
                  <a:ext uri="{0D108BD9-81ED-4DB2-BD59-A6C34878D82A}">
                    <a16:rowId xmlns:a16="http://schemas.microsoft.com/office/drawing/2014/main" val="10001"/>
                  </a:ext>
                </a:extLst>
              </a:tr>
              <a:tr h="2878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期权期限</a:t>
                      </a:r>
                    </a:p>
                  </a:txBody>
                  <a:tcPr anchor="ctr">
                    <a:solidFill>
                      <a:schemeClr val="bg2"/>
                    </a:solidFill>
                  </a:tcPr>
                </a:tc>
                <a:tc>
                  <a:txBody>
                    <a:bodyPr/>
                    <a:lstStyle/>
                    <a:p>
                      <a:pPr algn="ctr"/>
                      <a:r>
                        <a:rPr lang="en-US" altLang="zh-CN" sz="1400" dirty="0"/>
                        <a:t>6</a:t>
                      </a:r>
                      <a:r>
                        <a:rPr lang="zh-CN" altLang="en-US" sz="1400" dirty="0"/>
                        <a:t>个月</a:t>
                      </a:r>
                    </a:p>
                  </a:txBody>
                  <a:tcPr anchor="ctr">
                    <a:solidFill>
                      <a:schemeClr val="bg2"/>
                    </a:solidFill>
                  </a:tcPr>
                </a:tc>
                <a:extLst>
                  <a:ext uri="{0D108BD9-81ED-4DB2-BD59-A6C34878D82A}">
                    <a16:rowId xmlns:a16="http://schemas.microsoft.com/office/drawing/2014/main" val="10002"/>
                  </a:ext>
                </a:extLst>
              </a:tr>
              <a:tr h="2878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行权价</a:t>
                      </a:r>
                    </a:p>
                  </a:txBody>
                  <a:tcPr anchor="ctr">
                    <a:solidFill>
                      <a:schemeClr val="bg2"/>
                    </a:solidFill>
                  </a:tcPr>
                </a:tc>
                <a:tc>
                  <a:txBody>
                    <a:bodyPr/>
                    <a:lstStyle/>
                    <a:p>
                      <a:pPr algn="ctr"/>
                      <a:r>
                        <a:rPr lang="zh-CN" altLang="en-US" sz="1400" dirty="0"/>
                        <a:t>标的期初价格</a:t>
                      </a:r>
                      <a:r>
                        <a:rPr lang="en-US" altLang="zh-CN" sz="1400" dirty="0"/>
                        <a:t>×90%</a:t>
                      </a:r>
                      <a:endParaRPr lang="zh-CN" altLang="en-US" sz="1400" dirty="0"/>
                    </a:p>
                  </a:txBody>
                  <a:tcPr anchor="ctr">
                    <a:solidFill>
                      <a:schemeClr val="bg2"/>
                    </a:solidFill>
                  </a:tcPr>
                </a:tc>
                <a:extLst>
                  <a:ext uri="{0D108BD9-81ED-4DB2-BD59-A6C34878D82A}">
                    <a16:rowId xmlns:a16="http://schemas.microsoft.com/office/drawing/2014/main" val="10003"/>
                  </a:ext>
                </a:extLst>
              </a:tr>
              <a:tr h="2878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参与比例</a:t>
                      </a:r>
                    </a:p>
                  </a:txBody>
                  <a:tcPr anchor="ctr">
                    <a:solidFill>
                      <a:schemeClr val="bg2"/>
                    </a:solidFill>
                  </a:tcPr>
                </a:tc>
                <a:tc>
                  <a:txBody>
                    <a:bodyPr/>
                    <a:lstStyle/>
                    <a:p>
                      <a:pPr algn="ctr"/>
                      <a:r>
                        <a:rPr lang="en-US" altLang="zh-CN" sz="1400" dirty="0"/>
                        <a:t>100%</a:t>
                      </a:r>
                      <a:r>
                        <a:rPr lang="zh-CN" altLang="en-US" sz="1400" dirty="0"/>
                        <a:t>以上的</a:t>
                      </a:r>
                      <a:r>
                        <a:rPr lang="en-US" altLang="zh-CN" sz="1400" dirty="0"/>
                        <a:t>90%</a:t>
                      </a:r>
                      <a:endParaRPr lang="zh-CN" altLang="en-US" sz="1400" dirty="0"/>
                    </a:p>
                  </a:txBody>
                  <a:tcPr anchor="ctr">
                    <a:solidFill>
                      <a:schemeClr val="bg2"/>
                    </a:solidFill>
                  </a:tcPr>
                </a:tc>
                <a:extLst>
                  <a:ext uri="{0D108BD9-81ED-4DB2-BD59-A6C34878D82A}">
                    <a16:rowId xmlns:a16="http://schemas.microsoft.com/office/drawing/2014/main" val="10004"/>
                  </a:ext>
                </a:extLst>
              </a:tr>
              <a:tr h="28789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封顶收益</a:t>
                      </a:r>
                    </a:p>
                  </a:txBody>
                  <a:tcPr anchor="ctr">
                    <a:solidFill>
                      <a:schemeClr val="bg2"/>
                    </a:solidFill>
                  </a:tcPr>
                </a:tc>
                <a:tc>
                  <a:txBody>
                    <a:bodyPr/>
                    <a:lstStyle/>
                    <a:p>
                      <a:pPr algn="ctr"/>
                      <a:r>
                        <a:rPr lang="en-US" altLang="zh-CN" sz="1400" dirty="0"/>
                        <a:t>20%</a:t>
                      </a:r>
                      <a:endParaRPr lang="zh-CN" altLang="en-US" sz="1400" dirty="0"/>
                    </a:p>
                  </a:txBody>
                  <a:tcPr anchor="ctr">
                    <a:solidFill>
                      <a:schemeClr val="bg2"/>
                    </a:solidFill>
                  </a:tcPr>
                </a:tc>
                <a:extLst>
                  <a:ext uri="{0D108BD9-81ED-4DB2-BD59-A6C34878D82A}">
                    <a16:rowId xmlns:a16="http://schemas.microsoft.com/office/drawing/2014/main" val="10005"/>
                  </a:ext>
                </a:extLst>
              </a:tr>
              <a:tr h="3189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期权费率</a:t>
                      </a:r>
                    </a:p>
                  </a:txBody>
                  <a:tcPr anchor="ctr">
                    <a:solidFill>
                      <a:schemeClr val="bg2"/>
                    </a:solidFill>
                  </a:tcPr>
                </a:tc>
                <a:tc>
                  <a:txBody>
                    <a:bodyPr/>
                    <a:lstStyle/>
                    <a:p>
                      <a:pPr algn="ctr"/>
                      <a:r>
                        <a:rPr lang="en-US" altLang="zh-CN" sz="1400" dirty="0"/>
                        <a:t>12.9% (10% + 2.9%)</a:t>
                      </a:r>
                      <a:endParaRPr lang="zh-CN" altLang="en-US" sz="1400" dirty="0"/>
                    </a:p>
                  </a:txBody>
                  <a:tcPr anchor="ctr">
                    <a:solidFill>
                      <a:schemeClr val="bg2"/>
                    </a:solidFill>
                  </a:tcPr>
                </a:tc>
                <a:extLst>
                  <a:ext uri="{0D108BD9-81ED-4DB2-BD59-A6C34878D82A}">
                    <a16:rowId xmlns:a16="http://schemas.microsoft.com/office/drawing/2014/main" val="10006"/>
                  </a:ext>
                </a:extLst>
              </a:tr>
              <a:tr h="2596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年化成本</a:t>
                      </a:r>
                    </a:p>
                  </a:txBody>
                  <a:tcPr anchor="ctr">
                    <a:solidFill>
                      <a:schemeClr val="bg2"/>
                    </a:solidFill>
                  </a:tcPr>
                </a:tc>
                <a:tc>
                  <a:txBody>
                    <a:bodyPr/>
                    <a:lstStyle/>
                    <a:p>
                      <a:pPr algn="ctr"/>
                      <a:r>
                        <a:rPr lang="en-US" altLang="zh-CN" sz="1400" dirty="0"/>
                        <a:t>2.9%/</a:t>
                      </a:r>
                      <a:r>
                        <a:rPr lang="zh-CN" altLang="en-US" sz="1400" dirty="0"/>
                        <a:t>（</a:t>
                      </a:r>
                      <a:r>
                        <a:rPr lang="en-US" altLang="zh-CN" sz="1400" dirty="0"/>
                        <a:t>6/12</a:t>
                      </a:r>
                      <a:r>
                        <a:rPr lang="zh-CN" altLang="en-US" sz="1400" dirty="0"/>
                        <a:t>）</a:t>
                      </a:r>
                      <a:r>
                        <a:rPr lang="en-US" altLang="zh-CN" sz="1400" dirty="0"/>
                        <a:t>= 5.8%</a:t>
                      </a:r>
                      <a:endParaRPr lang="zh-CN" altLang="en-US" sz="1400" dirty="0"/>
                    </a:p>
                  </a:txBody>
                  <a:tcPr anchor="ctr">
                    <a:solidFill>
                      <a:schemeClr val="bg2"/>
                    </a:solidFill>
                  </a:tcPr>
                </a:tc>
                <a:extLst>
                  <a:ext uri="{0D108BD9-81ED-4DB2-BD59-A6C34878D82A}">
                    <a16:rowId xmlns:a16="http://schemas.microsoft.com/office/drawing/2014/main" val="10007"/>
                  </a:ext>
                </a:extLst>
              </a:tr>
            </a:tbl>
          </a:graphicData>
        </a:graphic>
      </p:graphicFrame>
      <p:pic>
        <p:nvPicPr>
          <p:cNvPr id="9" name="图片 8"/>
          <p:cNvPicPr>
            <a:picLocks noChangeAspect="1"/>
          </p:cNvPicPr>
          <p:nvPr/>
        </p:nvPicPr>
        <p:blipFill>
          <a:blip r:embed="rId3"/>
          <a:stretch>
            <a:fillRect/>
          </a:stretch>
        </p:blipFill>
        <p:spPr>
          <a:xfrm>
            <a:off x="296097" y="3175405"/>
            <a:ext cx="5001581" cy="2723973"/>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累计期权</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112</a:t>
            </a:fld>
            <a:endParaRPr lang="zh-CN" altLang="en-US" dirty="0"/>
          </a:p>
        </p:txBody>
      </p:sp>
      <p:sp>
        <p:nvSpPr>
          <p:cNvPr id="4" name="文本框 3"/>
          <p:cNvSpPr txBox="1"/>
          <p:nvPr/>
        </p:nvSpPr>
        <p:spPr>
          <a:xfrm>
            <a:off x="364629" y="1155972"/>
            <a:ext cx="8248793" cy="992579"/>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累计期权类似于多个障碍期权的组合</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期权的买卖双方通常会签订持续一定时间的合约，期权在持续时间中的多个观察点均可行权</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累计期权设有障碍价格，敲出后期权失效</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累计期权常无需直接收取期权费，而是在标的资产价格反向超过行权价时强制行权以平衡双方收益</a:t>
            </a:r>
            <a:endParaRPr lang="en-US" altLang="zh-CN" sz="1400" dirty="0">
              <a:solidFill>
                <a:prstClr val="black"/>
              </a:solidFill>
              <a:cs typeface="+mn-ea"/>
              <a:sym typeface="+mn-lt"/>
            </a:endParaRPr>
          </a:p>
        </p:txBody>
      </p:sp>
      <p:sp>
        <p:nvSpPr>
          <p:cNvPr id="5" name="文本框 4"/>
          <p:cNvSpPr txBox="1"/>
          <p:nvPr/>
        </p:nvSpPr>
        <p:spPr>
          <a:xfrm>
            <a:off x="364629" y="786636"/>
            <a:ext cx="1435127" cy="369335"/>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schemeClr val="bg1"/>
                </a:solidFill>
                <a:effectLst/>
                <a:uLnTx/>
                <a:uFillTx/>
                <a:cs typeface="+mn-ea"/>
                <a:sym typeface="+mn-lt"/>
              </a:rPr>
              <a:t>累计期权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graphicFrame>
        <p:nvGraphicFramePr>
          <p:cNvPr id="8" name="表格 7"/>
          <p:cNvGraphicFramePr>
            <a:graphicFrameLocks noGrp="1"/>
          </p:cNvGraphicFramePr>
          <p:nvPr/>
        </p:nvGraphicFramePr>
        <p:xfrm>
          <a:off x="5872919" y="2248473"/>
          <a:ext cx="4614459" cy="4278009"/>
        </p:xfrm>
        <a:graphic>
          <a:graphicData uri="http://schemas.openxmlformats.org/drawingml/2006/table">
            <a:tbl>
              <a:tblPr firstRow="1" bandRow="1">
                <a:tableStyleId>{5C22544A-7EE6-4342-B048-85BDC9FD1C3A}</a:tableStyleId>
              </a:tblPr>
              <a:tblGrid>
                <a:gridCol w="1965419">
                  <a:extLst>
                    <a:ext uri="{9D8B030D-6E8A-4147-A177-3AD203B41FA5}">
                      <a16:colId xmlns:a16="http://schemas.microsoft.com/office/drawing/2014/main" val="20000"/>
                    </a:ext>
                  </a:extLst>
                </a:gridCol>
                <a:gridCol w="2649040">
                  <a:extLst>
                    <a:ext uri="{9D8B030D-6E8A-4147-A177-3AD203B41FA5}">
                      <a16:colId xmlns:a16="http://schemas.microsoft.com/office/drawing/2014/main" val="20001"/>
                    </a:ext>
                  </a:extLst>
                </a:gridCol>
              </a:tblGrid>
              <a:tr h="302793">
                <a:tc gridSpan="2">
                  <a:txBody>
                    <a:bodyPr/>
                    <a:lstStyle/>
                    <a:p>
                      <a:pPr algn="ctr"/>
                      <a:r>
                        <a:rPr lang="zh-CN" altLang="en-US" sz="1400" dirty="0"/>
                        <a:t>场外期权报价示例</a:t>
                      </a:r>
                    </a:p>
                  </a:txBody>
                  <a:tcPr anchor="ctr">
                    <a:solidFill>
                      <a:srgbClr val="972022"/>
                    </a:solidFill>
                  </a:tcPr>
                </a:tc>
                <a:tc hMerge="1">
                  <a:txBody>
                    <a:bodyPr/>
                    <a:lstStyle/>
                    <a:p>
                      <a:endParaRPr lang="zh-CN"/>
                    </a:p>
                  </a:txBody>
                  <a:tcPr anchor="ctr"/>
                </a:tc>
                <a:extLst>
                  <a:ext uri="{0D108BD9-81ED-4DB2-BD59-A6C34878D82A}">
                    <a16:rowId xmlns:a16="http://schemas.microsoft.com/office/drawing/2014/main" val="10000"/>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报价日期</a:t>
                      </a:r>
                    </a:p>
                  </a:txBody>
                  <a:tcPr anchor="ctr">
                    <a:solidFill>
                      <a:schemeClr val="bg2"/>
                    </a:solidFill>
                  </a:tcPr>
                </a:tc>
                <a:tc>
                  <a:txBody>
                    <a:bodyPr/>
                    <a:lstStyle/>
                    <a:p>
                      <a:pPr algn="ctr"/>
                      <a:r>
                        <a:rPr lang="en-US" altLang="zh-CN" sz="1400" dirty="0"/>
                        <a:t>2022/3/22</a:t>
                      </a:r>
                      <a:endParaRPr lang="zh-CN" altLang="en-US" sz="1400" dirty="0"/>
                    </a:p>
                  </a:txBody>
                  <a:tcPr anchor="ctr">
                    <a:solidFill>
                      <a:schemeClr val="bg2"/>
                    </a:solidFill>
                  </a:tcPr>
                </a:tc>
                <a:extLst>
                  <a:ext uri="{0D108BD9-81ED-4DB2-BD59-A6C34878D82A}">
                    <a16:rowId xmlns:a16="http://schemas.microsoft.com/office/drawing/2014/main" val="10001"/>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挂钩标的</a:t>
                      </a:r>
                    </a:p>
                  </a:txBody>
                  <a:tcPr anchor="ctr">
                    <a:solidFill>
                      <a:schemeClr val="bg2"/>
                    </a:solidFill>
                  </a:tcPr>
                </a:tc>
                <a:tc>
                  <a:txBody>
                    <a:bodyPr/>
                    <a:lstStyle/>
                    <a:p>
                      <a:pPr algn="ctr"/>
                      <a:r>
                        <a:rPr lang="zh-CN" altLang="en-US" sz="1400" dirty="0"/>
                        <a:t>黄金</a:t>
                      </a:r>
                      <a:r>
                        <a:rPr lang="en-US" altLang="zh-CN" sz="1400" dirty="0"/>
                        <a:t>SHF</a:t>
                      </a:r>
                      <a:endParaRPr lang="zh-CN" altLang="en-US" sz="1400" dirty="0"/>
                    </a:p>
                  </a:txBody>
                  <a:tcPr anchor="ctr">
                    <a:solidFill>
                      <a:schemeClr val="bg2"/>
                    </a:solidFill>
                  </a:tcPr>
                </a:tc>
                <a:extLst>
                  <a:ext uri="{0D108BD9-81ED-4DB2-BD59-A6C34878D82A}">
                    <a16:rowId xmlns:a16="http://schemas.microsoft.com/office/drawing/2014/main" val="10002"/>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标的代码</a:t>
                      </a:r>
                    </a:p>
                  </a:txBody>
                  <a:tcPr anchor="ctr">
                    <a:solidFill>
                      <a:schemeClr val="bg2"/>
                    </a:solidFill>
                  </a:tcPr>
                </a:tc>
                <a:tc>
                  <a:txBody>
                    <a:bodyPr/>
                    <a:lstStyle/>
                    <a:p>
                      <a:pPr algn="ctr"/>
                      <a:r>
                        <a:rPr lang="en-US" altLang="zh-CN" sz="1400" dirty="0"/>
                        <a:t>AU2206.SHF</a:t>
                      </a:r>
                      <a:endParaRPr lang="zh-CN" altLang="en-US" sz="1400" dirty="0"/>
                    </a:p>
                  </a:txBody>
                  <a:tcPr anchor="ctr">
                    <a:solidFill>
                      <a:schemeClr val="bg2"/>
                    </a:solidFill>
                  </a:tcPr>
                </a:tc>
                <a:extLst>
                  <a:ext uri="{0D108BD9-81ED-4DB2-BD59-A6C34878D82A}">
                    <a16:rowId xmlns:a16="http://schemas.microsoft.com/office/drawing/2014/main" val="10003"/>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期权类型</a:t>
                      </a:r>
                    </a:p>
                  </a:txBody>
                  <a:tcPr anchor="ctr">
                    <a:solidFill>
                      <a:schemeClr val="bg2"/>
                    </a:solidFill>
                  </a:tcPr>
                </a:tc>
                <a:tc>
                  <a:txBody>
                    <a:bodyPr/>
                    <a:lstStyle/>
                    <a:p>
                      <a:pPr algn="ctr"/>
                      <a:r>
                        <a:rPr lang="zh-CN" altLang="en-US" sz="1400" dirty="0"/>
                        <a:t>买入向上敲出累计期权</a:t>
                      </a:r>
                    </a:p>
                  </a:txBody>
                  <a:tcPr anchor="ctr">
                    <a:solidFill>
                      <a:schemeClr val="bg2"/>
                    </a:solidFill>
                  </a:tcPr>
                </a:tc>
                <a:extLst>
                  <a:ext uri="{0D108BD9-81ED-4DB2-BD59-A6C34878D82A}">
                    <a16:rowId xmlns:a16="http://schemas.microsoft.com/office/drawing/2014/main" val="10004"/>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入场价格</a:t>
                      </a:r>
                    </a:p>
                  </a:txBody>
                  <a:tcPr anchor="ctr">
                    <a:solidFill>
                      <a:schemeClr val="bg2"/>
                    </a:solidFill>
                  </a:tcPr>
                </a:tc>
                <a:tc>
                  <a:txBody>
                    <a:bodyPr/>
                    <a:lstStyle/>
                    <a:p>
                      <a:pPr algn="ctr"/>
                      <a:r>
                        <a:rPr lang="en-US" altLang="zh-CN" sz="1400" dirty="0"/>
                        <a:t>397.52</a:t>
                      </a:r>
                      <a:endParaRPr lang="zh-CN" altLang="en-US" sz="1400" dirty="0"/>
                    </a:p>
                  </a:txBody>
                  <a:tcPr anchor="ctr">
                    <a:solidFill>
                      <a:schemeClr val="bg2"/>
                    </a:solidFill>
                  </a:tcPr>
                </a:tc>
                <a:extLst>
                  <a:ext uri="{0D108BD9-81ED-4DB2-BD59-A6C34878D82A}">
                    <a16:rowId xmlns:a16="http://schemas.microsoft.com/office/drawing/2014/main" val="10005"/>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执行价格</a:t>
                      </a:r>
                    </a:p>
                  </a:txBody>
                  <a:tcPr anchor="ctr">
                    <a:solidFill>
                      <a:schemeClr val="bg2"/>
                    </a:solidFill>
                  </a:tcPr>
                </a:tc>
                <a:tc>
                  <a:txBody>
                    <a:bodyPr/>
                    <a:lstStyle/>
                    <a:p>
                      <a:pPr algn="ctr"/>
                      <a:r>
                        <a:rPr lang="en-US" altLang="zh-CN" sz="1400" dirty="0"/>
                        <a:t>393.02</a:t>
                      </a:r>
                      <a:endParaRPr lang="zh-CN" altLang="en-US" sz="1400" dirty="0"/>
                    </a:p>
                  </a:txBody>
                  <a:tcPr anchor="ctr">
                    <a:solidFill>
                      <a:schemeClr val="bg2"/>
                    </a:solidFill>
                  </a:tcPr>
                </a:tc>
                <a:extLst>
                  <a:ext uri="{0D108BD9-81ED-4DB2-BD59-A6C34878D82A}">
                    <a16:rowId xmlns:a16="http://schemas.microsoft.com/office/drawing/2014/main" val="10006"/>
                  </a:ext>
                </a:extLst>
              </a:tr>
              <a:tr h="31560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敲出障碍价格</a:t>
                      </a:r>
                    </a:p>
                  </a:txBody>
                  <a:tcPr anchor="ctr">
                    <a:solidFill>
                      <a:schemeClr val="bg2"/>
                    </a:solidFill>
                  </a:tcPr>
                </a:tc>
                <a:tc>
                  <a:txBody>
                    <a:bodyPr/>
                    <a:lstStyle/>
                    <a:p>
                      <a:pPr algn="ctr"/>
                      <a:r>
                        <a:rPr lang="en-US" altLang="zh-CN" sz="1400" dirty="0"/>
                        <a:t>402.02</a:t>
                      </a:r>
                      <a:endParaRPr lang="zh-CN" altLang="en-US" sz="1400" dirty="0"/>
                    </a:p>
                  </a:txBody>
                  <a:tcPr anchor="ctr">
                    <a:solidFill>
                      <a:schemeClr val="bg2"/>
                    </a:solidFill>
                  </a:tcPr>
                </a:tc>
                <a:extLst>
                  <a:ext uri="{0D108BD9-81ED-4DB2-BD59-A6C34878D82A}">
                    <a16:rowId xmlns:a16="http://schemas.microsoft.com/office/drawing/2014/main" val="10007"/>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敲出收益</a:t>
                      </a:r>
                    </a:p>
                  </a:txBody>
                  <a:tcPr anchor="ctr">
                    <a:solidFill>
                      <a:schemeClr val="bg2"/>
                    </a:solidFill>
                  </a:tcPr>
                </a:tc>
                <a:tc>
                  <a:txBody>
                    <a:bodyPr/>
                    <a:lstStyle/>
                    <a:p>
                      <a:pPr algn="ctr"/>
                      <a:r>
                        <a:rPr lang="en-US" altLang="zh-CN" sz="1400" dirty="0"/>
                        <a:t>0.00</a:t>
                      </a:r>
                      <a:endParaRPr lang="zh-CN" altLang="en-US" sz="1400" dirty="0"/>
                    </a:p>
                  </a:txBody>
                  <a:tcPr anchor="ctr">
                    <a:solidFill>
                      <a:schemeClr val="bg2"/>
                    </a:solidFill>
                  </a:tcPr>
                </a:tc>
                <a:extLst>
                  <a:ext uri="{0D108BD9-81ED-4DB2-BD59-A6C34878D82A}">
                    <a16:rowId xmlns:a16="http://schemas.microsoft.com/office/drawing/2014/main" val="10008"/>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向上倍数</a:t>
                      </a:r>
                    </a:p>
                  </a:txBody>
                  <a:tcPr anchor="ctr">
                    <a:solidFill>
                      <a:schemeClr val="bg2"/>
                    </a:solidFill>
                  </a:tcPr>
                </a:tc>
                <a:tc>
                  <a:txBody>
                    <a:bodyPr/>
                    <a:lstStyle/>
                    <a:p>
                      <a:pPr algn="ctr"/>
                      <a:r>
                        <a:rPr lang="en-US" altLang="zh-CN" sz="1400" dirty="0"/>
                        <a:t>1</a:t>
                      </a:r>
                      <a:endParaRPr lang="zh-CN" altLang="en-US" sz="1400" dirty="0"/>
                    </a:p>
                  </a:txBody>
                  <a:tcPr anchor="ctr">
                    <a:solidFill>
                      <a:schemeClr val="bg2"/>
                    </a:solidFill>
                  </a:tcPr>
                </a:tc>
                <a:extLst>
                  <a:ext uri="{0D108BD9-81ED-4DB2-BD59-A6C34878D82A}">
                    <a16:rowId xmlns:a16="http://schemas.microsoft.com/office/drawing/2014/main" val="10009"/>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向下倍数</a:t>
                      </a:r>
                    </a:p>
                  </a:txBody>
                  <a:tcPr anchor="ctr">
                    <a:solidFill>
                      <a:schemeClr val="bg2"/>
                    </a:solidFill>
                  </a:tcPr>
                </a:tc>
                <a:tc>
                  <a:txBody>
                    <a:bodyPr/>
                    <a:lstStyle/>
                    <a:p>
                      <a:pPr algn="ctr"/>
                      <a:r>
                        <a:rPr lang="en-US" altLang="zh-CN" sz="1400" dirty="0"/>
                        <a:t>2</a:t>
                      </a:r>
                      <a:endParaRPr lang="zh-CN" altLang="en-US" sz="1400" dirty="0"/>
                    </a:p>
                  </a:txBody>
                  <a:tcPr anchor="ctr">
                    <a:solidFill>
                      <a:schemeClr val="bg2"/>
                    </a:solidFill>
                  </a:tcPr>
                </a:tc>
                <a:extLst>
                  <a:ext uri="{0D108BD9-81ED-4DB2-BD59-A6C34878D82A}">
                    <a16:rowId xmlns:a16="http://schemas.microsoft.com/office/drawing/2014/main" val="10010"/>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观察开始日</a:t>
                      </a:r>
                    </a:p>
                  </a:txBody>
                  <a:tcPr anchor="ctr">
                    <a:solidFill>
                      <a:schemeClr val="bg2"/>
                    </a:solidFill>
                  </a:tcPr>
                </a:tc>
                <a:tc>
                  <a:txBody>
                    <a:bodyPr/>
                    <a:lstStyle/>
                    <a:p>
                      <a:pPr algn="ctr"/>
                      <a:r>
                        <a:rPr lang="en-US" altLang="zh-CN" sz="1400" dirty="0"/>
                        <a:t>2022/3/22</a:t>
                      </a:r>
                      <a:endParaRPr lang="zh-CN" altLang="en-US" sz="1400" dirty="0"/>
                    </a:p>
                  </a:txBody>
                  <a:tcPr anchor="ctr">
                    <a:solidFill>
                      <a:schemeClr val="bg2"/>
                    </a:solidFill>
                  </a:tcPr>
                </a:tc>
                <a:extLst>
                  <a:ext uri="{0D108BD9-81ED-4DB2-BD59-A6C34878D82A}">
                    <a16:rowId xmlns:a16="http://schemas.microsoft.com/office/drawing/2014/main" val="10011"/>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观察到期日</a:t>
                      </a:r>
                    </a:p>
                  </a:txBody>
                  <a:tcPr anchor="ctr">
                    <a:solidFill>
                      <a:schemeClr val="bg2"/>
                    </a:solidFill>
                  </a:tcPr>
                </a:tc>
                <a:tc>
                  <a:txBody>
                    <a:bodyPr/>
                    <a:lstStyle/>
                    <a:p>
                      <a:pPr algn="ctr"/>
                      <a:r>
                        <a:rPr lang="en-US" altLang="zh-CN" sz="1400" dirty="0"/>
                        <a:t>2022/4/6</a:t>
                      </a:r>
                      <a:endParaRPr lang="zh-CN" altLang="en-US" sz="1400" dirty="0"/>
                    </a:p>
                  </a:txBody>
                  <a:tcPr anchor="ctr">
                    <a:solidFill>
                      <a:schemeClr val="bg2"/>
                    </a:solidFill>
                  </a:tcPr>
                </a:tc>
                <a:extLst>
                  <a:ext uri="{0D108BD9-81ED-4DB2-BD59-A6C34878D82A}">
                    <a16:rowId xmlns:a16="http://schemas.microsoft.com/office/drawing/2014/main" val="10012"/>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单位权利金</a:t>
                      </a:r>
                    </a:p>
                  </a:txBody>
                  <a:tcPr anchor="ctr">
                    <a:solidFill>
                      <a:schemeClr val="bg2"/>
                    </a:solidFill>
                  </a:tcPr>
                </a:tc>
                <a:tc>
                  <a:txBody>
                    <a:bodyPr/>
                    <a:lstStyle/>
                    <a:p>
                      <a:pPr algn="ctr"/>
                      <a:r>
                        <a:rPr lang="zh-CN" altLang="en-US" sz="1400" dirty="0"/>
                        <a:t>￥</a:t>
                      </a:r>
                      <a:r>
                        <a:rPr lang="en-US" altLang="zh-CN" sz="1400" dirty="0"/>
                        <a:t>0.00</a:t>
                      </a:r>
                      <a:endParaRPr lang="zh-CN" altLang="en-US" sz="1400" dirty="0"/>
                    </a:p>
                  </a:txBody>
                  <a:tcPr anchor="ctr">
                    <a:solidFill>
                      <a:schemeClr val="bg2"/>
                    </a:solidFill>
                  </a:tcPr>
                </a:tc>
                <a:extLst>
                  <a:ext uri="{0D108BD9-81ED-4DB2-BD59-A6C34878D82A}">
                    <a16:rowId xmlns:a16="http://schemas.microsoft.com/office/drawing/2014/main" val="10013"/>
                  </a:ext>
                </a:extLst>
              </a:tr>
            </a:tbl>
          </a:graphicData>
        </a:graphic>
      </p:graphicFrame>
      <p:pic>
        <p:nvPicPr>
          <p:cNvPr id="7" name="图片 6"/>
          <p:cNvPicPr>
            <a:picLocks noChangeAspect="1"/>
          </p:cNvPicPr>
          <p:nvPr/>
        </p:nvPicPr>
        <p:blipFill>
          <a:blip r:embed="rId3"/>
          <a:stretch>
            <a:fillRect/>
          </a:stretch>
        </p:blipFill>
        <p:spPr>
          <a:xfrm>
            <a:off x="364629" y="2689517"/>
            <a:ext cx="5296639" cy="3381847"/>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累计期权</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113</a:t>
            </a:fld>
            <a:endParaRPr lang="zh-CN" altLang="en-US" dirty="0"/>
          </a:p>
        </p:txBody>
      </p:sp>
      <p:sp>
        <p:nvSpPr>
          <p:cNvPr id="4" name="文本框 3"/>
          <p:cNvSpPr txBox="1"/>
          <p:nvPr/>
        </p:nvSpPr>
        <p:spPr>
          <a:xfrm>
            <a:off x="364629" y="1155972"/>
            <a:ext cx="8372971" cy="751488"/>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en-US" altLang="zh-CN" sz="1400" dirty="0">
                <a:solidFill>
                  <a:prstClr val="black"/>
                </a:solidFill>
                <a:cs typeface="+mn-ea"/>
                <a:sym typeface="+mn-lt"/>
              </a:rPr>
              <a:t>2020</a:t>
            </a:r>
            <a:r>
              <a:rPr lang="zh-CN" altLang="en-US" sz="1400" dirty="0">
                <a:solidFill>
                  <a:prstClr val="black"/>
                </a:solidFill>
                <a:cs typeface="+mn-ea"/>
                <a:sym typeface="+mn-lt"/>
              </a:rPr>
              <a:t>年</a:t>
            </a:r>
            <a:r>
              <a:rPr lang="en-US" altLang="zh-CN" sz="1400" dirty="0">
                <a:solidFill>
                  <a:prstClr val="black"/>
                </a:solidFill>
                <a:cs typeface="+mn-ea"/>
                <a:sym typeface="+mn-lt"/>
              </a:rPr>
              <a:t>8</a:t>
            </a:r>
            <a:r>
              <a:rPr lang="zh-CN" altLang="en-US" sz="1400" dirty="0">
                <a:solidFill>
                  <a:prstClr val="black"/>
                </a:solidFill>
                <a:cs typeface="+mn-ea"/>
                <a:sym typeface="+mn-lt"/>
              </a:rPr>
              <a:t>月</a:t>
            </a:r>
            <a:r>
              <a:rPr lang="en-US" altLang="zh-CN" sz="1400" dirty="0">
                <a:solidFill>
                  <a:prstClr val="black"/>
                </a:solidFill>
                <a:cs typeface="+mn-ea"/>
                <a:sym typeface="+mn-lt"/>
              </a:rPr>
              <a:t>7</a:t>
            </a:r>
            <a:r>
              <a:rPr lang="zh-CN" altLang="en-US" sz="1400" dirty="0">
                <a:solidFill>
                  <a:prstClr val="black"/>
                </a:solidFill>
                <a:cs typeface="+mn-ea"/>
                <a:sym typeface="+mn-lt"/>
              </a:rPr>
              <a:t>日，某企业计划针对未来一个月每天的螺纹销售进行保值，计划量每天</a:t>
            </a:r>
            <a:r>
              <a:rPr lang="en-US" altLang="zh-CN" sz="1400" dirty="0">
                <a:solidFill>
                  <a:prstClr val="black"/>
                </a:solidFill>
                <a:cs typeface="+mn-ea"/>
                <a:sym typeface="+mn-lt"/>
              </a:rPr>
              <a:t>1000</a:t>
            </a:r>
            <a:r>
              <a:rPr lang="zh-CN" altLang="en-US" sz="1400" dirty="0">
                <a:solidFill>
                  <a:prstClr val="black"/>
                </a:solidFill>
                <a:cs typeface="+mn-ea"/>
                <a:sym typeface="+mn-lt"/>
              </a:rPr>
              <a:t>吨。</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当</a:t>
            </a:r>
            <a:r>
              <a:rPr lang="en-US" altLang="zh-CN" sz="1400" dirty="0">
                <a:solidFill>
                  <a:prstClr val="black"/>
                </a:solidFill>
                <a:cs typeface="+mn-ea"/>
                <a:sym typeface="+mn-lt"/>
              </a:rPr>
              <a:t>RB2010</a:t>
            </a:r>
            <a:r>
              <a:rPr lang="zh-CN" altLang="en-US" sz="1400" dirty="0">
                <a:solidFill>
                  <a:prstClr val="black"/>
                </a:solidFill>
                <a:cs typeface="+mn-ea"/>
                <a:sym typeface="+mn-lt"/>
              </a:rPr>
              <a:t>期货盘面价格是</a:t>
            </a:r>
            <a:r>
              <a:rPr lang="en-US" altLang="zh-CN" sz="1400" dirty="0">
                <a:solidFill>
                  <a:prstClr val="black"/>
                </a:solidFill>
                <a:cs typeface="+mn-ea"/>
                <a:sym typeface="+mn-lt"/>
              </a:rPr>
              <a:t>3830</a:t>
            </a:r>
            <a:r>
              <a:rPr lang="zh-CN" altLang="en-US" sz="1400" dirty="0">
                <a:solidFill>
                  <a:prstClr val="black"/>
                </a:solidFill>
                <a:cs typeface="+mn-ea"/>
                <a:sym typeface="+mn-lt"/>
              </a:rPr>
              <a:t>时，利用一个向下敲出累洁期权组合结构，约定未来</a:t>
            </a:r>
            <a:r>
              <a:rPr lang="en-US" altLang="zh-CN" sz="1400" dirty="0">
                <a:solidFill>
                  <a:prstClr val="black"/>
                </a:solidFill>
                <a:cs typeface="+mn-ea"/>
                <a:sym typeface="+mn-lt"/>
              </a:rPr>
              <a:t>22</a:t>
            </a:r>
            <a:r>
              <a:rPr lang="zh-CN" altLang="en-US" sz="1400" dirty="0">
                <a:solidFill>
                  <a:prstClr val="black"/>
                </a:solidFill>
                <a:cs typeface="+mn-ea"/>
                <a:sym typeface="+mn-lt"/>
              </a:rPr>
              <a:t>个交易日每天的螺纹套保价格与数量，到期日</a:t>
            </a:r>
            <a:r>
              <a:rPr lang="en-US" altLang="zh-CN" sz="1400" dirty="0">
                <a:solidFill>
                  <a:prstClr val="black"/>
                </a:solidFill>
                <a:cs typeface="+mn-ea"/>
                <a:sym typeface="+mn-lt"/>
              </a:rPr>
              <a:t>2020</a:t>
            </a:r>
            <a:r>
              <a:rPr lang="zh-CN" altLang="en-US" sz="1400" dirty="0">
                <a:solidFill>
                  <a:prstClr val="black"/>
                </a:solidFill>
                <a:cs typeface="+mn-ea"/>
                <a:sym typeface="+mn-lt"/>
              </a:rPr>
              <a:t>年</a:t>
            </a:r>
            <a:r>
              <a:rPr lang="en-US" altLang="zh-CN" sz="1400" dirty="0">
                <a:solidFill>
                  <a:prstClr val="black"/>
                </a:solidFill>
                <a:cs typeface="+mn-ea"/>
                <a:sym typeface="+mn-lt"/>
              </a:rPr>
              <a:t>9</a:t>
            </a:r>
            <a:r>
              <a:rPr lang="zh-CN" altLang="en-US" sz="1400" dirty="0">
                <a:solidFill>
                  <a:prstClr val="black"/>
                </a:solidFill>
                <a:cs typeface="+mn-ea"/>
                <a:sym typeface="+mn-lt"/>
              </a:rPr>
              <a:t>月</a:t>
            </a:r>
            <a:r>
              <a:rPr lang="en-US" altLang="zh-CN" sz="1400" dirty="0">
                <a:solidFill>
                  <a:prstClr val="black"/>
                </a:solidFill>
                <a:cs typeface="+mn-ea"/>
                <a:sym typeface="+mn-lt"/>
              </a:rPr>
              <a:t>7</a:t>
            </a:r>
            <a:r>
              <a:rPr lang="zh-CN" altLang="en-US" sz="1400" dirty="0">
                <a:solidFill>
                  <a:prstClr val="black"/>
                </a:solidFill>
                <a:cs typeface="+mn-ea"/>
                <a:sym typeface="+mn-lt"/>
              </a:rPr>
              <a:t>日。</a:t>
            </a:r>
            <a:endParaRPr lang="en-US" altLang="zh-CN" sz="1400" dirty="0">
              <a:solidFill>
                <a:prstClr val="black"/>
              </a:solidFill>
              <a:cs typeface="+mn-ea"/>
              <a:sym typeface="+mn-lt"/>
            </a:endParaRPr>
          </a:p>
        </p:txBody>
      </p:sp>
      <p:sp>
        <p:nvSpPr>
          <p:cNvPr id="5" name="文本框 4"/>
          <p:cNvSpPr txBox="1"/>
          <p:nvPr/>
        </p:nvSpPr>
        <p:spPr>
          <a:xfrm>
            <a:off x="364629" y="786637"/>
            <a:ext cx="1419015" cy="369335"/>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schemeClr val="bg1"/>
                </a:solidFill>
                <a:effectLst/>
                <a:uLnTx/>
                <a:uFillTx/>
                <a:cs typeface="+mn-ea"/>
                <a:sym typeface="+mn-lt"/>
              </a:rPr>
              <a:t>累沽期权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5637561" y="2042688"/>
              <a:ext cx="4985283" cy="4310581"/>
            </p:xfrm>
            <a:graphic>
              <a:graphicData uri="http://schemas.openxmlformats.org/drawingml/2006/table">
                <a:tbl>
                  <a:tblPr firstRow="1" bandRow="1">
                    <a:tableStyleId>{5C22544A-7EE6-4342-B048-85BDC9FD1C3A}</a:tableStyleId>
                  </a:tblPr>
                  <a:tblGrid>
                    <a:gridCol w="2123363">
                      <a:extLst>
                        <a:ext uri="{9D8B030D-6E8A-4147-A177-3AD203B41FA5}">
                          <a16:colId xmlns:a16="http://schemas.microsoft.com/office/drawing/2014/main" val="20000"/>
                        </a:ext>
                      </a:extLst>
                    </a:gridCol>
                    <a:gridCol w="2861920">
                      <a:extLst>
                        <a:ext uri="{9D8B030D-6E8A-4147-A177-3AD203B41FA5}">
                          <a16:colId xmlns:a16="http://schemas.microsoft.com/office/drawing/2014/main" val="20001"/>
                        </a:ext>
                      </a:extLst>
                    </a:gridCol>
                  </a:tblGrid>
                  <a:tr h="303560">
                    <a:tc gridSpan="2">
                      <a:txBody>
                        <a:bodyPr/>
                        <a:lstStyle/>
                        <a:p>
                          <a:pPr algn="ctr"/>
                          <a:r>
                            <a:rPr lang="zh-CN" altLang="en-US" sz="1400" dirty="0"/>
                            <a:t>场外期权报价示例</a:t>
                          </a:r>
                        </a:p>
                      </a:txBody>
                      <a:tcPr anchor="ctr">
                        <a:solidFill>
                          <a:srgbClr val="972022"/>
                        </a:solidFill>
                      </a:tcPr>
                    </a:tc>
                    <a:tc hMerge="1">
                      <a:txBody>
                        <a:bodyPr/>
                        <a:lstStyle/>
                        <a:p>
                          <a:endParaRPr lang="zh-CN"/>
                        </a:p>
                      </a:txBody>
                      <a:tcPr anchor="ctr"/>
                    </a:tc>
                    <a:extLst>
                      <a:ext uri="{0D108BD9-81ED-4DB2-BD59-A6C34878D82A}">
                        <a16:rowId xmlns:a16="http://schemas.microsoft.com/office/drawing/2014/main" val="10000"/>
                      </a:ext>
                    </a:extLst>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标的合约</a:t>
                          </a:r>
                        </a:p>
                      </a:txBody>
                      <a:tcPr anchor="ctr">
                        <a:solidFill>
                          <a:schemeClr val="bg2"/>
                        </a:solidFill>
                      </a:tcPr>
                    </a:tc>
                    <a:tc>
                      <a:txBody>
                        <a:bodyPr/>
                        <a:lstStyle/>
                        <a:p>
                          <a:pPr algn="ctr"/>
                          <a:r>
                            <a:rPr lang="en-US" altLang="zh-CN" sz="1400" dirty="0"/>
                            <a:t>RB2010</a:t>
                          </a:r>
                          <a:endParaRPr lang="zh-CN" altLang="en-US" sz="1400" dirty="0"/>
                        </a:p>
                      </a:txBody>
                      <a:tcPr anchor="ctr">
                        <a:solidFill>
                          <a:schemeClr val="bg2"/>
                        </a:solidFill>
                      </a:tcPr>
                    </a:tc>
                    <a:extLst>
                      <a:ext uri="{0D108BD9-81ED-4DB2-BD59-A6C34878D82A}">
                        <a16:rowId xmlns:a16="http://schemas.microsoft.com/office/drawing/2014/main" val="10001"/>
                      </a:ext>
                    </a:extLst>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产品期限</a:t>
                          </a:r>
                        </a:p>
                      </a:txBody>
                      <a:tcPr anchor="ctr">
                        <a:solidFill>
                          <a:schemeClr val="bg2"/>
                        </a:solidFill>
                      </a:tcPr>
                    </a:tc>
                    <a:tc>
                      <a:txBody>
                        <a:bodyPr/>
                        <a:lstStyle/>
                        <a:p>
                          <a:pPr algn="ctr"/>
                          <a:r>
                            <a:rPr lang="en-US" altLang="zh-CN" sz="1400" dirty="0"/>
                            <a:t>22</a:t>
                          </a:r>
                          <a:r>
                            <a:rPr lang="zh-CN" altLang="en-US" sz="1400" dirty="0"/>
                            <a:t>个交易日</a:t>
                          </a:r>
                        </a:p>
                      </a:txBody>
                      <a:tcPr anchor="ctr">
                        <a:solidFill>
                          <a:schemeClr val="bg2"/>
                        </a:solidFill>
                      </a:tcPr>
                    </a:tc>
                    <a:extLst>
                      <a:ext uri="{0D108BD9-81ED-4DB2-BD59-A6C34878D82A}">
                        <a16:rowId xmlns:a16="http://schemas.microsoft.com/office/drawing/2014/main" val="10002"/>
                      </a:ext>
                    </a:extLst>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收益观察日</a:t>
                          </a:r>
                        </a:p>
                      </a:txBody>
                      <a:tcPr anchor="ctr">
                        <a:solidFill>
                          <a:schemeClr val="bg2"/>
                        </a:solidFill>
                      </a:tcPr>
                    </a:tc>
                    <a:tc>
                      <a:txBody>
                        <a:bodyPr/>
                        <a:lstStyle/>
                        <a:p>
                          <a:pPr algn="ctr"/>
                          <a:r>
                            <a:rPr lang="zh-CN" altLang="en-US" sz="1400" dirty="0"/>
                            <a:t>每日观察</a:t>
                          </a:r>
                        </a:p>
                      </a:txBody>
                      <a:tcPr anchor="ctr">
                        <a:solidFill>
                          <a:schemeClr val="bg2"/>
                        </a:solidFill>
                      </a:tcPr>
                    </a:tc>
                    <a:extLst>
                      <a:ext uri="{0D108BD9-81ED-4DB2-BD59-A6C34878D82A}">
                        <a16:rowId xmlns:a16="http://schemas.microsoft.com/office/drawing/2014/main" val="10003"/>
                      </a:ext>
                    </a:extLst>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观察价</a:t>
                          </a:r>
                          <a:r>
                            <a:rPr lang="en-US" altLang="zh-CN" sz="1400" dirty="0"/>
                            <a:t>【H】</a:t>
                          </a:r>
                          <a:endParaRPr lang="zh-CN" altLang="en-US" sz="1400" dirty="0"/>
                        </a:p>
                      </a:txBody>
                      <a:tcPr anchor="ctr">
                        <a:solidFill>
                          <a:schemeClr val="bg2"/>
                        </a:solidFill>
                      </a:tcPr>
                    </a:tc>
                    <a:tc>
                      <a:txBody>
                        <a:bodyPr/>
                        <a:lstStyle/>
                        <a:p>
                          <a:pPr algn="ctr"/>
                          <a:r>
                            <a:rPr lang="en-US" altLang="zh-CN" sz="1400" dirty="0"/>
                            <a:t>3745</a:t>
                          </a:r>
                          <a:endParaRPr lang="zh-CN" altLang="en-US" sz="1400" dirty="0"/>
                        </a:p>
                      </a:txBody>
                      <a:tcPr anchor="ctr">
                        <a:solidFill>
                          <a:schemeClr val="bg2"/>
                        </a:solidFill>
                      </a:tcPr>
                    </a:tc>
                    <a:extLst>
                      <a:ext uri="{0D108BD9-81ED-4DB2-BD59-A6C34878D82A}">
                        <a16:rowId xmlns:a16="http://schemas.microsoft.com/office/drawing/2014/main" val="10004"/>
                      </a:ext>
                    </a:extLst>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成交价</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b="0" i="1" dirty="0" smtClean="0">
                                      <a:latin typeface="Cambria Math" panose="02040503050406030204" pitchFamily="18" charset="0"/>
                                    </a:rPr>
                                    <m:t>𝑆</m:t>
                                  </m:r>
                                </m:e>
                                <m:sub>
                                  <m:r>
                                    <a:rPr lang="en-US" altLang="zh-CN" sz="1400" b="0" i="1" dirty="0" smtClean="0">
                                      <a:latin typeface="Cambria Math" panose="02040503050406030204" pitchFamily="18" charset="0"/>
                                    </a:rPr>
                                    <m:t>0</m:t>
                                  </m:r>
                                </m:sub>
                              </m:sSub>
                            </m:oMath>
                          </a14:m>
                          <a:endParaRPr lang="zh-CN" altLang="en-US" sz="1400" dirty="0"/>
                        </a:p>
                      </a:txBody>
                      <a:tcPr anchor="ctr">
                        <a:solidFill>
                          <a:schemeClr val="bg2"/>
                        </a:solidFill>
                      </a:tcPr>
                    </a:tc>
                    <a:tc>
                      <a:txBody>
                        <a:bodyPr/>
                        <a:lstStyle/>
                        <a:p>
                          <a:pPr algn="ctr"/>
                          <a:r>
                            <a:rPr lang="en-US" altLang="zh-CN" sz="1400" dirty="0"/>
                            <a:t>3830</a:t>
                          </a:r>
                          <a:endParaRPr lang="zh-CN" altLang="en-US" sz="1400" dirty="0"/>
                        </a:p>
                      </a:txBody>
                      <a:tcPr anchor="ctr">
                        <a:solidFill>
                          <a:schemeClr val="bg2"/>
                        </a:solidFill>
                      </a:tcPr>
                    </a:tc>
                    <a:extLst>
                      <a:ext uri="{0D108BD9-81ED-4DB2-BD59-A6C34878D82A}">
                        <a16:rowId xmlns:a16="http://schemas.microsoft.com/office/drawing/2014/main" val="10005"/>
                      </a:ext>
                    </a:extLst>
                  </a:tr>
                  <a:tr h="3177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执行价</a:t>
                          </a:r>
                          <a:r>
                            <a:rPr lang="en-US" altLang="zh-CN" sz="1400" dirty="0"/>
                            <a:t>【K】</a:t>
                          </a:r>
                          <a:endParaRPr lang="zh-CN" altLang="en-US" sz="1400" dirty="0"/>
                        </a:p>
                      </a:txBody>
                      <a:tcPr anchor="ctr">
                        <a:solidFill>
                          <a:schemeClr val="bg2"/>
                        </a:solidFill>
                      </a:tcPr>
                    </a:tc>
                    <a:tc>
                      <a:txBody>
                        <a:bodyPr/>
                        <a:lstStyle/>
                        <a:p>
                          <a:pPr algn="ctr"/>
                          <a:r>
                            <a:rPr lang="en-US" altLang="zh-CN" sz="1400" dirty="0"/>
                            <a:t>3900</a:t>
                          </a:r>
                          <a:endParaRPr lang="zh-CN" altLang="en-US" sz="1400" dirty="0"/>
                        </a:p>
                      </a:txBody>
                      <a:tcPr anchor="ctr">
                        <a:solidFill>
                          <a:schemeClr val="bg2"/>
                        </a:solidFill>
                      </a:tcPr>
                    </a:tc>
                    <a:extLst>
                      <a:ext uri="{0D108BD9-81ED-4DB2-BD59-A6C34878D82A}">
                        <a16:rowId xmlns:a16="http://schemas.microsoft.com/office/drawing/2014/main" val="10006"/>
                      </a:ext>
                    </a:extLst>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约定数量</a:t>
                          </a:r>
                        </a:p>
                      </a:txBody>
                      <a:tcPr anchor="ctr">
                        <a:solidFill>
                          <a:schemeClr val="bg2"/>
                        </a:solidFill>
                      </a:tcPr>
                    </a:tc>
                    <a:tc>
                      <a:txBody>
                        <a:bodyPr/>
                        <a:lstStyle/>
                        <a:p>
                          <a:pPr algn="ctr"/>
                          <a:r>
                            <a:rPr lang="en-US" altLang="zh-CN" sz="1400" dirty="0"/>
                            <a:t>1000</a:t>
                          </a:r>
                          <a:r>
                            <a:rPr lang="zh-CN" altLang="en-US" sz="1400" dirty="0"/>
                            <a:t>吨</a:t>
                          </a:r>
                        </a:p>
                      </a:txBody>
                      <a:tcPr anchor="ctr">
                        <a:solidFill>
                          <a:schemeClr val="bg2"/>
                        </a:solidFill>
                      </a:tcPr>
                    </a:tc>
                    <a:extLst>
                      <a:ext uri="{0D108BD9-81ED-4DB2-BD59-A6C34878D82A}">
                        <a16:rowId xmlns:a16="http://schemas.microsoft.com/office/drawing/2014/main" val="10007"/>
                      </a:ext>
                    </a:extLst>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杠杆系数</a:t>
                          </a:r>
                          <a:r>
                            <a:rPr lang="en-US" altLang="zh-CN" sz="1400" dirty="0"/>
                            <a:t>G</a:t>
                          </a:r>
                          <a:endParaRPr lang="zh-CN" altLang="en-US" sz="1400" dirty="0"/>
                        </a:p>
                      </a:txBody>
                      <a:tcPr anchor="ctr">
                        <a:solidFill>
                          <a:schemeClr val="bg2"/>
                        </a:solidFill>
                      </a:tcPr>
                    </a:tc>
                    <a:tc>
                      <a:txBody>
                        <a:bodyPr/>
                        <a:lstStyle/>
                        <a:p>
                          <a:pPr algn="ctr"/>
                          <a:r>
                            <a:rPr lang="en-US" altLang="zh-CN" sz="1400" dirty="0"/>
                            <a:t>3</a:t>
                          </a:r>
                          <a:endParaRPr lang="zh-CN" altLang="en-US" sz="1400" dirty="0"/>
                        </a:p>
                      </a:txBody>
                      <a:tcPr anchor="ctr">
                        <a:solidFill>
                          <a:schemeClr val="bg2"/>
                        </a:solidFill>
                      </a:tcPr>
                    </a:tc>
                    <a:extLst>
                      <a:ext uri="{0D108BD9-81ED-4DB2-BD59-A6C34878D82A}">
                        <a16:rowId xmlns:a16="http://schemas.microsoft.com/office/drawing/2014/main" val="10008"/>
                      </a:ext>
                    </a:extLst>
                  </a:tr>
                  <a:tr h="303560">
                    <a:tc rowSpan="3">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收益结构</a:t>
                          </a:r>
                        </a:p>
                      </a:txBody>
                      <a:tcPr anchor="ctr">
                        <a:solidFill>
                          <a:schemeClr val="bg2"/>
                        </a:solidFill>
                      </a:tcPr>
                    </a:tc>
                    <a:tc>
                      <a:txBody>
                        <a:bodyPr/>
                        <a:lstStyle/>
                        <a:p>
                          <a:pPr algn="ctr"/>
                          <a:r>
                            <a:rPr lang="zh-CN" altLang="en-US" sz="1400" dirty="0"/>
                            <a:t>第</a:t>
                          </a:r>
                          <a:r>
                            <a:rPr lang="en-US" altLang="zh-CN" sz="1400" dirty="0" err="1"/>
                            <a:t>i</a:t>
                          </a:r>
                          <a:r>
                            <a:rPr lang="zh-CN" altLang="en-US" sz="1400" dirty="0"/>
                            <a:t>个观察日标的收盘价 </a:t>
                          </a:r>
                          <a:r>
                            <a:rPr lang="en-US" altLang="zh-CN" sz="1400" dirty="0"/>
                            <a:t>Si&lt;H </a:t>
                          </a:r>
                          <a:r>
                            <a:rPr lang="zh-CN" altLang="en-US" sz="1400" dirty="0"/>
                            <a:t>时</a:t>
                          </a:r>
                          <a:r>
                            <a:rPr lang="en-US" altLang="zh-CN" sz="1400" dirty="0"/>
                            <a:t>,</a:t>
                          </a:r>
                          <a:r>
                            <a:rPr lang="zh-CN" altLang="en-US" sz="1400" dirty="0"/>
                            <a:t>当日不成交，继续观察</a:t>
                          </a:r>
                        </a:p>
                      </a:txBody>
                      <a:tcPr anchor="ctr">
                        <a:solidFill>
                          <a:schemeClr val="bg2"/>
                        </a:solidFill>
                      </a:tcPr>
                    </a:tc>
                    <a:extLst>
                      <a:ext uri="{0D108BD9-81ED-4DB2-BD59-A6C34878D82A}">
                        <a16:rowId xmlns:a16="http://schemas.microsoft.com/office/drawing/2014/main" val="10009"/>
                      </a:ext>
                    </a:extLst>
                  </a:tr>
                  <a:tr h="303560">
                    <a:tc vMerge="1">
                      <a:txBody>
                        <a:bodyPr/>
                        <a:lstStyle/>
                        <a:p>
                          <a:endParaRPr lang="zh-CN"/>
                        </a:p>
                      </a:txBody>
                      <a:tcPr anchor="ctr">
                        <a:solidFill>
                          <a:schemeClr val="bg2"/>
                        </a:solidFill>
                      </a:tcPr>
                    </a:tc>
                    <a:tc>
                      <a:txBody>
                        <a:bodyPr/>
                        <a:lstStyle/>
                        <a:p>
                          <a:pPr algn="ctr"/>
                          <a:r>
                            <a:rPr lang="zh-CN" altLang="en-US" sz="1400" dirty="0"/>
                            <a:t>第</a:t>
                          </a:r>
                          <a:r>
                            <a:rPr lang="en-US" altLang="zh-CN" sz="1400" dirty="0" err="1"/>
                            <a:t>i</a:t>
                          </a:r>
                          <a:r>
                            <a:rPr lang="zh-CN" altLang="en-US" sz="1400" dirty="0"/>
                            <a:t>个观察日标的收盘价 </a:t>
                          </a:r>
                          <a:r>
                            <a:rPr lang="en-US" altLang="zh-CN" sz="1400" dirty="0"/>
                            <a:t>H&lt;Si&lt;K</a:t>
                          </a:r>
                          <a:r>
                            <a:rPr lang="zh-CN" altLang="en-US" sz="1400" dirty="0"/>
                            <a:t>时，投资者收益为 </a:t>
                          </a:r>
                          <a:r>
                            <a:rPr lang="en-US" altLang="zh-CN" sz="1400" dirty="0"/>
                            <a:t>(K-Si)*1000</a:t>
                          </a:r>
                          <a:endParaRPr lang="zh-CN" altLang="en-US" sz="1400" dirty="0"/>
                        </a:p>
                      </a:txBody>
                      <a:tcPr anchor="ctr">
                        <a:solidFill>
                          <a:schemeClr val="bg2"/>
                        </a:solidFill>
                      </a:tcPr>
                    </a:tc>
                    <a:extLst>
                      <a:ext uri="{0D108BD9-81ED-4DB2-BD59-A6C34878D82A}">
                        <a16:rowId xmlns:a16="http://schemas.microsoft.com/office/drawing/2014/main" val="10010"/>
                      </a:ext>
                    </a:extLst>
                  </a:tr>
                  <a:tr h="303560">
                    <a:tc vMerge="1">
                      <a:txBody>
                        <a:bodyPr/>
                        <a:lstStyle/>
                        <a:p>
                          <a:endParaRPr lang="zh-CN"/>
                        </a:p>
                      </a:txBody>
                      <a:tcPr anchor="ctr">
                        <a:solidFill>
                          <a:schemeClr val="bg2"/>
                        </a:solidFill>
                      </a:tcPr>
                    </a:tc>
                    <a:tc>
                      <a:txBody>
                        <a:bodyPr/>
                        <a:lstStyle/>
                        <a:p>
                          <a:pPr algn="ctr"/>
                          <a:r>
                            <a:rPr lang="zh-CN" altLang="en-US" sz="1400" dirty="0"/>
                            <a:t>第</a:t>
                          </a:r>
                          <a:r>
                            <a:rPr lang="en-US" altLang="zh-CN" sz="1400" dirty="0" err="1"/>
                            <a:t>i</a:t>
                          </a:r>
                          <a:r>
                            <a:rPr lang="zh-CN" altLang="en-US" sz="1400" dirty="0"/>
                            <a:t>个观察日标的收盘价 </a:t>
                          </a:r>
                          <a:r>
                            <a:rPr lang="en-US" altLang="zh-CN" sz="1400" dirty="0"/>
                            <a:t>Si&gt;K</a:t>
                          </a:r>
                          <a:r>
                            <a:rPr lang="zh-CN" altLang="en-US" sz="1400" dirty="0"/>
                            <a:t>，投资者收益为 </a:t>
                          </a:r>
                          <a:r>
                            <a:rPr lang="en-US" altLang="zh-CN" sz="1400" dirty="0"/>
                            <a:t>(K-Si)*1000*3</a:t>
                          </a:r>
                          <a:endParaRPr lang="zh-CN" altLang="en-US" sz="1400" dirty="0"/>
                        </a:p>
                      </a:txBody>
                      <a:tcPr anchor="ctr">
                        <a:solidFill>
                          <a:schemeClr val="bg2"/>
                        </a:solidFill>
                      </a:tcPr>
                    </a:tc>
                    <a:extLst>
                      <a:ext uri="{0D108BD9-81ED-4DB2-BD59-A6C34878D82A}">
                        <a16:rowId xmlns:a16="http://schemas.microsoft.com/office/drawing/2014/main" val="10011"/>
                      </a:ext>
                    </a:extLst>
                  </a:tr>
                </a:tbl>
              </a:graphicData>
            </a:graphic>
          </p:graphicFrame>
        </mc:Choice>
        <mc:Fallback xmlns="">
          <p:graphicFrame>
            <p:nvGraphicFramePr>
              <p:cNvPr id="8" name="表格 7"/>
              <p:cNvGraphicFramePr>
                <a:graphicFrameLocks noGrp="1"/>
              </p:cNvGraphicFramePr>
              <p:nvPr/>
            </p:nvGraphicFramePr>
            <p:xfrm>
              <a:off x="5637561" y="2042688"/>
              <a:ext cx="4985283" cy="4310581"/>
            </p:xfrm>
            <a:graphic>
              <a:graphicData uri="http://schemas.openxmlformats.org/drawingml/2006/table">
                <a:tbl>
                  <a:tblPr firstRow="1" bandRow="1">
                    <a:tableStyleId>{5C22544A-7EE6-4342-B048-85BDC9FD1C3A}</a:tableStyleId>
                  </a:tblPr>
                  <a:tblGrid>
                    <a:gridCol w="2123363"/>
                    <a:gridCol w="2861920"/>
                  </a:tblGrid>
                  <a:tr h="303560">
                    <a:tc gridSpan="2">
                      <a:txBody>
                        <a:bodyPr/>
                        <a:lstStyle/>
                        <a:p>
                          <a:pPr algn="ctr"/>
                          <a:r>
                            <a:rPr lang="zh-CN" altLang="en-US" sz="1400" dirty="0"/>
                            <a:t>场外期权报价示例</a:t>
                          </a:r>
                          <a:endParaRPr lang="zh-CN" altLang="en-US" sz="1400" dirty="0"/>
                        </a:p>
                      </a:txBody>
                      <a:tcPr anchor="ctr">
                        <a:solidFill>
                          <a:srgbClr val="972022"/>
                        </a:solidFill>
                      </a:tcPr>
                    </a:tc>
                    <a:tc hMerge="1">
                      <a:tcPr anchor="ctr"/>
                    </a:tc>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标的合约</a:t>
                          </a:r>
                          <a:endParaRPr lang="zh-CN" altLang="en-US" sz="1400" dirty="0"/>
                        </a:p>
                      </a:txBody>
                      <a:tcPr anchor="ctr">
                        <a:solidFill>
                          <a:schemeClr val="bg2"/>
                        </a:solidFill>
                      </a:tcPr>
                    </a:tc>
                    <a:tc>
                      <a:txBody>
                        <a:bodyPr/>
                        <a:lstStyle/>
                        <a:p>
                          <a:pPr algn="ctr"/>
                          <a:r>
                            <a:rPr lang="en-US" altLang="zh-CN" sz="1400" dirty="0"/>
                            <a:t>RB2010</a:t>
                          </a:r>
                          <a:endParaRPr lang="zh-CN" altLang="en-US" sz="1400" dirty="0"/>
                        </a:p>
                      </a:txBody>
                      <a:tcPr anchor="ctr">
                        <a:solidFill>
                          <a:schemeClr val="bg2"/>
                        </a:solidFill>
                      </a:tcPr>
                    </a:tc>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产品期限</a:t>
                          </a:r>
                          <a:endParaRPr lang="zh-CN" altLang="en-US" sz="1400" dirty="0"/>
                        </a:p>
                      </a:txBody>
                      <a:tcPr anchor="ctr">
                        <a:solidFill>
                          <a:schemeClr val="bg2"/>
                        </a:solidFill>
                      </a:tcPr>
                    </a:tc>
                    <a:tc>
                      <a:txBody>
                        <a:bodyPr/>
                        <a:lstStyle/>
                        <a:p>
                          <a:pPr algn="ctr"/>
                          <a:r>
                            <a:rPr lang="en-US" altLang="zh-CN" sz="1400" dirty="0"/>
                            <a:t>22</a:t>
                          </a:r>
                          <a:r>
                            <a:rPr lang="zh-CN" altLang="en-US" sz="1400" dirty="0"/>
                            <a:t>个交易日</a:t>
                          </a:r>
                          <a:endParaRPr lang="zh-CN" altLang="en-US" sz="1400" dirty="0"/>
                        </a:p>
                      </a:txBody>
                      <a:tcPr anchor="ctr">
                        <a:solidFill>
                          <a:schemeClr val="bg2"/>
                        </a:solidFill>
                      </a:tcPr>
                    </a:tc>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收益观察日</a:t>
                          </a:r>
                          <a:endParaRPr lang="zh-CN" altLang="en-US" sz="1400" dirty="0"/>
                        </a:p>
                      </a:txBody>
                      <a:tcPr anchor="ctr">
                        <a:solidFill>
                          <a:schemeClr val="bg2"/>
                        </a:solidFill>
                      </a:tcPr>
                    </a:tc>
                    <a:tc>
                      <a:txBody>
                        <a:bodyPr/>
                        <a:lstStyle/>
                        <a:p>
                          <a:pPr algn="ctr"/>
                          <a:r>
                            <a:rPr lang="zh-CN" altLang="en-US" sz="1400" dirty="0"/>
                            <a:t>每日观察</a:t>
                          </a:r>
                          <a:endParaRPr lang="zh-CN" altLang="en-US" sz="1400" dirty="0"/>
                        </a:p>
                      </a:txBody>
                      <a:tcPr anchor="ctr">
                        <a:solidFill>
                          <a:schemeClr val="bg2"/>
                        </a:solidFill>
                      </a:tcPr>
                    </a:tc>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观察价</a:t>
                          </a:r>
                          <a:r>
                            <a:rPr lang="en-US" altLang="zh-CN" sz="1400" dirty="0"/>
                            <a:t>【H】</a:t>
                          </a:r>
                          <a:endParaRPr lang="zh-CN" altLang="en-US" sz="1400" dirty="0"/>
                        </a:p>
                      </a:txBody>
                      <a:tcPr anchor="ctr">
                        <a:solidFill>
                          <a:schemeClr val="bg2"/>
                        </a:solidFill>
                      </a:tcPr>
                    </a:tc>
                    <a:tc>
                      <a:txBody>
                        <a:bodyPr/>
                        <a:lstStyle/>
                        <a:p>
                          <a:pPr algn="ctr"/>
                          <a:r>
                            <a:rPr lang="en-US" altLang="zh-CN" sz="1400" dirty="0"/>
                            <a:t>3745</a:t>
                          </a:r>
                          <a:endParaRPr lang="zh-CN" altLang="en-US" sz="1400" dirty="0"/>
                        </a:p>
                      </a:txBody>
                      <a:tcPr anchor="ctr">
                        <a:solidFill>
                          <a:schemeClr val="bg2"/>
                        </a:solidFill>
                      </a:tcPr>
                    </a:tc>
                  </a:tr>
                  <a:tr h="304800">
                    <a:tc>
                      <a:txBody>
                        <a:bodyPr/>
                        <a:lstStyle/>
                        <a:p>
                          <a:endParaRPr lang="zh-CN"/>
                        </a:p>
                      </a:txBody>
                      <a:tcPr anchor="ctr">
                        <a:blipFill>
                          <a:blip r:embed="rId3"/>
                        </a:blipFill>
                      </a:tcPr>
                    </a:tc>
                    <a:tc>
                      <a:txBody>
                        <a:bodyPr/>
                        <a:lstStyle/>
                        <a:p>
                          <a:pPr algn="ctr"/>
                          <a:r>
                            <a:rPr lang="en-US" altLang="zh-CN" sz="1400" dirty="0"/>
                            <a:t>3830</a:t>
                          </a:r>
                          <a:endParaRPr lang="zh-CN" altLang="en-US" sz="1400" dirty="0"/>
                        </a:p>
                      </a:txBody>
                      <a:tcPr anchor="ctr">
                        <a:solidFill>
                          <a:schemeClr val="bg2"/>
                        </a:solidFill>
                      </a:tcPr>
                    </a:tc>
                  </a:tr>
                  <a:tr h="3177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执行价</a:t>
                          </a:r>
                          <a:r>
                            <a:rPr lang="en-US" altLang="zh-CN" sz="1400" dirty="0"/>
                            <a:t>【K】</a:t>
                          </a:r>
                          <a:endParaRPr lang="zh-CN" altLang="en-US" sz="1400" dirty="0"/>
                        </a:p>
                      </a:txBody>
                      <a:tcPr anchor="ctr">
                        <a:solidFill>
                          <a:schemeClr val="bg2"/>
                        </a:solidFill>
                      </a:tcPr>
                    </a:tc>
                    <a:tc>
                      <a:txBody>
                        <a:bodyPr/>
                        <a:lstStyle/>
                        <a:p>
                          <a:pPr algn="ctr"/>
                          <a:r>
                            <a:rPr lang="en-US" altLang="zh-CN" sz="1400" dirty="0"/>
                            <a:t>3900</a:t>
                          </a:r>
                          <a:endParaRPr lang="zh-CN" altLang="en-US" sz="1400" dirty="0"/>
                        </a:p>
                      </a:txBody>
                      <a:tcPr anchor="ctr">
                        <a:solidFill>
                          <a:schemeClr val="bg2"/>
                        </a:solidFill>
                      </a:tcPr>
                    </a:tc>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约定数量</a:t>
                          </a:r>
                          <a:endParaRPr lang="zh-CN" altLang="en-US" sz="1400" dirty="0"/>
                        </a:p>
                      </a:txBody>
                      <a:tcPr anchor="ctr">
                        <a:solidFill>
                          <a:schemeClr val="bg2"/>
                        </a:solidFill>
                      </a:tcPr>
                    </a:tc>
                    <a:tc>
                      <a:txBody>
                        <a:bodyPr/>
                        <a:lstStyle/>
                        <a:p>
                          <a:pPr algn="ctr"/>
                          <a:r>
                            <a:rPr lang="en-US" altLang="zh-CN" sz="1400" dirty="0"/>
                            <a:t>1000</a:t>
                          </a:r>
                          <a:r>
                            <a:rPr lang="zh-CN" altLang="en-US" sz="1400" dirty="0"/>
                            <a:t>吨</a:t>
                          </a:r>
                          <a:endParaRPr lang="zh-CN" altLang="en-US" sz="1400" dirty="0"/>
                        </a:p>
                      </a:txBody>
                      <a:tcPr anchor="ctr">
                        <a:solidFill>
                          <a:schemeClr val="bg2"/>
                        </a:solidFill>
                      </a:tcPr>
                    </a:tc>
                  </a:tr>
                  <a:tr h="3035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杠杆系数</a:t>
                          </a:r>
                          <a:r>
                            <a:rPr lang="en-US" altLang="zh-CN" sz="1400" dirty="0"/>
                            <a:t>G</a:t>
                          </a:r>
                          <a:endParaRPr lang="zh-CN" altLang="en-US" sz="1400" dirty="0"/>
                        </a:p>
                      </a:txBody>
                      <a:tcPr anchor="ctr">
                        <a:solidFill>
                          <a:schemeClr val="bg2"/>
                        </a:solidFill>
                      </a:tcPr>
                    </a:tc>
                    <a:tc>
                      <a:txBody>
                        <a:bodyPr/>
                        <a:lstStyle/>
                        <a:p>
                          <a:pPr algn="ctr"/>
                          <a:r>
                            <a:rPr lang="en-US" altLang="zh-CN" sz="1400" dirty="0"/>
                            <a:t>3</a:t>
                          </a:r>
                          <a:endParaRPr lang="zh-CN" altLang="en-US" sz="1400" dirty="0"/>
                        </a:p>
                      </a:txBody>
                      <a:tcPr anchor="ctr">
                        <a:solidFill>
                          <a:schemeClr val="bg2"/>
                        </a:solidFill>
                      </a:tcPr>
                    </a:tc>
                  </a:tr>
                  <a:tr h="303560">
                    <a:tc rowSpan="3">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收益结构</a:t>
                          </a:r>
                          <a:endParaRPr lang="zh-CN" altLang="en-US" sz="1400" dirty="0"/>
                        </a:p>
                      </a:txBody>
                      <a:tcPr anchor="ctr">
                        <a:solidFill>
                          <a:schemeClr val="bg2"/>
                        </a:solidFill>
                      </a:tcPr>
                    </a:tc>
                    <a:tc>
                      <a:txBody>
                        <a:bodyPr/>
                        <a:lstStyle/>
                        <a:p>
                          <a:pPr algn="ctr"/>
                          <a:r>
                            <a:rPr lang="zh-CN" altLang="en-US" sz="1400" dirty="0"/>
                            <a:t>第</a:t>
                          </a:r>
                          <a:r>
                            <a:rPr lang="en-US" altLang="zh-CN" sz="1400" dirty="0" err="1"/>
                            <a:t>i</a:t>
                          </a:r>
                          <a:r>
                            <a:rPr lang="zh-CN" altLang="en-US" sz="1400" dirty="0"/>
                            <a:t>个观察日标的收盘价 </a:t>
                          </a:r>
                          <a:r>
                            <a:rPr lang="en-US" altLang="zh-CN" sz="1400" dirty="0"/>
                            <a:t>Si&lt;H </a:t>
                          </a:r>
                          <a:r>
                            <a:rPr lang="zh-CN" altLang="en-US" sz="1400" dirty="0"/>
                            <a:t>时</a:t>
                          </a:r>
                          <a:r>
                            <a:rPr lang="en-US" altLang="zh-CN" sz="1400" dirty="0"/>
                            <a:t>,</a:t>
                          </a:r>
                          <a:r>
                            <a:rPr lang="zh-CN" altLang="en-US" sz="1400" dirty="0"/>
                            <a:t>当日不成交，继续观察</a:t>
                          </a:r>
                          <a:endParaRPr lang="zh-CN" altLang="en-US" sz="1400" dirty="0"/>
                        </a:p>
                      </a:txBody>
                      <a:tcPr anchor="ctr">
                        <a:solidFill>
                          <a:schemeClr val="bg2"/>
                        </a:solidFill>
                      </a:tcPr>
                    </a:tc>
                  </a:tr>
                  <a:tr h="303560">
                    <a:tc vMerge="1">
                      <a:tcPr anchor="ctr">
                        <a:solidFill>
                          <a:schemeClr val="bg2"/>
                        </a:solidFill>
                      </a:tcPr>
                    </a:tc>
                    <a:tc>
                      <a:txBody>
                        <a:bodyPr/>
                        <a:lstStyle/>
                        <a:p>
                          <a:pPr algn="ctr"/>
                          <a:r>
                            <a:rPr lang="zh-CN" altLang="en-US" sz="1400" dirty="0"/>
                            <a:t>第</a:t>
                          </a:r>
                          <a:r>
                            <a:rPr lang="en-US" altLang="zh-CN" sz="1400" dirty="0" err="1"/>
                            <a:t>i</a:t>
                          </a:r>
                          <a:r>
                            <a:rPr lang="zh-CN" altLang="en-US" sz="1400" dirty="0"/>
                            <a:t>个观察日标的收盘价 </a:t>
                          </a:r>
                          <a:r>
                            <a:rPr lang="en-US" altLang="zh-CN" sz="1400" dirty="0"/>
                            <a:t>H&lt;Si&lt;K</a:t>
                          </a:r>
                          <a:r>
                            <a:rPr lang="zh-CN" altLang="en-US" sz="1400" dirty="0"/>
                            <a:t>时，投资者收益为 </a:t>
                          </a:r>
                          <a:r>
                            <a:rPr lang="en-US" altLang="zh-CN" sz="1400" dirty="0"/>
                            <a:t>(K-Si)*1000</a:t>
                          </a:r>
                          <a:endParaRPr lang="zh-CN" altLang="en-US" sz="1400" dirty="0"/>
                        </a:p>
                      </a:txBody>
                      <a:tcPr anchor="ctr">
                        <a:solidFill>
                          <a:schemeClr val="bg2"/>
                        </a:solidFill>
                      </a:tcPr>
                    </a:tc>
                  </a:tr>
                  <a:tr h="303560">
                    <a:tc vMerge="1">
                      <a:tcPr anchor="ctr">
                        <a:solidFill>
                          <a:schemeClr val="bg2"/>
                        </a:solidFill>
                      </a:tcPr>
                    </a:tc>
                    <a:tc>
                      <a:txBody>
                        <a:bodyPr/>
                        <a:lstStyle/>
                        <a:p>
                          <a:pPr algn="ctr"/>
                          <a:r>
                            <a:rPr lang="zh-CN" altLang="en-US" sz="1400" dirty="0"/>
                            <a:t>第</a:t>
                          </a:r>
                          <a:r>
                            <a:rPr lang="en-US" altLang="zh-CN" sz="1400" dirty="0" err="1"/>
                            <a:t>i</a:t>
                          </a:r>
                          <a:r>
                            <a:rPr lang="zh-CN" altLang="en-US" sz="1400" dirty="0"/>
                            <a:t>个观察日标的收盘价 </a:t>
                          </a:r>
                          <a:r>
                            <a:rPr lang="en-US" altLang="zh-CN" sz="1400" dirty="0"/>
                            <a:t>Si&gt;K</a:t>
                          </a:r>
                          <a:r>
                            <a:rPr lang="zh-CN" altLang="en-US" sz="1400" dirty="0"/>
                            <a:t>，投资者收益为 </a:t>
                          </a:r>
                          <a:r>
                            <a:rPr lang="en-US" altLang="zh-CN" sz="1400" dirty="0"/>
                            <a:t>(K-Si)*1000*3</a:t>
                          </a:r>
                          <a:endParaRPr lang="zh-CN" altLang="en-US" sz="1400" dirty="0"/>
                        </a:p>
                      </a:txBody>
                      <a:tcPr anchor="ctr">
                        <a:solidFill>
                          <a:schemeClr val="bg2"/>
                        </a:solidFill>
                      </a:tcPr>
                    </a:tc>
                  </a:tr>
                </a:tbl>
              </a:graphicData>
            </a:graphic>
          </p:graphicFrame>
        </mc:Fallback>
      </mc:AlternateContent>
      <p:pic>
        <p:nvPicPr>
          <p:cNvPr id="9" name="图片 8"/>
          <p:cNvPicPr>
            <a:picLocks noChangeAspect="1"/>
          </p:cNvPicPr>
          <p:nvPr/>
        </p:nvPicPr>
        <p:blipFill>
          <a:blip r:embed="rId4"/>
          <a:stretch>
            <a:fillRect/>
          </a:stretch>
        </p:blipFill>
        <p:spPr>
          <a:xfrm>
            <a:off x="537766" y="2191304"/>
            <a:ext cx="4013348" cy="4013348"/>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累计期权</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114</a:t>
            </a:fld>
            <a:endParaRPr lang="zh-CN" altLang="en-US" dirty="0"/>
          </a:p>
        </p:txBody>
      </p:sp>
      <p:sp>
        <p:nvSpPr>
          <p:cNvPr id="4" name="文本框 3"/>
          <p:cNvSpPr txBox="1"/>
          <p:nvPr/>
        </p:nvSpPr>
        <p:spPr>
          <a:xfrm>
            <a:off x="364630" y="1155972"/>
            <a:ext cx="4647638" cy="307777"/>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在标的价格上涨但低于障碍价格时，提供固定的收益</a:t>
            </a:r>
            <a:endParaRPr lang="en-US" altLang="zh-CN" sz="1400" dirty="0">
              <a:solidFill>
                <a:prstClr val="black"/>
              </a:solidFill>
              <a:cs typeface="+mn-ea"/>
              <a:sym typeface="+mn-lt"/>
            </a:endParaRPr>
          </a:p>
        </p:txBody>
      </p:sp>
      <p:sp>
        <p:nvSpPr>
          <p:cNvPr id="5" name="文本框 4"/>
          <p:cNvSpPr txBox="1"/>
          <p:nvPr/>
        </p:nvSpPr>
        <p:spPr>
          <a:xfrm>
            <a:off x="364629" y="786637"/>
            <a:ext cx="2085060" cy="369335"/>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schemeClr val="bg1"/>
                </a:solidFill>
                <a:effectLst/>
                <a:uLnTx/>
                <a:uFillTx/>
                <a:cs typeface="+mn-ea"/>
                <a:sym typeface="+mn-lt"/>
              </a:rPr>
              <a:t>固定赔付累沽期权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7" name="图片 6"/>
          <p:cNvPicPr>
            <a:picLocks noChangeAspect="1"/>
          </p:cNvPicPr>
          <p:nvPr/>
        </p:nvPicPr>
        <p:blipFill>
          <a:blip r:embed="rId3"/>
          <a:stretch>
            <a:fillRect/>
          </a:stretch>
        </p:blipFill>
        <p:spPr>
          <a:xfrm>
            <a:off x="579859" y="1972141"/>
            <a:ext cx="4037295" cy="3729887"/>
          </a:xfrm>
          <a:prstGeom prst="rect">
            <a:avLst/>
          </a:prstGeom>
        </p:spPr>
      </p:pic>
      <p:graphicFrame>
        <p:nvGraphicFramePr>
          <p:cNvPr id="12" name="表格 11"/>
          <p:cNvGraphicFramePr>
            <a:graphicFrameLocks noGrp="1"/>
          </p:cNvGraphicFramePr>
          <p:nvPr/>
        </p:nvGraphicFramePr>
        <p:xfrm>
          <a:off x="5804706" y="1309860"/>
          <a:ext cx="4614459" cy="4796169"/>
        </p:xfrm>
        <a:graphic>
          <a:graphicData uri="http://schemas.openxmlformats.org/drawingml/2006/table">
            <a:tbl>
              <a:tblPr firstRow="1" bandRow="1">
                <a:tableStyleId>{5C22544A-7EE6-4342-B048-85BDC9FD1C3A}</a:tableStyleId>
              </a:tblPr>
              <a:tblGrid>
                <a:gridCol w="1965419">
                  <a:extLst>
                    <a:ext uri="{9D8B030D-6E8A-4147-A177-3AD203B41FA5}">
                      <a16:colId xmlns:a16="http://schemas.microsoft.com/office/drawing/2014/main" val="20000"/>
                    </a:ext>
                  </a:extLst>
                </a:gridCol>
                <a:gridCol w="2649040">
                  <a:extLst>
                    <a:ext uri="{9D8B030D-6E8A-4147-A177-3AD203B41FA5}">
                      <a16:colId xmlns:a16="http://schemas.microsoft.com/office/drawing/2014/main" val="20001"/>
                    </a:ext>
                  </a:extLst>
                </a:gridCol>
              </a:tblGrid>
              <a:tr h="302793">
                <a:tc gridSpan="2">
                  <a:txBody>
                    <a:bodyPr/>
                    <a:lstStyle/>
                    <a:p>
                      <a:pPr algn="ctr"/>
                      <a:r>
                        <a:rPr lang="zh-CN" altLang="en-US" sz="1400" dirty="0"/>
                        <a:t>场外期权报价示例</a:t>
                      </a:r>
                    </a:p>
                  </a:txBody>
                  <a:tcPr anchor="ctr">
                    <a:solidFill>
                      <a:srgbClr val="972022"/>
                    </a:solidFill>
                  </a:tcPr>
                </a:tc>
                <a:tc hMerge="1">
                  <a:txBody>
                    <a:bodyPr/>
                    <a:lstStyle/>
                    <a:p>
                      <a:endParaRPr lang="zh-CN"/>
                    </a:p>
                  </a:txBody>
                  <a:tcPr anchor="ctr"/>
                </a:tc>
                <a:extLst>
                  <a:ext uri="{0D108BD9-81ED-4DB2-BD59-A6C34878D82A}">
                    <a16:rowId xmlns:a16="http://schemas.microsoft.com/office/drawing/2014/main" val="10000"/>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报价日期</a:t>
                      </a:r>
                    </a:p>
                  </a:txBody>
                  <a:tcPr anchor="ctr">
                    <a:solidFill>
                      <a:schemeClr val="bg2"/>
                    </a:solidFill>
                  </a:tcPr>
                </a:tc>
                <a:tc>
                  <a:txBody>
                    <a:bodyPr/>
                    <a:lstStyle/>
                    <a:p>
                      <a:pPr algn="ctr"/>
                      <a:r>
                        <a:rPr lang="en-US" altLang="zh-CN" sz="1400" dirty="0"/>
                        <a:t>2022/3/29</a:t>
                      </a:r>
                      <a:endParaRPr lang="zh-CN" altLang="en-US" sz="1400" dirty="0"/>
                    </a:p>
                  </a:txBody>
                  <a:tcPr anchor="ctr">
                    <a:solidFill>
                      <a:schemeClr val="bg2"/>
                    </a:solidFill>
                  </a:tcPr>
                </a:tc>
                <a:extLst>
                  <a:ext uri="{0D108BD9-81ED-4DB2-BD59-A6C34878D82A}">
                    <a16:rowId xmlns:a16="http://schemas.microsoft.com/office/drawing/2014/main" val="10001"/>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挂钩标的</a:t>
                      </a:r>
                    </a:p>
                  </a:txBody>
                  <a:tcPr anchor="ctr">
                    <a:solidFill>
                      <a:schemeClr val="bg2"/>
                    </a:solidFill>
                  </a:tcPr>
                </a:tc>
                <a:tc>
                  <a:txBody>
                    <a:bodyPr/>
                    <a:lstStyle/>
                    <a:p>
                      <a:pPr algn="ctr"/>
                      <a:r>
                        <a:rPr lang="zh-CN" altLang="en-US" sz="1400" dirty="0"/>
                        <a:t>螺纹钢</a:t>
                      </a:r>
                      <a:r>
                        <a:rPr lang="en-US" altLang="zh-CN" sz="1400" dirty="0"/>
                        <a:t>2210</a:t>
                      </a:r>
                      <a:endParaRPr lang="zh-CN" altLang="en-US" sz="1400" dirty="0"/>
                    </a:p>
                  </a:txBody>
                  <a:tcPr anchor="ctr">
                    <a:solidFill>
                      <a:schemeClr val="bg2"/>
                    </a:solidFill>
                  </a:tcPr>
                </a:tc>
                <a:extLst>
                  <a:ext uri="{0D108BD9-81ED-4DB2-BD59-A6C34878D82A}">
                    <a16:rowId xmlns:a16="http://schemas.microsoft.com/office/drawing/2014/main" val="10002"/>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标的代码</a:t>
                      </a:r>
                    </a:p>
                  </a:txBody>
                  <a:tcPr anchor="ctr">
                    <a:solidFill>
                      <a:schemeClr val="bg2"/>
                    </a:solidFill>
                  </a:tcPr>
                </a:tc>
                <a:tc>
                  <a:txBody>
                    <a:bodyPr/>
                    <a:lstStyle/>
                    <a:p>
                      <a:pPr algn="ctr"/>
                      <a:r>
                        <a:rPr lang="en-US" altLang="zh-CN" sz="1400" dirty="0"/>
                        <a:t>RB2210</a:t>
                      </a:r>
                      <a:endParaRPr lang="zh-CN" altLang="en-US" sz="1400" dirty="0"/>
                    </a:p>
                  </a:txBody>
                  <a:tcPr anchor="ctr">
                    <a:solidFill>
                      <a:schemeClr val="bg2"/>
                    </a:solidFill>
                  </a:tcPr>
                </a:tc>
                <a:extLst>
                  <a:ext uri="{0D108BD9-81ED-4DB2-BD59-A6C34878D82A}">
                    <a16:rowId xmlns:a16="http://schemas.microsoft.com/office/drawing/2014/main" val="10003"/>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期权类型</a:t>
                      </a:r>
                    </a:p>
                  </a:txBody>
                  <a:tcPr anchor="ctr">
                    <a:solidFill>
                      <a:schemeClr val="bg2"/>
                    </a:solidFill>
                  </a:tcPr>
                </a:tc>
                <a:tc>
                  <a:txBody>
                    <a:bodyPr/>
                    <a:lstStyle/>
                    <a:p>
                      <a:pPr algn="ctr"/>
                      <a:r>
                        <a:rPr lang="zh-CN" altLang="en-US" sz="1400" dirty="0"/>
                        <a:t>买入向上敲出区间固定赔付累计期权</a:t>
                      </a:r>
                    </a:p>
                  </a:txBody>
                  <a:tcPr anchor="ctr">
                    <a:solidFill>
                      <a:schemeClr val="bg2"/>
                    </a:solidFill>
                  </a:tcPr>
                </a:tc>
                <a:extLst>
                  <a:ext uri="{0D108BD9-81ED-4DB2-BD59-A6C34878D82A}">
                    <a16:rowId xmlns:a16="http://schemas.microsoft.com/office/drawing/2014/main" val="10004"/>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入场价格</a:t>
                      </a:r>
                    </a:p>
                  </a:txBody>
                  <a:tcPr anchor="ctr">
                    <a:solidFill>
                      <a:schemeClr val="bg2"/>
                    </a:solidFill>
                  </a:tcPr>
                </a:tc>
                <a:tc>
                  <a:txBody>
                    <a:bodyPr/>
                    <a:lstStyle/>
                    <a:p>
                      <a:pPr algn="ctr"/>
                      <a:r>
                        <a:rPr lang="en-US" altLang="zh-CN" sz="1400" dirty="0"/>
                        <a:t>4990.00</a:t>
                      </a:r>
                      <a:endParaRPr lang="zh-CN" altLang="en-US" sz="1400" dirty="0"/>
                    </a:p>
                  </a:txBody>
                  <a:tcPr anchor="ctr">
                    <a:solidFill>
                      <a:schemeClr val="bg2"/>
                    </a:solidFill>
                  </a:tcPr>
                </a:tc>
                <a:extLst>
                  <a:ext uri="{0D108BD9-81ED-4DB2-BD59-A6C34878D82A}">
                    <a16:rowId xmlns:a16="http://schemas.microsoft.com/office/drawing/2014/main" val="10005"/>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执行价格</a:t>
                      </a:r>
                    </a:p>
                  </a:txBody>
                  <a:tcPr anchor="ctr">
                    <a:solidFill>
                      <a:schemeClr val="bg2"/>
                    </a:solidFill>
                  </a:tcPr>
                </a:tc>
                <a:tc>
                  <a:txBody>
                    <a:bodyPr/>
                    <a:lstStyle/>
                    <a:p>
                      <a:pPr algn="ctr"/>
                      <a:r>
                        <a:rPr lang="en-US" altLang="zh-CN" sz="1400" dirty="0"/>
                        <a:t>4690.00</a:t>
                      </a:r>
                      <a:endParaRPr lang="zh-CN" altLang="en-US" sz="1400" dirty="0"/>
                    </a:p>
                  </a:txBody>
                  <a:tcPr anchor="ctr">
                    <a:solidFill>
                      <a:schemeClr val="bg2"/>
                    </a:solidFill>
                  </a:tcPr>
                </a:tc>
                <a:extLst>
                  <a:ext uri="{0D108BD9-81ED-4DB2-BD59-A6C34878D82A}">
                    <a16:rowId xmlns:a16="http://schemas.microsoft.com/office/drawing/2014/main" val="10006"/>
                  </a:ext>
                </a:extLst>
              </a:tr>
              <a:tr h="31560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敲出障碍价格</a:t>
                      </a:r>
                    </a:p>
                  </a:txBody>
                  <a:tcPr anchor="ctr">
                    <a:solidFill>
                      <a:schemeClr val="bg2"/>
                    </a:solidFill>
                  </a:tcPr>
                </a:tc>
                <a:tc>
                  <a:txBody>
                    <a:bodyPr/>
                    <a:lstStyle/>
                    <a:p>
                      <a:pPr algn="ctr"/>
                      <a:r>
                        <a:rPr lang="en-US" altLang="zh-CN" sz="1400" dirty="0"/>
                        <a:t>5190.00</a:t>
                      </a:r>
                      <a:endParaRPr lang="zh-CN" altLang="en-US" sz="1400" dirty="0"/>
                    </a:p>
                  </a:txBody>
                  <a:tcPr anchor="ctr">
                    <a:solidFill>
                      <a:schemeClr val="bg2"/>
                    </a:solidFill>
                  </a:tcPr>
                </a:tc>
                <a:extLst>
                  <a:ext uri="{0D108BD9-81ED-4DB2-BD59-A6C34878D82A}">
                    <a16:rowId xmlns:a16="http://schemas.microsoft.com/office/drawing/2014/main" val="10007"/>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敲出收益</a:t>
                      </a:r>
                    </a:p>
                  </a:txBody>
                  <a:tcPr anchor="ctr">
                    <a:solidFill>
                      <a:schemeClr val="bg2"/>
                    </a:solidFill>
                  </a:tcPr>
                </a:tc>
                <a:tc>
                  <a:txBody>
                    <a:bodyPr/>
                    <a:lstStyle/>
                    <a:p>
                      <a:pPr algn="ctr"/>
                      <a:r>
                        <a:rPr lang="en-US" altLang="zh-CN" sz="1400" dirty="0"/>
                        <a:t>42.00</a:t>
                      </a:r>
                      <a:endParaRPr lang="zh-CN" altLang="en-US" sz="1400" dirty="0"/>
                    </a:p>
                  </a:txBody>
                  <a:tcPr anchor="ctr">
                    <a:solidFill>
                      <a:schemeClr val="bg2"/>
                    </a:solidFill>
                  </a:tcPr>
                </a:tc>
                <a:extLst>
                  <a:ext uri="{0D108BD9-81ED-4DB2-BD59-A6C34878D82A}">
                    <a16:rowId xmlns:a16="http://schemas.microsoft.com/office/drawing/2014/main" val="10008"/>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向上倍数</a:t>
                      </a:r>
                    </a:p>
                  </a:txBody>
                  <a:tcPr anchor="ctr">
                    <a:solidFill>
                      <a:schemeClr val="bg2"/>
                    </a:solidFill>
                  </a:tcPr>
                </a:tc>
                <a:tc>
                  <a:txBody>
                    <a:bodyPr/>
                    <a:lstStyle/>
                    <a:p>
                      <a:pPr algn="ctr"/>
                      <a:r>
                        <a:rPr lang="en-US" altLang="zh-CN" sz="1400" dirty="0"/>
                        <a:t>1</a:t>
                      </a:r>
                      <a:endParaRPr lang="zh-CN" altLang="en-US" sz="1400" dirty="0"/>
                    </a:p>
                  </a:txBody>
                  <a:tcPr anchor="ctr">
                    <a:solidFill>
                      <a:schemeClr val="bg2"/>
                    </a:solidFill>
                  </a:tcPr>
                </a:tc>
                <a:extLst>
                  <a:ext uri="{0D108BD9-81ED-4DB2-BD59-A6C34878D82A}">
                    <a16:rowId xmlns:a16="http://schemas.microsoft.com/office/drawing/2014/main" val="10009"/>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向下倍数</a:t>
                      </a:r>
                    </a:p>
                  </a:txBody>
                  <a:tcPr anchor="ctr">
                    <a:solidFill>
                      <a:schemeClr val="bg2"/>
                    </a:solidFill>
                  </a:tcPr>
                </a:tc>
                <a:tc>
                  <a:txBody>
                    <a:bodyPr/>
                    <a:lstStyle/>
                    <a:p>
                      <a:pPr algn="ctr"/>
                      <a:r>
                        <a:rPr lang="en-US" altLang="zh-CN" sz="1400" dirty="0"/>
                        <a:t>2</a:t>
                      </a:r>
                      <a:endParaRPr lang="zh-CN" altLang="en-US" sz="1400" dirty="0"/>
                    </a:p>
                  </a:txBody>
                  <a:tcPr anchor="ctr">
                    <a:solidFill>
                      <a:schemeClr val="bg2"/>
                    </a:solidFill>
                  </a:tcPr>
                </a:tc>
                <a:extLst>
                  <a:ext uri="{0D108BD9-81ED-4DB2-BD59-A6C34878D82A}">
                    <a16:rowId xmlns:a16="http://schemas.microsoft.com/office/drawing/2014/main" val="10010"/>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观察开始日</a:t>
                      </a:r>
                    </a:p>
                  </a:txBody>
                  <a:tcPr anchor="ctr">
                    <a:solidFill>
                      <a:schemeClr val="bg2"/>
                    </a:solidFill>
                  </a:tcPr>
                </a:tc>
                <a:tc>
                  <a:txBody>
                    <a:bodyPr/>
                    <a:lstStyle/>
                    <a:p>
                      <a:pPr algn="ctr"/>
                      <a:r>
                        <a:rPr lang="en-US" altLang="zh-CN" sz="1400" dirty="0"/>
                        <a:t>2022/3/30</a:t>
                      </a:r>
                      <a:endParaRPr lang="zh-CN" altLang="en-US" sz="1400" dirty="0"/>
                    </a:p>
                  </a:txBody>
                  <a:tcPr anchor="ctr">
                    <a:solidFill>
                      <a:schemeClr val="bg2"/>
                    </a:solidFill>
                  </a:tcPr>
                </a:tc>
                <a:extLst>
                  <a:ext uri="{0D108BD9-81ED-4DB2-BD59-A6C34878D82A}">
                    <a16:rowId xmlns:a16="http://schemas.microsoft.com/office/drawing/2014/main" val="10011"/>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观察到期日</a:t>
                      </a:r>
                    </a:p>
                  </a:txBody>
                  <a:tcPr anchor="ctr">
                    <a:solidFill>
                      <a:schemeClr val="bg2"/>
                    </a:solidFill>
                  </a:tcPr>
                </a:tc>
                <a:tc>
                  <a:txBody>
                    <a:bodyPr/>
                    <a:lstStyle/>
                    <a:p>
                      <a:pPr algn="ctr"/>
                      <a:r>
                        <a:rPr lang="en-US" altLang="zh-CN" sz="1400" dirty="0"/>
                        <a:t>2022/5/17</a:t>
                      </a:r>
                      <a:endParaRPr lang="zh-CN" altLang="en-US" sz="1400" dirty="0"/>
                    </a:p>
                  </a:txBody>
                  <a:tcPr anchor="ctr">
                    <a:solidFill>
                      <a:schemeClr val="bg2"/>
                    </a:solidFill>
                  </a:tcPr>
                </a:tc>
                <a:extLst>
                  <a:ext uri="{0D108BD9-81ED-4DB2-BD59-A6C34878D82A}">
                    <a16:rowId xmlns:a16="http://schemas.microsoft.com/office/drawing/2014/main" val="10012"/>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结算天数</a:t>
                      </a:r>
                    </a:p>
                  </a:txBody>
                  <a:tcPr anchor="ctr">
                    <a:solidFill>
                      <a:schemeClr val="bg2"/>
                    </a:solidFill>
                  </a:tcPr>
                </a:tc>
                <a:tc>
                  <a:txBody>
                    <a:bodyPr/>
                    <a:lstStyle/>
                    <a:p>
                      <a:pPr algn="ctr"/>
                      <a:r>
                        <a:rPr lang="en-US" altLang="zh-CN" sz="1400" dirty="0"/>
                        <a:t>30</a:t>
                      </a:r>
                      <a:endParaRPr lang="zh-CN" altLang="en-US" sz="1400" dirty="0"/>
                    </a:p>
                  </a:txBody>
                  <a:tcPr anchor="ctr">
                    <a:solidFill>
                      <a:schemeClr val="bg2"/>
                    </a:solidFill>
                  </a:tcPr>
                </a:tc>
                <a:extLst>
                  <a:ext uri="{0D108BD9-81ED-4DB2-BD59-A6C34878D82A}">
                    <a16:rowId xmlns:a16="http://schemas.microsoft.com/office/drawing/2014/main" val="10013"/>
                  </a:ext>
                </a:extLst>
              </a:tr>
              <a:tr h="3027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单位权利金</a:t>
                      </a:r>
                    </a:p>
                  </a:txBody>
                  <a:tcPr anchor="ctr">
                    <a:solidFill>
                      <a:schemeClr val="bg2"/>
                    </a:solidFill>
                  </a:tcPr>
                </a:tc>
                <a:tc>
                  <a:txBody>
                    <a:bodyPr/>
                    <a:lstStyle/>
                    <a:p>
                      <a:pPr algn="ctr"/>
                      <a:r>
                        <a:rPr lang="zh-CN" altLang="en-US" sz="1400" dirty="0"/>
                        <a:t>￥</a:t>
                      </a:r>
                      <a:r>
                        <a:rPr lang="en-US" altLang="zh-CN" sz="1400" dirty="0"/>
                        <a:t>0.00</a:t>
                      </a:r>
                      <a:endParaRPr lang="zh-CN" altLang="en-US" sz="1400" dirty="0"/>
                    </a:p>
                  </a:txBody>
                  <a:tcPr anchor="ctr">
                    <a:solidFill>
                      <a:schemeClr val="bg2"/>
                    </a:solidFill>
                  </a:tcPr>
                </a:tc>
                <a:extLst>
                  <a:ext uri="{0D108BD9-81ED-4DB2-BD59-A6C34878D82A}">
                    <a16:rowId xmlns:a16="http://schemas.microsoft.com/office/drawing/2014/main" val="10014"/>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累计增强期权</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115</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64629" y="1155972"/>
                <a:ext cx="7729504" cy="1638910"/>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增强累计期权，相当于一个累计期权叠加一个有敲入的看涨期权</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假设</a:t>
                </a:r>
                <a:r>
                  <a:rPr lang="en-US" altLang="zh-CN" sz="1400" dirty="0">
                    <a:solidFill>
                      <a:prstClr val="black"/>
                    </a:solidFill>
                    <a:cs typeface="+mn-ea"/>
                    <a:sym typeface="+mn-lt"/>
                  </a:rPr>
                  <a:t>12</a:t>
                </a:r>
                <a:r>
                  <a:rPr lang="zh-CN" altLang="en-US" sz="1400" dirty="0">
                    <a:solidFill>
                      <a:prstClr val="black"/>
                    </a:solidFill>
                    <a:cs typeface="+mn-ea"/>
                    <a:sym typeface="+mn-lt"/>
                  </a:rPr>
                  <a:t>月</a:t>
                </a:r>
                <a:r>
                  <a:rPr lang="en-US" altLang="zh-CN" sz="1400" dirty="0">
                    <a:solidFill>
                      <a:prstClr val="black"/>
                    </a:solidFill>
                    <a:cs typeface="+mn-ea"/>
                    <a:sym typeface="+mn-lt"/>
                  </a:rPr>
                  <a:t>1</a:t>
                </a:r>
                <a:r>
                  <a:rPr lang="zh-CN" altLang="en-US" sz="1400" dirty="0">
                    <a:solidFill>
                      <a:prstClr val="black"/>
                    </a:solidFill>
                    <a:cs typeface="+mn-ea"/>
                    <a:sym typeface="+mn-lt"/>
                  </a:rPr>
                  <a:t>号（第</a:t>
                </a:r>
                <a:r>
                  <a:rPr lang="en-US" altLang="zh-CN" sz="1400" dirty="0">
                    <a:solidFill>
                      <a:prstClr val="black"/>
                    </a:solidFill>
                    <a:cs typeface="+mn-ea"/>
                    <a:sym typeface="+mn-lt"/>
                  </a:rPr>
                  <a:t>10</a:t>
                </a:r>
                <a:r>
                  <a:rPr lang="zh-CN" altLang="en-US" sz="1400" dirty="0">
                    <a:solidFill>
                      <a:prstClr val="black"/>
                    </a:solidFill>
                    <a:cs typeface="+mn-ea"/>
                    <a:sym typeface="+mn-lt"/>
                  </a:rPr>
                  <a:t>个交易日），期货收盘价为</a:t>
                </a:r>
                <a:r>
                  <a:rPr lang="en-US" altLang="zh-CN" sz="1400" dirty="0">
                    <a:solidFill>
                      <a:prstClr val="black"/>
                    </a:solidFill>
                    <a:cs typeface="+mn-ea"/>
                    <a:sym typeface="+mn-lt"/>
                  </a:rPr>
                  <a:t>145500</a:t>
                </a:r>
                <a:r>
                  <a:rPr lang="zh-CN" altLang="en-US" sz="1400" dirty="0">
                    <a:solidFill>
                      <a:prstClr val="black"/>
                    </a:solidFill>
                    <a:cs typeface="+mn-ea"/>
                    <a:sym typeface="+mn-lt"/>
                  </a:rPr>
                  <a:t>，触碰到敲出价格客户购买总货值为</a:t>
                </a:r>
                <a:r>
                  <a:rPr lang="en-US" altLang="zh-CN" sz="1400" dirty="0">
                    <a:solidFill>
                      <a:prstClr val="black"/>
                    </a:solidFill>
                    <a:cs typeface="+mn-ea"/>
                    <a:sym typeface="+mn-lt"/>
                  </a:rPr>
                  <a:t>138800*9*5+141910*(22-9)*5=15470150</a:t>
                </a:r>
                <a:r>
                  <a:rPr lang="zh-CN" altLang="en-US" sz="1400" dirty="0">
                    <a:solidFill>
                      <a:prstClr val="black"/>
                    </a:solidFill>
                    <a:cs typeface="+mn-ea"/>
                    <a:sym typeface="+mn-lt"/>
                  </a:rPr>
                  <a:t>，客户采购了</a:t>
                </a:r>
                <a:r>
                  <a:rPr lang="en-US" altLang="zh-CN" sz="1400" dirty="0">
                    <a:solidFill>
                      <a:prstClr val="black"/>
                    </a:solidFill>
                    <a:cs typeface="+mn-ea"/>
                    <a:sym typeface="+mn-lt"/>
                  </a:rPr>
                  <a:t>110</a:t>
                </a:r>
                <a:r>
                  <a:rPr lang="zh-CN" altLang="en-US" sz="1400" dirty="0">
                    <a:solidFill>
                      <a:prstClr val="black"/>
                    </a:solidFill>
                    <a:cs typeface="+mn-ea"/>
                    <a:sym typeface="+mn-lt"/>
                  </a:rPr>
                  <a:t>吨镍，均价为</a:t>
                </a:r>
                <a:r>
                  <a:rPr lang="en-US" altLang="zh-CN" sz="1400" dirty="0">
                    <a:solidFill>
                      <a:prstClr val="black"/>
                    </a:solidFill>
                    <a:cs typeface="+mn-ea"/>
                    <a:sym typeface="+mn-lt"/>
                  </a:rPr>
                  <a:t>140637.73</a:t>
                </a:r>
                <a:r>
                  <a:rPr lang="zh-CN" altLang="en-US" sz="1400" dirty="0">
                    <a:solidFill>
                      <a:prstClr val="black"/>
                    </a:solidFill>
                    <a:cs typeface="+mn-ea"/>
                    <a:sym typeface="+mn-lt"/>
                  </a:rPr>
                  <a:t>元</a:t>
                </a:r>
                <a:r>
                  <a:rPr lang="en-US" altLang="zh-CN" sz="1400" dirty="0">
                    <a:solidFill>
                      <a:prstClr val="black"/>
                    </a:solidFill>
                    <a:cs typeface="+mn-ea"/>
                    <a:sym typeface="+mn-lt"/>
                  </a:rPr>
                  <a:t>/</a:t>
                </a:r>
                <a:r>
                  <a:rPr lang="zh-CN" altLang="en-US" sz="1400" dirty="0">
                    <a:solidFill>
                      <a:prstClr val="black"/>
                    </a:solidFill>
                    <a:cs typeface="+mn-ea"/>
                    <a:sym typeface="+mn-lt"/>
                  </a:rPr>
                  <a:t>吨</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观察期间内，期货收盘价触未碰到敲出价格，且到期日收盘价</a:t>
                </a:r>
                <a14:m>
                  <m:oMath xmlns:m="http://schemas.openxmlformats.org/officeDocument/2006/math">
                    <m:r>
                      <a:rPr lang="en-US" altLang="zh-CN" sz="1400" i="1" dirty="0" smtClean="0">
                        <a:solidFill>
                          <a:prstClr val="black"/>
                        </a:solidFill>
                        <a:latin typeface="Cambria Math" panose="02040503050406030204" pitchFamily="18" charset="0"/>
                        <a:ea typeface="Cambria Math" panose="02040503050406030204" pitchFamily="18" charset="0"/>
                        <a:cs typeface="+mn-ea"/>
                        <a:sym typeface="+mn-lt"/>
                      </a:rPr>
                      <m:t>≥</m:t>
                    </m:r>
                  </m:oMath>
                </a14:m>
                <a:r>
                  <a:rPr lang="en-US" altLang="zh-CN" sz="1400" dirty="0">
                    <a:solidFill>
                      <a:prstClr val="black"/>
                    </a:solidFill>
                    <a:cs typeface="+mn-ea"/>
                    <a:sym typeface="+mn-lt"/>
                  </a:rPr>
                  <a:t>138800</a:t>
                </a:r>
                <a:r>
                  <a:rPr lang="zh-CN" altLang="en-US" sz="1400" dirty="0">
                    <a:solidFill>
                      <a:prstClr val="black"/>
                    </a:solidFill>
                    <a:cs typeface="+mn-ea"/>
                    <a:sym typeface="+mn-lt"/>
                  </a:rPr>
                  <a:t>，客户购买总货值为</a:t>
                </a:r>
                <a:r>
                  <a:rPr lang="en-US" altLang="zh-CN" sz="1400" dirty="0">
                    <a:solidFill>
                      <a:prstClr val="black"/>
                    </a:solidFill>
                    <a:cs typeface="+mn-ea"/>
                    <a:sym typeface="+mn-lt"/>
                  </a:rPr>
                  <a:t>138800*22*5=15268000</a:t>
                </a:r>
                <a:r>
                  <a:rPr lang="zh-CN" altLang="en-US" sz="1400" dirty="0">
                    <a:solidFill>
                      <a:prstClr val="black"/>
                    </a:solidFill>
                    <a:cs typeface="+mn-ea"/>
                    <a:sym typeface="+mn-lt"/>
                  </a:rPr>
                  <a:t>客户采购了</a:t>
                </a:r>
                <a:r>
                  <a:rPr lang="en-US" altLang="zh-CN" sz="1400" dirty="0">
                    <a:solidFill>
                      <a:prstClr val="black"/>
                    </a:solidFill>
                    <a:cs typeface="+mn-ea"/>
                    <a:sym typeface="+mn-lt"/>
                  </a:rPr>
                  <a:t>110</a:t>
                </a:r>
                <a:r>
                  <a:rPr lang="zh-CN" altLang="en-US" sz="1400" dirty="0">
                    <a:solidFill>
                      <a:prstClr val="black"/>
                    </a:solidFill>
                    <a:cs typeface="+mn-ea"/>
                    <a:sym typeface="+mn-lt"/>
                  </a:rPr>
                  <a:t>吨镍，均价为</a:t>
                </a:r>
                <a:r>
                  <a:rPr lang="en-US" altLang="zh-CN" sz="1400" dirty="0">
                    <a:solidFill>
                      <a:prstClr val="black"/>
                    </a:solidFill>
                    <a:cs typeface="+mn-ea"/>
                    <a:sym typeface="+mn-lt"/>
                  </a:rPr>
                  <a:t>138800</a:t>
                </a:r>
                <a:r>
                  <a:rPr lang="zh-CN" altLang="en-US" sz="1400" dirty="0">
                    <a:solidFill>
                      <a:prstClr val="black"/>
                    </a:solidFill>
                    <a:cs typeface="+mn-ea"/>
                    <a:sym typeface="+mn-lt"/>
                  </a:rPr>
                  <a:t>元</a:t>
                </a:r>
                <a:r>
                  <a:rPr lang="en-US" altLang="zh-CN" sz="1400" dirty="0">
                    <a:solidFill>
                      <a:prstClr val="black"/>
                    </a:solidFill>
                    <a:cs typeface="+mn-ea"/>
                    <a:sym typeface="+mn-lt"/>
                  </a:rPr>
                  <a:t>/</a:t>
                </a:r>
                <a:r>
                  <a:rPr lang="zh-CN" altLang="en-US" sz="1400" dirty="0">
                    <a:solidFill>
                      <a:prstClr val="black"/>
                    </a:solidFill>
                    <a:cs typeface="+mn-ea"/>
                    <a:sym typeface="+mn-lt"/>
                  </a:rPr>
                  <a:t>吨</a:t>
                </a:r>
                <a:endParaRPr lang="en-US" altLang="zh-CN" sz="1400" dirty="0">
                  <a:solidFill>
                    <a:prstClr val="black"/>
                  </a:solidFill>
                  <a:cs typeface="+mn-ea"/>
                  <a:sym typeface="+mn-lt"/>
                </a:endParaRPr>
              </a:p>
              <a:p>
                <a:pPr marL="342900" indent="-342900">
                  <a:spcAft>
                    <a:spcPts val="50"/>
                  </a:spcAft>
                  <a:buFont typeface="Arial" panose="020B0604020202020204" pitchFamily="34" charset="0"/>
                  <a:buChar char="•"/>
                  <a:defRPr/>
                </a:pPr>
                <a:r>
                  <a:rPr lang="zh-CN" altLang="en-US" sz="1400" dirty="0">
                    <a:solidFill>
                      <a:prstClr val="black"/>
                    </a:solidFill>
                    <a:cs typeface="+mn-ea"/>
                    <a:sym typeface="+mn-lt"/>
                  </a:rPr>
                  <a:t>观察期间内，期货收盘价未触碰到敲出价格，且到期日收盘价</a:t>
                </a:r>
                <a:r>
                  <a:rPr lang="en-US" altLang="zh-CN" sz="1400" dirty="0">
                    <a:solidFill>
                      <a:prstClr val="black"/>
                    </a:solidFill>
                    <a:cs typeface="+mn-ea"/>
                    <a:sym typeface="+mn-lt"/>
                  </a:rPr>
                  <a:t>&lt;138800</a:t>
                </a:r>
                <a:r>
                  <a:rPr lang="zh-CN" altLang="en-US" sz="1400" dirty="0">
                    <a:solidFill>
                      <a:prstClr val="black"/>
                    </a:solidFill>
                    <a:cs typeface="+mn-ea"/>
                    <a:sym typeface="+mn-lt"/>
                  </a:rPr>
                  <a:t>，客户购买总货值为</a:t>
                </a:r>
                <a:r>
                  <a:rPr lang="en-US" altLang="zh-CN" sz="1400" dirty="0">
                    <a:solidFill>
                      <a:prstClr val="black"/>
                    </a:solidFill>
                    <a:cs typeface="+mn-ea"/>
                    <a:sym typeface="+mn-lt"/>
                  </a:rPr>
                  <a:t>138800*22*5*2=30536000</a:t>
                </a:r>
                <a:r>
                  <a:rPr lang="zh-CN" altLang="en-US" sz="1400" dirty="0">
                    <a:solidFill>
                      <a:prstClr val="black"/>
                    </a:solidFill>
                    <a:cs typeface="+mn-ea"/>
                    <a:sym typeface="+mn-lt"/>
                  </a:rPr>
                  <a:t>，客户采购了</a:t>
                </a:r>
                <a:r>
                  <a:rPr lang="en-US" altLang="zh-CN" sz="1400" dirty="0">
                    <a:solidFill>
                      <a:prstClr val="black"/>
                    </a:solidFill>
                    <a:cs typeface="+mn-ea"/>
                    <a:sym typeface="+mn-lt"/>
                  </a:rPr>
                  <a:t>220</a:t>
                </a:r>
                <a:r>
                  <a:rPr lang="zh-CN" altLang="en-US" sz="1400" dirty="0">
                    <a:solidFill>
                      <a:prstClr val="black"/>
                    </a:solidFill>
                    <a:cs typeface="+mn-ea"/>
                    <a:sym typeface="+mn-lt"/>
                  </a:rPr>
                  <a:t>吨镍，均价为</a:t>
                </a:r>
                <a:r>
                  <a:rPr lang="en-US" altLang="zh-CN" sz="1400" dirty="0">
                    <a:solidFill>
                      <a:prstClr val="black"/>
                    </a:solidFill>
                    <a:cs typeface="+mn-ea"/>
                    <a:sym typeface="+mn-lt"/>
                  </a:rPr>
                  <a:t>138800</a:t>
                </a:r>
                <a:r>
                  <a:rPr lang="zh-CN" altLang="en-US" sz="1400" dirty="0">
                    <a:solidFill>
                      <a:prstClr val="black"/>
                    </a:solidFill>
                    <a:cs typeface="+mn-ea"/>
                    <a:sym typeface="+mn-lt"/>
                  </a:rPr>
                  <a:t>元</a:t>
                </a:r>
                <a:r>
                  <a:rPr lang="en-US" altLang="zh-CN" sz="1400" dirty="0">
                    <a:solidFill>
                      <a:prstClr val="black"/>
                    </a:solidFill>
                    <a:cs typeface="+mn-ea"/>
                    <a:sym typeface="+mn-lt"/>
                  </a:rPr>
                  <a:t>/</a:t>
                </a:r>
                <a:r>
                  <a:rPr lang="zh-CN" altLang="en-US" sz="1400" dirty="0">
                    <a:solidFill>
                      <a:prstClr val="black"/>
                    </a:solidFill>
                    <a:cs typeface="+mn-ea"/>
                    <a:sym typeface="+mn-lt"/>
                  </a:rPr>
                  <a:t>吨</a:t>
                </a:r>
                <a:endParaRPr lang="en-US" altLang="zh-CN" sz="1400" dirty="0">
                  <a:solidFill>
                    <a:prstClr val="black"/>
                  </a:solidFill>
                  <a:cs typeface="+mn-ea"/>
                  <a:sym typeface="+mn-lt"/>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64629" y="1155972"/>
                <a:ext cx="7729504" cy="1638910"/>
              </a:xfrm>
              <a:prstGeom prst="rect">
                <a:avLst/>
              </a:prstGeom>
              <a:blipFill rotWithShape="1">
                <a:blip r:embed="rId3"/>
                <a:stretch>
                  <a:fillRect l="-125" t="-598" r="-118" b="-566"/>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64629" y="786637"/>
            <a:ext cx="2085060" cy="369335"/>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schemeClr val="bg1"/>
                </a:solidFill>
                <a:effectLst/>
                <a:uLnTx/>
                <a:uFillTx/>
                <a:cs typeface="+mn-ea"/>
                <a:sym typeface="+mn-lt"/>
              </a:rPr>
              <a:t>固定赔付累沽期权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graphicFrame>
        <p:nvGraphicFramePr>
          <p:cNvPr id="12" name="表格 11"/>
          <p:cNvGraphicFramePr>
            <a:graphicFrameLocks noGrp="1"/>
          </p:cNvGraphicFramePr>
          <p:nvPr/>
        </p:nvGraphicFramePr>
        <p:xfrm>
          <a:off x="8535318" y="519944"/>
          <a:ext cx="3292053" cy="5182087"/>
        </p:xfrm>
        <a:graphic>
          <a:graphicData uri="http://schemas.openxmlformats.org/drawingml/2006/table">
            <a:tbl>
              <a:tblPr firstRow="1" bandRow="1">
                <a:tableStyleId>{5C22544A-7EE6-4342-B048-85BDC9FD1C3A}</a:tableStyleId>
              </a:tblPr>
              <a:tblGrid>
                <a:gridCol w="1402172">
                  <a:extLst>
                    <a:ext uri="{9D8B030D-6E8A-4147-A177-3AD203B41FA5}">
                      <a16:colId xmlns:a16="http://schemas.microsoft.com/office/drawing/2014/main" val="20000"/>
                    </a:ext>
                  </a:extLst>
                </a:gridCol>
                <a:gridCol w="1889881">
                  <a:extLst>
                    <a:ext uri="{9D8B030D-6E8A-4147-A177-3AD203B41FA5}">
                      <a16:colId xmlns:a16="http://schemas.microsoft.com/office/drawing/2014/main" val="20001"/>
                    </a:ext>
                  </a:extLst>
                </a:gridCol>
              </a:tblGrid>
              <a:tr h="317748">
                <a:tc gridSpan="2">
                  <a:txBody>
                    <a:bodyPr/>
                    <a:lstStyle/>
                    <a:p>
                      <a:pPr algn="ctr"/>
                      <a:r>
                        <a:rPr lang="zh-CN" altLang="en-US" sz="1400" dirty="0"/>
                        <a:t>场外期权报价示例</a:t>
                      </a:r>
                    </a:p>
                  </a:txBody>
                  <a:tcPr anchor="ctr">
                    <a:solidFill>
                      <a:srgbClr val="972022"/>
                    </a:solidFill>
                  </a:tcPr>
                </a:tc>
                <a:tc hMerge="1">
                  <a:txBody>
                    <a:bodyPr/>
                    <a:lstStyle/>
                    <a:p>
                      <a:endParaRPr lang="zh-CN"/>
                    </a:p>
                  </a:txBody>
                  <a:tcPr anchor="ctr"/>
                </a:tc>
                <a:extLst>
                  <a:ext uri="{0D108BD9-81ED-4DB2-BD59-A6C34878D82A}">
                    <a16:rowId xmlns:a16="http://schemas.microsoft.com/office/drawing/2014/main" val="10000"/>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报价日期</a:t>
                      </a:r>
                    </a:p>
                  </a:txBody>
                  <a:tcPr anchor="ctr">
                    <a:solidFill>
                      <a:schemeClr val="bg2"/>
                    </a:solidFill>
                  </a:tcPr>
                </a:tc>
                <a:tc>
                  <a:txBody>
                    <a:bodyPr/>
                    <a:lstStyle/>
                    <a:p>
                      <a:pPr algn="ctr"/>
                      <a:r>
                        <a:rPr lang="en-US" altLang="zh-CN" sz="1400" dirty="0"/>
                        <a:t>2021/11/17</a:t>
                      </a:r>
                      <a:endParaRPr lang="zh-CN" altLang="en-US" sz="1400" dirty="0"/>
                    </a:p>
                  </a:txBody>
                  <a:tcPr anchor="ctr">
                    <a:solidFill>
                      <a:schemeClr val="bg2"/>
                    </a:solidFill>
                  </a:tcPr>
                </a:tc>
                <a:extLst>
                  <a:ext uri="{0D108BD9-81ED-4DB2-BD59-A6C34878D82A}">
                    <a16:rowId xmlns:a16="http://schemas.microsoft.com/office/drawing/2014/main" val="10001"/>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挂钩标的</a:t>
                      </a:r>
                    </a:p>
                  </a:txBody>
                  <a:tcPr anchor="ctr">
                    <a:solidFill>
                      <a:schemeClr val="bg2"/>
                    </a:solidFill>
                  </a:tcPr>
                </a:tc>
                <a:tc>
                  <a:txBody>
                    <a:bodyPr/>
                    <a:lstStyle/>
                    <a:p>
                      <a:pPr algn="ctr"/>
                      <a:r>
                        <a:rPr lang="zh-CN" altLang="en-US" sz="1400" dirty="0"/>
                        <a:t>镍</a:t>
                      </a:r>
                      <a:r>
                        <a:rPr lang="en-US" altLang="zh-CN" sz="1400" dirty="0"/>
                        <a:t>2201</a:t>
                      </a:r>
                      <a:endParaRPr lang="zh-CN" altLang="en-US" sz="1400" dirty="0"/>
                    </a:p>
                  </a:txBody>
                  <a:tcPr anchor="ctr">
                    <a:solidFill>
                      <a:schemeClr val="bg2"/>
                    </a:solidFill>
                  </a:tcPr>
                </a:tc>
                <a:extLst>
                  <a:ext uri="{0D108BD9-81ED-4DB2-BD59-A6C34878D82A}">
                    <a16:rowId xmlns:a16="http://schemas.microsoft.com/office/drawing/2014/main" val="10002"/>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标的代码</a:t>
                      </a:r>
                    </a:p>
                  </a:txBody>
                  <a:tcPr anchor="ctr">
                    <a:solidFill>
                      <a:schemeClr val="bg2"/>
                    </a:solidFill>
                  </a:tcPr>
                </a:tc>
                <a:tc>
                  <a:txBody>
                    <a:bodyPr/>
                    <a:lstStyle/>
                    <a:p>
                      <a:pPr algn="ctr"/>
                      <a:r>
                        <a:rPr lang="en-US" altLang="zh-CN" sz="1400" dirty="0"/>
                        <a:t>ni2201</a:t>
                      </a:r>
                      <a:endParaRPr lang="zh-CN" altLang="en-US" sz="1400" dirty="0"/>
                    </a:p>
                  </a:txBody>
                  <a:tcPr anchor="ctr">
                    <a:solidFill>
                      <a:schemeClr val="bg2"/>
                    </a:solidFill>
                  </a:tcPr>
                </a:tc>
                <a:extLst>
                  <a:ext uri="{0D108BD9-81ED-4DB2-BD59-A6C34878D82A}">
                    <a16:rowId xmlns:a16="http://schemas.microsoft.com/office/drawing/2014/main" val="10003"/>
                  </a:ext>
                </a:extLst>
              </a:tr>
              <a:tr h="54017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期权类型</a:t>
                      </a:r>
                    </a:p>
                  </a:txBody>
                  <a:tcPr anchor="ctr">
                    <a:solidFill>
                      <a:schemeClr val="bg2"/>
                    </a:solidFill>
                  </a:tcPr>
                </a:tc>
                <a:tc>
                  <a:txBody>
                    <a:bodyPr/>
                    <a:lstStyle/>
                    <a:p>
                      <a:pPr algn="ctr"/>
                      <a:r>
                        <a:rPr lang="zh-CN" altLang="en-US" sz="1400" dirty="0"/>
                        <a:t>买入向上敲出补偿累计期权</a:t>
                      </a:r>
                    </a:p>
                  </a:txBody>
                  <a:tcPr anchor="ctr">
                    <a:solidFill>
                      <a:schemeClr val="bg2"/>
                    </a:solidFill>
                  </a:tcPr>
                </a:tc>
                <a:extLst>
                  <a:ext uri="{0D108BD9-81ED-4DB2-BD59-A6C34878D82A}">
                    <a16:rowId xmlns:a16="http://schemas.microsoft.com/office/drawing/2014/main" val="10004"/>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入场价格</a:t>
                      </a:r>
                    </a:p>
                  </a:txBody>
                  <a:tcPr anchor="ctr">
                    <a:solidFill>
                      <a:schemeClr val="bg2"/>
                    </a:solidFill>
                  </a:tcPr>
                </a:tc>
                <a:tc>
                  <a:txBody>
                    <a:bodyPr/>
                    <a:lstStyle/>
                    <a:p>
                      <a:pPr algn="ctr"/>
                      <a:r>
                        <a:rPr lang="en-US" altLang="zh-CN" sz="1400" dirty="0"/>
                        <a:t>141910.00</a:t>
                      </a:r>
                      <a:endParaRPr lang="zh-CN" altLang="en-US" sz="1400" dirty="0"/>
                    </a:p>
                  </a:txBody>
                  <a:tcPr anchor="ctr">
                    <a:solidFill>
                      <a:schemeClr val="bg2"/>
                    </a:solidFill>
                  </a:tcPr>
                </a:tc>
                <a:extLst>
                  <a:ext uri="{0D108BD9-81ED-4DB2-BD59-A6C34878D82A}">
                    <a16:rowId xmlns:a16="http://schemas.microsoft.com/office/drawing/2014/main" val="10005"/>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保障价格</a:t>
                      </a:r>
                    </a:p>
                  </a:txBody>
                  <a:tcPr anchor="ctr">
                    <a:solidFill>
                      <a:schemeClr val="bg2"/>
                    </a:solidFill>
                  </a:tcPr>
                </a:tc>
                <a:tc>
                  <a:txBody>
                    <a:bodyPr/>
                    <a:lstStyle/>
                    <a:p>
                      <a:pPr algn="ctr"/>
                      <a:r>
                        <a:rPr lang="en-US" altLang="zh-CN" sz="1400" dirty="0"/>
                        <a:t>141910.00</a:t>
                      </a:r>
                      <a:endParaRPr lang="zh-CN" altLang="en-US" sz="1400" dirty="0"/>
                    </a:p>
                  </a:txBody>
                  <a:tcPr anchor="ctr">
                    <a:solidFill>
                      <a:schemeClr val="bg2"/>
                    </a:solidFill>
                  </a:tcPr>
                </a:tc>
                <a:extLst>
                  <a:ext uri="{0D108BD9-81ED-4DB2-BD59-A6C34878D82A}">
                    <a16:rowId xmlns:a16="http://schemas.microsoft.com/office/drawing/2014/main" val="10006"/>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执行价格</a:t>
                      </a:r>
                    </a:p>
                  </a:txBody>
                  <a:tcPr anchor="ctr">
                    <a:solidFill>
                      <a:schemeClr val="bg2"/>
                    </a:solidFill>
                  </a:tcPr>
                </a:tc>
                <a:tc>
                  <a:txBody>
                    <a:bodyPr/>
                    <a:lstStyle/>
                    <a:p>
                      <a:pPr algn="ctr"/>
                      <a:r>
                        <a:rPr lang="en-US" altLang="zh-CN" sz="1400" dirty="0"/>
                        <a:t>138800.00</a:t>
                      </a:r>
                      <a:endParaRPr lang="zh-CN" altLang="en-US" sz="1400" dirty="0"/>
                    </a:p>
                  </a:txBody>
                  <a:tcPr anchor="ctr">
                    <a:solidFill>
                      <a:schemeClr val="bg2"/>
                    </a:solidFill>
                  </a:tcPr>
                </a:tc>
                <a:extLst>
                  <a:ext uri="{0D108BD9-81ED-4DB2-BD59-A6C34878D82A}">
                    <a16:rowId xmlns:a16="http://schemas.microsoft.com/office/drawing/2014/main" val="10007"/>
                  </a:ext>
                </a:extLst>
              </a:tr>
              <a:tr h="51119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敲出障碍价格</a:t>
                      </a:r>
                    </a:p>
                  </a:txBody>
                  <a:tcPr anchor="ctr">
                    <a:solidFill>
                      <a:schemeClr val="bg2"/>
                    </a:solidFill>
                  </a:tcPr>
                </a:tc>
                <a:tc>
                  <a:txBody>
                    <a:bodyPr/>
                    <a:lstStyle/>
                    <a:p>
                      <a:pPr algn="ctr"/>
                      <a:r>
                        <a:rPr lang="en-US" altLang="zh-CN" sz="1400" dirty="0"/>
                        <a:t>145020.00</a:t>
                      </a:r>
                      <a:endParaRPr lang="zh-CN" altLang="en-US" sz="1400" dirty="0"/>
                    </a:p>
                  </a:txBody>
                  <a:tcPr anchor="ctr">
                    <a:solidFill>
                      <a:schemeClr val="bg2"/>
                    </a:solidFill>
                  </a:tcPr>
                </a:tc>
                <a:extLst>
                  <a:ext uri="{0D108BD9-81ED-4DB2-BD59-A6C34878D82A}">
                    <a16:rowId xmlns:a16="http://schemas.microsoft.com/office/drawing/2014/main" val="10008"/>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敲出收益</a:t>
                      </a:r>
                    </a:p>
                  </a:txBody>
                  <a:tcPr anchor="ctr">
                    <a:solidFill>
                      <a:schemeClr val="bg2"/>
                    </a:solidFill>
                  </a:tcPr>
                </a:tc>
                <a:tc>
                  <a:txBody>
                    <a:bodyPr/>
                    <a:lstStyle/>
                    <a:p>
                      <a:pPr algn="ctr"/>
                      <a:r>
                        <a:rPr lang="en-US" altLang="zh-CN" sz="1400" dirty="0"/>
                        <a:t>42.00</a:t>
                      </a:r>
                      <a:endParaRPr lang="zh-CN" altLang="en-US" sz="1400" dirty="0"/>
                    </a:p>
                  </a:txBody>
                  <a:tcPr anchor="ctr">
                    <a:solidFill>
                      <a:schemeClr val="bg2"/>
                    </a:solidFill>
                  </a:tcPr>
                </a:tc>
                <a:extLst>
                  <a:ext uri="{0D108BD9-81ED-4DB2-BD59-A6C34878D82A}">
                    <a16:rowId xmlns:a16="http://schemas.microsoft.com/office/drawing/2014/main" val="10009"/>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向上倍数</a:t>
                      </a:r>
                    </a:p>
                  </a:txBody>
                  <a:tcPr anchor="ctr">
                    <a:solidFill>
                      <a:schemeClr val="bg2"/>
                    </a:solidFill>
                  </a:tcPr>
                </a:tc>
                <a:tc>
                  <a:txBody>
                    <a:bodyPr/>
                    <a:lstStyle/>
                    <a:p>
                      <a:pPr algn="ctr"/>
                      <a:r>
                        <a:rPr lang="en-US" altLang="zh-CN" sz="1400" dirty="0"/>
                        <a:t>1</a:t>
                      </a:r>
                      <a:endParaRPr lang="zh-CN" altLang="en-US" sz="1400" dirty="0"/>
                    </a:p>
                  </a:txBody>
                  <a:tcPr anchor="ctr">
                    <a:solidFill>
                      <a:schemeClr val="bg2"/>
                    </a:solidFill>
                  </a:tcPr>
                </a:tc>
                <a:extLst>
                  <a:ext uri="{0D108BD9-81ED-4DB2-BD59-A6C34878D82A}">
                    <a16:rowId xmlns:a16="http://schemas.microsoft.com/office/drawing/2014/main" val="10010"/>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向下倍数</a:t>
                      </a:r>
                    </a:p>
                  </a:txBody>
                  <a:tcPr anchor="ctr">
                    <a:solidFill>
                      <a:schemeClr val="bg2"/>
                    </a:solidFill>
                  </a:tcPr>
                </a:tc>
                <a:tc>
                  <a:txBody>
                    <a:bodyPr/>
                    <a:lstStyle/>
                    <a:p>
                      <a:pPr algn="ctr"/>
                      <a:r>
                        <a:rPr lang="en-US" altLang="zh-CN" sz="1400" dirty="0"/>
                        <a:t>2</a:t>
                      </a:r>
                      <a:endParaRPr lang="zh-CN" altLang="en-US" sz="1400" dirty="0"/>
                    </a:p>
                  </a:txBody>
                  <a:tcPr anchor="ctr">
                    <a:solidFill>
                      <a:schemeClr val="bg2"/>
                    </a:solidFill>
                  </a:tcPr>
                </a:tc>
                <a:extLst>
                  <a:ext uri="{0D108BD9-81ED-4DB2-BD59-A6C34878D82A}">
                    <a16:rowId xmlns:a16="http://schemas.microsoft.com/office/drawing/2014/main" val="10011"/>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观察开始日</a:t>
                      </a:r>
                    </a:p>
                  </a:txBody>
                  <a:tcPr anchor="ctr">
                    <a:solidFill>
                      <a:schemeClr val="bg2"/>
                    </a:solidFill>
                  </a:tcPr>
                </a:tc>
                <a:tc>
                  <a:txBody>
                    <a:bodyPr/>
                    <a:lstStyle/>
                    <a:p>
                      <a:pPr algn="ctr"/>
                      <a:r>
                        <a:rPr lang="en-US" altLang="zh-CN" sz="1400" dirty="0"/>
                        <a:t>2021/11/17</a:t>
                      </a:r>
                      <a:endParaRPr lang="zh-CN" altLang="en-US" sz="1400" dirty="0"/>
                    </a:p>
                  </a:txBody>
                  <a:tcPr anchor="ctr">
                    <a:solidFill>
                      <a:schemeClr val="bg2"/>
                    </a:solidFill>
                  </a:tcPr>
                </a:tc>
                <a:extLst>
                  <a:ext uri="{0D108BD9-81ED-4DB2-BD59-A6C34878D82A}">
                    <a16:rowId xmlns:a16="http://schemas.microsoft.com/office/drawing/2014/main" val="10012"/>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观察到期日</a:t>
                      </a:r>
                    </a:p>
                  </a:txBody>
                  <a:tcPr anchor="ctr">
                    <a:solidFill>
                      <a:schemeClr val="bg2"/>
                    </a:solidFill>
                  </a:tcPr>
                </a:tc>
                <a:tc>
                  <a:txBody>
                    <a:bodyPr/>
                    <a:lstStyle/>
                    <a:p>
                      <a:pPr algn="ctr"/>
                      <a:r>
                        <a:rPr lang="en-US" altLang="zh-CN" sz="1400" dirty="0"/>
                        <a:t>2021/12/16</a:t>
                      </a:r>
                      <a:endParaRPr lang="zh-CN" altLang="en-US" sz="1400" dirty="0"/>
                    </a:p>
                  </a:txBody>
                  <a:tcPr anchor="ctr">
                    <a:solidFill>
                      <a:schemeClr val="bg2"/>
                    </a:solidFill>
                  </a:tcPr>
                </a:tc>
                <a:extLst>
                  <a:ext uri="{0D108BD9-81ED-4DB2-BD59-A6C34878D82A}">
                    <a16:rowId xmlns:a16="http://schemas.microsoft.com/office/drawing/2014/main" val="10013"/>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单位权利金</a:t>
                      </a:r>
                    </a:p>
                  </a:txBody>
                  <a:tcPr anchor="ctr">
                    <a:solidFill>
                      <a:schemeClr val="bg2"/>
                    </a:solidFill>
                  </a:tcPr>
                </a:tc>
                <a:tc>
                  <a:txBody>
                    <a:bodyPr/>
                    <a:lstStyle/>
                    <a:p>
                      <a:pPr algn="ctr"/>
                      <a:r>
                        <a:rPr lang="zh-CN" altLang="en-US" sz="1400" dirty="0"/>
                        <a:t>￥</a:t>
                      </a:r>
                      <a:r>
                        <a:rPr lang="en-US" altLang="zh-CN" sz="1400" dirty="0"/>
                        <a:t>0.00</a:t>
                      </a:r>
                      <a:endParaRPr lang="zh-CN" altLang="en-US" sz="1400" dirty="0"/>
                    </a:p>
                  </a:txBody>
                  <a:tcPr anchor="ctr">
                    <a:solidFill>
                      <a:schemeClr val="bg2"/>
                    </a:solidFill>
                  </a:tcPr>
                </a:tc>
                <a:extLst>
                  <a:ext uri="{0D108BD9-81ED-4DB2-BD59-A6C34878D82A}">
                    <a16:rowId xmlns:a16="http://schemas.microsoft.com/office/drawing/2014/main" val="10014"/>
                  </a:ext>
                </a:extLst>
              </a:tr>
            </a:tbl>
          </a:graphicData>
        </a:graphic>
      </p:graphicFrame>
      <p:pic>
        <p:nvPicPr>
          <p:cNvPr id="8" name="图片 7"/>
          <p:cNvPicPr>
            <a:picLocks noChangeAspect="1"/>
          </p:cNvPicPr>
          <p:nvPr/>
        </p:nvPicPr>
        <p:blipFill>
          <a:blip r:embed="rId4"/>
          <a:stretch>
            <a:fillRect/>
          </a:stretch>
        </p:blipFill>
        <p:spPr>
          <a:xfrm>
            <a:off x="557500" y="3079090"/>
            <a:ext cx="4680544" cy="3425616"/>
          </a:xfrm>
          <a:prstGeom prst="rect">
            <a:avLst/>
          </a:prstGeom>
        </p:spPr>
      </p:pic>
      <p:graphicFrame>
        <p:nvGraphicFramePr>
          <p:cNvPr id="10" name="表格 9"/>
          <p:cNvGraphicFramePr>
            <a:graphicFrameLocks noGrp="1"/>
          </p:cNvGraphicFramePr>
          <p:nvPr/>
        </p:nvGraphicFramePr>
        <p:xfrm>
          <a:off x="5192888" y="4431036"/>
          <a:ext cx="3292053" cy="1270992"/>
        </p:xfrm>
        <a:graphic>
          <a:graphicData uri="http://schemas.openxmlformats.org/drawingml/2006/table">
            <a:tbl>
              <a:tblPr firstRow="1" bandRow="1">
                <a:tableStyleId>{5C22544A-7EE6-4342-B048-85BDC9FD1C3A}</a:tableStyleId>
              </a:tblPr>
              <a:tblGrid>
                <a:gridCol w="1402172">
                  <a:extLst>
                    <a:ext uri="{9D8B030D-6E8A-4147-A177-3AD203B41FA5}">
                      <a16:colId xmlns:a16="http://schemas.microsoft.com/office/drawing/2014/main" val="20000"/>
                    </a:ext>
                  </a:extLst>
                </a:gridCol>
                <a:gridCol w="1889881">
                  <a:extLst>
                    <a:ext uri="{9D8B030D-6E8A-4147-A177-3AD203B41FA5}">
                      <a16:colId xmlns:a16="http://schemas.microsoft.com/office/drawing/2014/main" val="20001"/>
                    </a:ext>
                  </a:extLst>
                </a:gridCol>
              </a:tblGrid>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kern="1200" dirty="0">
                          <a:solidFill>
                            <a:schemeClr val="dk1"/>
                          </a:solidFill>
                          <a:latin typeface="+mn-lt"/>
                          <a:ea typeface="+mn-ea"/>
                          <a:cs typeface="+mn-cs"/>
                        </a:rPr>
                        <a:t>报价单位</a:t>
                      </a:r>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kern="1200" dirty="0">
                          <a:solidFill>
                            <a:schemeClr val="dk1"/>
                          </a:solidFill>
                          <a:latin typeface="+mn-lt"/>
                          <a:ea typeface="+mn-ea"/>
                          <a:cs typeface="+mn-cs"/>
                        </a:rPr>
                        <a:t>元</a:t>
                      </a:r>
                      <a:r>
                        <a:rPr lang="en-US" altLang="zh-CN" sz="1400" b="0" kern="1200" dirty="0">
                          <a:solidFill>
                            <a:schemeClr val="dk1"/>
                          </a:solidFill>
                          <a:latin typeface="+mn-lt"/>
                          <a:ea typeface="+mn-ea"/>
                          <a:cs typeface="+mn-cs"/>
                        </a:rPr>
                        <a:t>/</a:t>
                      </a:r>
                      <a:r>
                        <a:rPr lang="zh-CN" altLang="en-US" sz="1400" b="0" kern="1200" dirty="0">
                          <a:solidFill>
                            <a:schemeClr val="dk1"/>
                          </a:solidFill>
                          <a:latin typeface="+mn-lt"/>
                          <a:ea typeface="+mn-ea"/>
                          <a:cs typeface="+mn-cs"/>
                        </a:rPr>
                        <a:t>吨</a:t>
                      </a:r>
                    </a:p>
                  </a:txBody>
                  <a:tcPr anchor="ctr">
                    <a:solidFill>
                      <a:schemeClr val="bg2"/>
                    </a:solidFill>
                  </a:tcPr>
                </a:tc>
                <a:extLst>
                  <a:ext uri="{0D108BD9-81ED-4DB2-BD59-A6C34878D82A}">
                    <a16:rowId xmlns:a16="http://schemas.microsoft.com/office/drawing/2014/main" val="10000"/>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每日下单量</a:t>
                      </a:r>
                    </a:p>
                  </a:txBody>
                  <a:tcPr anchor="ctr">
                    <a:solidFill>
                      <a:schemeClr val="bg2"/>
                    </a:solidFill>
                  </a:tcPr>
                </a:tc>
                <a:tc>
                  <a:txBody>
                    <a:bodyPr/>
                    <a:lstStyle/>
                    <a:p>
                      <a:pPr algn="ctr"/>
                      <a:r>
                        <a:rPr lang="en-US" altLang="zh-CN" sz="1400" dirty="0"/>
                        <a:t>5</a:t>
                      </a:r>
                      <a:endParaRPr lang="zh-CN" altLang="en-US" sz="1400" dirty="0"/>
                    </a:p>
                  </a:txBody>
                  <a:tcPr anchor="ctr">
                    <a:solidFill>
                      <a:schemeClr val="bg2"/>
                    </a:solidFill>
                  </a:tcPr>
                </a:tc>
                <a:extLst>
                  <a:ext uri="{0D108BD9-81ED-4DB2-BD59-A6C34878D82A}">
                    <a16:rowId xmlns:a16="http://schemas.microsoft.com/office/drawing/2014/main" val="10001"/>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合计下单量</a:t>
                      </a:r>
                    </a:p>
                  </a:txBody>
                  <a:tcPr anchor="ctr">
                    <a:solidFill>
                      <a:schemeClr val="bg2"/>
                    </a:solidFill>
                  </a:tcPr>
                </a:tc>
                <a:tc>
                  <a:txBody>
                    <a:bodyPr/>
                    <a:lstStyle/>
                    <a:p>
                      <a:pPr algn="ctr"/>
                      <a:r>
                        <a:rPr lang="en-US" altLang="zh-CN" sz="1400" dirty="0"/>
                        <a:t>110</a:t>
                      </a:r>
                      <a:endParaRPr lang="zh-CN" altLang="en-US" sz="1400" dirty="0"/>
                    </a:p>
                  </a:txBody>
                  <a:tcPr anchor="ctr">
                    <a:solidFill>
                      <a:schemeClr val="bg2"/>
                    </a:solidFill>
                  </a:tcPr>
                </a:tc>
                <a:extLst>
                  <a:ext uri="{0D108BD9-81ED-4DB2-BD59-A6C34878D82A}">
                    <a16:rowId xmlns:a16="http://schemas.microsoft.com/office/drawing/2014/main" val="10002"/>
                  </a:ext>
                </a:extLst>
              </a:tr>
              <a:tr h="31774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t>权利金总额</a:t>
                      </a:r>
                    </a:p>
                  </a:txBody>
                  <a:tcPr anchor="ctr">
                    <a:solidFill>
                      <a:schemeClr val="bg2"/>
                    </a:solidFill>
                  </a:tcPr>
                </a:tc>
                <a:tc>
                  <a:txBody>
                    <a:bodyPr/>
                    <a:lstStyle/>
                    <a:p>
                      <a:pPr algn="ctr"/>
                      <a:r>
                        <a:rPr lang="en-US" altLang="zh-CN" sz="1400" dirty="0"/>
                        <a:t>0.00</a:t>
                      </a:r>
                      <a:endParaRPr lang="zh-CN" altLang="en-US" sz="1400" dirty="0"/>
                    </a:p>
                  </a:txBody>
                  <a:tcPr anchor="ctr">
                    <a:solidFill>
                      <a:schemeClr val="bg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56050" y="1716046"/>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en-US" altLang="zh-CN" sz="2000" b="1" dirty="0">
                <a:solidFill>
                  <a:srgbClr val="C4C4C4"/>
                </a:solidFill>
                <a:cs typeface="+mn-ea"/>
                <a:sym typeface="+mn-lt"/>
              </a:rPr>
              <a:t>BS</a:t>
            </a:r>
            <a:r>
              <a:rPr lang="zh-CN" altLang="en-US" sz="2000" b="1" dirty="0">
                <a:solidFill>
                  <a:srgbClr val="C4C4C4"/>
                </a:solidFill>
                <a:cs typeface="+mn-ea"/>
                <a:sym typeface="+mn-lt"/>
              </a:rPr>
              <a:t>公式推导与数值方法</a:t>
            </a:r>
          </a:p>
        </p:txBody>
      </p:sp>
      <p:sp>
        <p:nvSpPr>
          <p:cNvPr id="6" name="文本框 5"/>
          <p:cNvSpPr txBox="1"/>
          <p:nvPr/>
        </p:nvSpPr>
        <p:spPr>
          <a:xfrm>
            <a:off x="4356050" y="2577217"/>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i="0" u="none" strike="noStrike" kern="1200" cap="none" spc="0" normalizeH="0" baseline="0" noProof="0" dirty="0">
                <a:ln>
                  <a:noFill/>
                </a:ln>
                <a:solidFill>
                  <a:srgbClr val="C4C4C4"/>
                </a:solidFill>
                <a:effectLst/>
                <a:uLnTx/>
                <a:uFillTx/>
                <a:cs typeface="+mn-ea"/>
                <a:sym typeface="+mn-lt"/>
              </a:rPr>
              <a:t>希腊字母与期权组合收益</a:t>
            </a:r>
          </a:p>
        </p:txBody>
      </p:sp>
      <p:sp>
        <p:nvSpPr>
          <p:cNvPr id="7" name="文本框 6"/>
          <p:cNvSpPr txBox="1"/>
          <p:nvPr/>
        </p:nvSpPr>
        <p:spPr>
          <a:xfrm>
            <a:off x="4356050" y="3428065"/>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i="0" u="none" strike="noStrike" kern="1200" cap="none" spc="0" normalizeH="0" baseline="0" noProof="0" dirty="0">
                <a:ln>
                  <a:noFill/>
                </a:ln>
                <a:solidFill>
                  <a:srgbClr val="C4C4C4"/>
                </a:solidFill>
                <a:effectLst/>
                <a:uLnTx/>
                <a:uFillTx/>
                <a:cs typeface="+mn-ea"/>
                <a:sym typeface="+mn-lt"/>
              </a:rPr>
              <a:t>期权的</a:t>
            </a:r>
            <a:r>
              <a:rPr kumimoji="0" lang="en-US" altLang="zh-CN" sz="2000" i="0" u="none" strike="noStrike" kern="1200" cap="none" spc="0" normalizeH="0" baseline="0" noProof="0" dirty="0">
                <a:ln>
                  <a:noFill/>
                </a:ln>
                <a:solidFill>
                  <a:srgbClr val="C4C4C4"/>
                </a:solidFill>
                <a:effectLst/>
                <a:uLnTx/>
                <a:uFillTx/>
                <a:cs typeface="+mn-ea"/>
                <a:sym typeface="+mn-lt"/>
              </a:rPr>
              <a:t>pnl</a:t>
            </a:r>
            <a:r>
              <a:rPr kumimoji="0" lang="zh-CN" altLang="en-US" sz="2000" i="0" u="none" strike="noStrike" kern="1200" cap="none" spc="0" normalizeH="0" baseline="0" noProof="0" dirty="0">
                <a:ln>
                  <a:noFill/>
                </a:ln>
                <a:solidFill>
                  <a:srgbClr val="C4C4C4"/>
                </a:solidFill>
                <a:effectLst/>
                <a:uLnTx/>
                <a:uFillTx/>
                <a:cs typeface="+mn-ea"/>
                <a:sym typeface="+mn-lt"/>
              </a:rPr>
              <a:t>分解</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116</a:t>
            </a:fld>
            <a:endParaRPr lang="zh-CN" altLang="en-US" dirty="0"/>
          </a:p>
        </p:txBody>
      </p:sp>
      <p:sp>
        <p:nvSpPr>
          <p:cNvPr id="3" name="矩形: 圆角 2"/>
          <p:cNvSpPr/>
          <p:nvPr/>
        </p:nvSpPr>
        <p:spPr>
          <a:xfrm>
            <a:off x="3676458" y="166403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289196" y="221042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676458" y="2511553"/>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289196" y="3057945"/>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676458" y="336542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289196" y="391181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676458" y="4219291"/>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289196" y="4765683"/>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文本框 18"/>
          <p:cNvSpPr txBox="1"/>
          <p:nvPr/>
        </p:nvSpPr>
        <p:spPr>
          <a:xfrm>
            <a:off x="4356050" y="428923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srgbClr val="C4C4C4"/>
                </a:solidFill>
                <a:cs typeface="+mn-ea"/>
                <a:sym typeface="+mn-lt"/>
              </a:rPr>
              <a:t>波动率理论与策略</a:t>
            </a:r>
          </a:p>
        </p:txBody>
      </p:sp>
      <p:sp>
        <p:nvSpPr>
          <p:cNvPr id="20" name="矩形: 圆角 19"/>
          <p:cNvSpPr/>
          <p:nvPr/>
        </p:nvSpPr>
        <p:spPr>
          <a:xfrm>
            <a:off x="3676458" y="507316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5</a:t>
            </a:r>
          </a:p>
        </p:txBody>
      </p:sp>
      <p:cxnSp>
        <p:nvCxnSpPr>
          <p:cNvPr id="21" name="直接连接符 20"/>
          <p:cNvCxnSpPr/>
          <p:nvPr/>
        </p:nvCxnSpPr>
        <p:spPr>
          <a:xfrm>
            <a:off x="4289196" y="561955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4" name="文本框 3"/>
          <p:cNvSpPr txBox="1"/>
          <p:nvPr>
            <p:custDataLst>
              <p:tags r:id="rId1"/>
            </p:custDataLst>
          </p:nvPr>
        </p:nvSpPr>
        <p:spPr>
          <a:xfrm>
            <a:off x="4356050" y="515029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场外衍生品介绍</a:t>
            </a:r>
          </a:p>
        </p:txBody>
      </p:sp>
      <p:sp>
        <p:nvSpPr>
          <p:cNvPr id="8" name="矩形: 圆角 19"/>
          <p:cNvSpPr/>
          <p:nvPr>
            <p:custDataLst>
              <p:tags r:id="rId2"/>
            </p:custDataLst>
          </p:nvPr>
        </p:nvSpPr>
        <p:spPr>
          <a:xfrm>
            <a:off x="3676458" y="593422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6</a:t>
            </a:r>
          </a:p>
        </p:txBody>
      </p:sp>
      <p:cxnSp>
        <p:nvCxnSpPr>
          <p:cNvPr id="10" name="直接连接符 9"/>
          <p:cNvCxnSpPr/>
          <p:nvPr>
            <p:custDataLst>
              <p:tags r:id="rId3"/>
            </p:custDataLst>
          </p:nvPr>
        </p:nvCxnSpPr>
        <p:spPr>
          <a:xfrm>
            <a:off x="4289196" y="648061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2" name="文本框 11"/>
          <p:cNvSpPr txBox="1"/>
          <p:nvPr>
            <p:custDataLst>
              <p:tags r:id="rId4"/>
            </p:custDataLst>
          </p:nvPr>
        </p:nvSpPr>
        <p:spPr>
          <a:xfrm>
            <a:off x="4356050" y="601135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b="1" dirty="0">
                <a:solidFill>
                  <a:srgbClr val="C00000"/>
                </a:solidFill>
                <a:cs typeface="+mn-ea"/>
                <a:sym typeface="+mn-lt"/>
              </a:rPr>
              <a:t>做市理论</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做市基本概念</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117</a:t>
            </a:fld>
            <a:endParaRPr lang="zh-CN" altLang="en-US" dirty="0"/>
          </a:p>
        </p:txBody>
      </p:sp>
      <p:sp>
        <p:nvSpPr>
          <p:cNvPr id="6" name="文本框 5"/>
          <p:cNvSpPr txBox="1"/>
          <p:nvPr/>
        </p:nvSpPr>
        <p:spPr>
          <a:xfrm>
            <a:off x="375920" y="1284172"/>
            <a:ext cx="11531600" cy="787395"/>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做市是指通过提供买价和卖价在特定证券的双边市场上主动报价的行为</a:t>
            </a:r>
            <a:endParaRPr lang="en-US" altLang="zh-CN" sz="1600" dirty="0"/>
          </a:p>
          <a:p>
            <a:pPr marL="285750" indent="-285750">
              <a:lnSpc>
                <a:spcPct val="150000"/>
              </a:lnSpc>
              <a:buFont typeface="Arial" panose="020B0604020202020204" pitchFamily="34" charset="0"/>
              <a:buChar char="•"/>
            </a:pPr>
            <a:r>
              <a:rPr lang="zh-CN" altLang="en-US" sz="1600" dirty="0"/>
              <a:t>做市商是进行做市工作的公司或个人，其主要功能是为市场提供流动性，并赚取价差作为回报</a:t>
            </a:r>
            <a:endParaRPr lang="en-US" altLang="zh-CN" sz="1600" dirty="0"/>
          </a:p>
        </p:txBody>
      </p:sp>
      <p:sp>
        <p:nvSpPr>
          <p:cNvPr id="7" name="文本框 6"/>
          <p:cNvSpPr txBox="1"/>
          <p:nvPr/>
        </p:nvSpPr>
        <p:spPr>
          <a:xfrm>
            <a:off x="375919" y="914838"/>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做市和做市商</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4" name="文本框 3"/>
          <p:cNvSpPr txBox="1"/>
          <p:nvPr/>
        </p:nvSpPr>
        <p:spPr>
          <a:xfrm>
            <a:off x="478261" y="1056050"/>
            <a:ext cx="10882632" cy="338554"/>
          </a:xfrm>
          <a:prstGeom prst="rect">
            <a:avLst/>
          </a:prstGeom>
          <a:noFill/>
        </p:spPr>
        <p:txBody>
          <a:bodyPr wrap="square" rtlCol="0">
            <a:spAutoFit/>
          </a:bodyPr>
          <a:lstStyle/>
          <a:p>
            <a:pPr marL="285750" indent="-285750">
              <a:buFont typeface="Arial" panose="020B0604020202020204" pitchFamily="34" charset="0"/>
              <a:buChar char="•"/>
            </a:pPr>
            <a:endParaRPr lang="en-US" altLang="zh-CN" sz="1600" dirty="0"/>
          </a:p>
        </p:txBody>
      </p:sp>
      <p:sp>
        <p:nvSpPr>
          <p:cNvPr id="5" name="文本框 4"/>
          <p:cNvSpPr txBox="1"/>
          <p:nvPr/>
        </p:nvSpPr>
        <p:spPr>
          <a:xfrm>
            <a:off x="375919" y="2792319"/>
            <a:ext cx="11531600" cy="3375924"/>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b="0" i="0" dirty="0">
                <a:solidFill>
                  <a:srgbClr val="202124"/>
                </a:solidFill>
                <a:effectLst/>
                <a:latin typeface="Consolas" panose="020B0609020204030204" pitchFamily="49" charset="0"/>
              </a:rPr>
              <a:t>按照是否具备竞争性的特点，可划分为垄断型做市商制度和竞争型做市商制度：</a:t>
            </a:r>
            <a:endParaRPr lang="en-US" altLang="zh-CN" sz="1600" b="0" i="0" dirty="0">
              <a:solidFill>
                <a:srgbClr val="202124"/>
              </a:solidFill>
              <a:effectLst/>
              <a:latin typeface="Consolas" panose="020B0609020204030204" pitchFamily="49" charset="0"/>
            </a:endParaRPr>
          </a:p>
          <a:p>
            <a:pPr marL="742950" lvl="1" indent="-285750">
              <a:lnSpc>
                <a:spcPct val="150000"/>
              </a:lnSpc>
              <a:buFont typeface="Arial" panose="020B0604020202020204" pitchFamily="34" charset="0"/>
              <a:buChar char="•"/>
            </a:pPr>
            <a:r>
              <a:rPr lang="zh-CN" altLang="en-US" sz="1600" b="0" i="0" dirty="0">
                <a:solidFill>
                  <a:srgbClr val="202124"/>
                </a:solidFill>
                <a:effectLst/>
                <a:latin typeface="Consolas" panose="020B0609020204030204" pitchFamily="49" charset="0"/>
              </a:rPr>
              <a:t>垄断型做市商制度：每只证券有且仅有一个做市商。做市商因其垄断性通常可以获得高额利润。这种制度优点在于责任明确，便于交易所监督考核，缺点是价格竞争性较差</a:t>
            </a:r>
            <a:endParaRPr lang="en-US" altLang="zh-CN" sz="1600" b="0" i="0" dirty="0">
              <a:solidFill>
                <a:srgbClr val="202124"/>
              </a:solidFill>
              <a:effectLst/>
              <a:latin typeface="Consolas" panose="020B0609020204030204" pitchFamily="49" charset="0"/>
            </a:endParaRPr>
          </a:p>
          <a:p>
            <a:pPr marL="742950" lvl="1" indent="-285750">
              <a:lnSpc>
                <a:spcPct val="150000"/>
              </a:lnSpc>
              <a:buFont typeface="Arial" panose="020B0604020202020204" pitchFamily="34" charset="0"/>
              <a:buChar char="•"/>
            </a:pPr>
            <a:r>
              <a:rPr lang="zh-CN" altLang="en-US" sz="1600" b="0" i="0" dirty="0">
                <a:solidFill>
                  <a:srgbClr val="202124"/>
                </a:solidFill>
                <a:effectLst/>
                <a:latin typeface="Consolas" panose="020B0609020204030204" pitchFamily="49" charset="0"/>
              </a:rPr>
              <a:t>竞争型做市商制度：每只证券有多个做市商，且一定程度上允许做市商自由进入或退出。这种制度优点是通过做市商之间的竞争减少买卖价差，也使价格定位更准确。缺点是各个做市商拥有的信息量相对分散，降低</a:t>
            </a:r>
            <a:r>
              <a:rPr lang="zh-CN" altLang="en-US" sz="1600" dirty="0">
                <a:solidFill>
                  <a:srgbClr val="202124"/>
                </a:solidFill>
                <a:latin typeface="Consolas" panose="020B0609020204030204" pitchFamily="49" charset="0"/>
              </a:rPr>
              <a:t>价格</a:t>
            </a:r>
            <a:r>
              <a:rPr lang="zh-CN" altLang="en-US" sz="1600" b="0" i="0" dirty="0">
                <a:solidFill>
                  <a:srgbClr val="202124"/>
                </a:solidFill>
                <a:effectLst/>
                <a:latin typeface="Consolas" panose="020B0609020204030204" pitchFamily="49" charset="0"/>
              </a:rPr>
              <a:t>的准确度，减少了交易利润，同时也降低了做市商的风险</a:t>
            </a:r>
            <a:r>
              <a:rPr lang="zh-CN" altLang="en-US" sz="1600" dirty="0">
                <a:solidFill>
                  <a:srgbClr val="202124"/>
                </a:solidFill>
                <a:latin typeface="Consolas" panose="020B0609020204030204" pitchFamily="49" charset="0"/>
              </a:rPr>
              <a:t>承受</a:t>
            </a:r>
            <a:r>
              <a:rPr lang="zh-CN" altLang="en-US" sz="1600" b="0" i="0" dirty="0">
                <a:solidFill>
                  <a:srgbClr val="202124"/>
                </a:solidFill>
                <a:effectLst/>
                <a:latin typeface="Consolas" panose="020B0609020204030204" pitchFamily="49" charset="0"/>
              </a:rPr>
              <a:t>能力</a:t>
            </a:r>
            <a:endParaRPr lang="en-US" altLang="zh-CN" sz="1600" b="0" i="0" dirty="0">
              <a:solidFill>
                <a:srgbClr val="202124"/>
              </a:solidFill>
              <a:effectLst/>
              <a:latin typeface="Consolas" panose="020B0609020204030204" pitchFamily="49" charset="0"/>
            </a:endParaRPr>
          </a:p>
          <a:p>
            <a:pPr marL="285750" indent="-285750">
              <a:lnSpc>
                <a:spcPct val="150000"/>
              </a:lnSpc>
              <a:buFont typeface="Arial" panose="020B0604020202020204" pitchFamily="34" charset="0"/>
              <a:buChar char="•"/>
            </a:pPr>
            <a:r>
              <a:rPr lang="zh-CN" altLang="en-US" sz="1600" b="0" i="0" dirty="0">
                <a:solidFill>
                  <a:srgbClr val="202124"/>
                </a:solidFill>
                <a:effectLst/>
                <a:latin typeface="Consolas" panose="020B0609020204030204" pitchFamily="49" charset="0"/>
              </a:rPr>
              <a:t>根据权利义务的不同内容，做市商可划分为指定做市商和一般做市商</a:t>
            </a:r>
            <a:endParaRPr lang="en-US" altLang="zh-CN" sz="1600" b="0" i="0" dirty="0">
              <a:solidFill>
                <a:srgbClr val="202124"/>
              </a:solidFill>
              <a:effectLst/>
              <a:latin typeface="Consolas" panose="020B0609020204030204" pitchFamily="49" charset="0"/>
            </a:endParaRPr>
          </a:p>
          <a:p>
            <a:pPr marL="742950" lvl="1" indent="-285750">
              <a:lnSpc>
                <a:spcPct val="150000"/>
              </a:lnSpc>
              <a:buFont typeface="Arial" panose="020B0604020202020204" pitchFamily="34" charset="0"/>
              <a:buChar char="•"/>
            </a:pPr>
            <a:r>
              <a:rPr lang="zh-CN" altLang="en-US" sz="1600" b="0" i="0" dirty="0">
                <a:solidFill>
                  <a:srgbClr val="202124"/>
                </a:solidFill>
                <a:effectLst/>
                <a:latin typeface="Consolas" panose="020B0609020204030204" pitchFamily="49" charset="0"/>
              </a:rPr>
              <a:t>一般做市商：个人或公司，在交易所登记，只能自营，不能代理，没有优先权</a:t>
            </a:r>
            <a:endParaRPr lang="en-US" altLang="zh-CN" sz="1600" b="0" i="0" dirty="0">
              <a:solidFill>
                <a:srgbClr val="202124"/>
              </a:solidFill>
              <a:effectLst/>
              <a:latin typeface="Consolas" panose="020B0609020204030204" pitchFamily="49" charset="0"/>
            </a:endParaRPr>
          </a:p>
          <a:p>
            <a:pPr marL="742950" lvl="1" indent="-285750">
              <a:lnSpc>
                <a:spcPct val="150000"/>
              </a:lnSpc>
              <a:buFont typeface="Arial" panose="020B0604020202020204" pitchFamily="34" charset="0"/>
              <a:buChar char="•"/>
            </a:pPr>
            <a:r>
              <a:rPr lang="zh-CN" altLang="en-US" sz="1600" b="0" i="0" dirty="0">
                <a:solidFill>
                  <a:srgbClr val="202124"/>
                </a:solidFill>
                <a:effectLst/>
                <a:latin typeface="Consolas" panose="020B0609020204030204" pitchFamily="49" charset="0"/>
              </a:rPr>
              <a:t>指定做市商：交易所会员，作为某种证券的做市商，既可以自营，也可以代理，还可管理指定证券的报价工作</a:t>
            </a:r>
            <a:endParaRPr lang="en-US" altLang="zh-CN" sz="1600" b="0" i="0" dirty="0">
              <a:solidFill>
                <a:srgbClr val="202124"/>
              </a:solidFill>
              <a:effectLst/>
              <a:latin typeface="Consolas" panose="020B0609020204030204" pitchFamily="49" charset="0"/>
            </a:endParaRPr>
          </a:p>
        </p:txBody>
      </p:sp>
      <p:sp>
        <p:nvSpPr>
          <p:cNvPr id="8" name="文本框 7"/>
          <p:cNvSpPr txBox="1"/>
          <p:nvPr/>
        </p:nvSpPr>
        <p:spPr>
          <a:xfrm>
            <a:off x="375918" y="2422985"/>
            <a:ext cx="1806843"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做市商制度</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做市基本概念</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118</a:t>
            </a:fld>
            <a:endParaRPr lang="zh-CN" altLang="en-US" dirty="0"/>
          </a:p>
        </p:txBody>
      </p:sp>
      <p:sp>
        <p:nvSpPr>
          <p:cNvPr id="4" name="文本框 3"/>
          <p:cNvSpPr txBox="1"/>
          <p:nvPr/>
        </p:nvSpPr>
        <p:spPr>
          <a:xfrm>
            <a:off x="478261" y="1056050"/>
            <a:ext cx="10882632" cy="338554"/>
          </a:xfrm>
          <a:prstGeom prst="rect">
            <a:avLst/>
          </a:prstGeom>
          <a:noFill/>
        </p:spPr>
        <p:txBody>
          <a:bodyPr wrap="square" rtlCol="0">
            <a:spAutoFit/>
          </a:bodyPr>
          <a:lstStyle/>
          <a:p>
            <a:pPr marL="285750" indent="-285750">
              <a:buFont typeface="Arial" panose="020B0604020202020204" pitchFamily="34" charset="0"/>
              <a:buChar char="•"/>
            </a:pPr>
            <a:endParaRPr lang="en-US" altLang="zh-CN" sz="1600" dirty="0"/>
          </a:p>
        </p:txBody>
      </p:sp>
      <p:sp>
        <p:nvSpPr>
          <p:cNvPr id="5" name="文本框 4"/>
          <p:cNvSpPr txBox="1"/>
          <p:nvPr/>
        </p:nvSpPr>
        <p:spPr>
          <a:xfrm>
            <a:off x="375919" y="1258216"/>
            <a:ext cx="11531600" cy="4345420"/>
          </a:xfrm>
          <a:prstGeom prst="rect">
            <a:avLst/>
          </a:prstGeom>
          <a:noFill/>
          <a:ln w="19050">
            <a:solidFill>
              <a:srgbClr val="972022"/>
            </a:solidFill>
            <a:prstDash val="sysDash"/>
          </a:ln>
        </p:spPr>
        <p:txBody>
          <a:bodyPr wrap="square" rtlCol="0">
            <a:spAutoFit/>
          </a:bodyPr>
          <a:lstStyle/>
          <a:p>
            <a:pPr marL="285750" indent="-285750" algn="l">
              <a:lnSpc>
                <a:spcPct val="175000"/>
              </a:lnSpc>
              <a:buFont typeface="Arial" panose="020B0604020202020204" pitchFamily="34" charset="0"/>
              <a:buChar char="•"/>
            </a:pPr>
            <a:r>
              <a:rPr lang="zh-CN" altLang="en-US" sz="1600" dirty="0">
                <a:solidFill>
                  <a:srgbClr val="202124"/>
                </a:solidFill>
                <a:latin typeface="Consolas" panose="020B0609020204030204" pitchFamily="49" charset="0"/>
              </a:rPr>
              <a:t>做市商项目的制度框架由交易所制定，且不同交易所的做市商制度框架基本相同</a:t>
            </a:r>
            <a:endParaRPr lang="en-US" altLang="zh-CN" sz="1600" dirty="0">
              <a:solidFill>
                <a:srgbClr val="202124"/>
              </a:solidFill>
              <a:latin typeface="Consolas" panose="020B0609020204030204" pitchFamily="49" charset="0"/>
            </a:endParaRPr>
          </a:p>
          <a:p>
            <a:pPr marL="742950" lvl="1" indent="-285750">
              <a:lnSpc>
                <a:spcPct val="175000"/>
              </a:lnSpc>
              <a:buFont typeface="Arial" panose="020B0604020202020204" pitchFamily="34" charset="0"/>
              <a:buChar char="•"/>
            </a:pPr>
            <a:r>
              <a:rPr lang="zh-CN" altLang="en-US" sz="1600" dirty="0">
                <a:solidFill>
                  <a:srgbClr val="202124"/>
                </a:solidFill>
                <a:latin typeface="Consolas" panose="020B0609020204030204" pitchFamily="49" charset="0"/>
              </a:rPr>
              <a:t>一般都规定了做市商的资格、申请方式、义务、权利以及做市商日常管理等方面</a:t>
            </a:r>
            <a:endParaRPr lang="en-US" altLang="zh-CN" sz="1600" dirty="0">
              <a:solidFill>
                <a:srgbClr val="202124"/>
              </a:solidFill>
              <a:latin typeface="Consolas" panose="020B0609020204030204" pitchFamily="49" charset="0"/>
            </a:endParaRPr>
          </a:p>
          <a:p>
            <a:pPr marL="1200150" lvl="2" indent="-285750">
              <a:lnSpc>
                <a:spcPct val="175000"/>
              </a:lnSpc>
              <a:buFont typeface="Arial" panose="020B0604020202020204" pitchFamily="34" charset="0"/>
              <a:buChar char="•"/>
            </a:pPr>
            <a:r>
              <a:rPr lang="zh-CN" altLang="en-US" sz="1600" dirty="0">
                <a:solidFill>
                  <a:srgbClr val="202124"/>
                </a:solidFill>
                <a:latin typeface="Consolas" panose="020B0609020204030204" pitchFamily="49" charset="0"/>
              </a:rPr>
              <a:t>做市商资格：交易所对做市商资格的审批细则</a:t>
            </a:r>
            <a:endParaRPr lang="en-US" altLang="zh-CN" sz="1600" dirty="0">
              <a:solidFill>
                <a:srgbClr val="202124"/>
              </a:solidFill>
              <a:latin typeface="Consolas" panose="020B0609020204030204" pitchFamily="49" charset="0"/>
            </a:endParaRPr>
          </a:p>
          <a:p>
            <a:pPr marL="1200150" lvl="2" indent="-285750">
              <a:lnSpc>
                <a:spcPct val="175000"/>
              </a:lnSpc>
              <a:buFont typeface="Arial" panose="020B0604020202020204" pitchFamily="34" charset="0"/>
              <a:buChar char="•"/>
            </a:pPr>
            <a:r>
              <a:rPr lang="zh-CN" altLang="en-US" sz="1600" dirty="0">
                <a:solidFill>
                  <a:srgbClr val="202124"/>
                </a:solidFill>
                <a:latin typeface="Consolas" panose="020B0609020204030204" pitchFamily="49" charset="0"/>
              </a:rPr>
              <a:t>申请方式：潜在做市商进行竞标，提交申请文书，进行协议签订等</a:t>
            </a:r>
            <a:endParaRPr lang="en-US" altLang="zh-CN" sz="1600" dirty="0">
              <a:solidFill>
                <a:srgbClr val="202124"/>
              </a:solidFill>
              <a:latin typeface="Consolas" panose="020B0609020204030204" pitchFamily="49" charset="0"/>
            </a:endParaRPr>
          </a:p>
          <a:p>
            <a:pPr marL="1200150" lvl="2" indent="-285750">
              <a:lnSpc>
                <a:spcPct val="175000"/>
              </a:lnSpc>
              <a:buFont typeface="Arial" panose="020B0604020202020204" pitchFamily="34" charset="0"/>
              <a:buChar char="•"/>
            </a:pPr>
            <a:r>
              <a:rPr lang="zh-CN" altLang="en-US" sz="1600" dirty="0">
                <a:solidFill>
                  <a:srgbClr val="202124"/>
                </a:solidFill>
                <a:latin typeface="Consolas" panose="020B0609020204030204" pitchFamily="49" charset="0"/>
              </a:rPr>
              <a:t>义务：持续双边报价，询价等</a:t>
            </a:r>
            <a:endParaRPr lang="en-US" altLang="zh-CN" sz="1600" dirty="0">
              <a:solidFill>
                <a:srgbClr val="202124"/>
              </a:solidFill>
              <a:latin typeface="Consolas" panose="020B0609020204030204" pitchFamily="49" charset="0"/>
            </a:endParaRPr>
          </a:p>
          <a:p>
            <a:pPr marL="1200150" lvl="2" indent="-285750">
              <a:lnSpc>
                <a:spcPct val="175000"/>
              </a:lnSpc>
              <a:buFont typeface="Arial" panose="020B0604020202020204" pitchFamily="34" charset="0"/>
              <a:buChar char="•"/>
            </a:pPr>
            <a:r>
              <a:rPr lang="zh-CN" altLang="en-US" sz="1600" dirty="0">
                <a:solidFill>
                  <a:srgbClr val="202124"/>
                </a:solidFill>
                <a:latin typeface="Consolas" panose="020B0609020204030204" pitchFamily="49" charset="0"/>
              </a:rPr>
              <a:t>权利：交易费用减免，费用奖励，订单流动优先匹配等</a:t>
            </a:r>
            <a:endParaRPr lang="en-US" altLang="zh-CN" sz="1600" dirty="0">
              <a:solidFill>
                <a:srgbClr val="202124"/>
              </a:solidFill>
              <a:latin typeface="Consolas" panose="020B0609020204030204" pitchFamily="49" charset="0"/>
            </a:endParaRPr>
          </a:p>
          <a:p>
            <a:pPr marL="1200150" lvl="2" indent="-285750">
              <a:lnSpc>
                <a:spcPct val="175000"/>
              </a:lnSpc>
              <a:buFont typeface="Arial" panose="020B0604020202020204" pitchFamily="34" charset="0"/>
              <a:buChar char="•"/>
            </a:pPr>
            <a:r>
              <a:rPr lang="zh-CN" altLang="en-US" sz="1600" dirty="0">
                <a:solidFill>
                  <a:srgbClr val="202124"/>
                </a:solidFill>
                <a:latin typeface="Consolas" panose="020B0609020204030204" pitchFamily="49" charset="0"/>
              </a:rPr>
              <a:t>日常管理：考察做市商的做市过程和表现，设定做市的约束和风险监控规定等</a:t>
            </a:r>
          </a:p>
          <a:p>
            <a:pPr marL="285750" indent="-285750" algn="l">
              <a:lnSpc>
                <a:spcPct val="175000"/>
              </a:lnSpc>
              <a:buFont typeface="Arial" panose="020B0604020202020204" pitchFamily="34" charset="0"/>
              <a:buChar char="•"/>
            </a:pPr>
            <a:r>
              <a:rPr lang="zh-CN" altLang="en-US" sz="1600" dirty="0">
                <a:solidFill>
                  <a:srgbClr val="202124"/>
                </a:solidFill>
                <a:latin typeface="Consolas" panose="020B0609020204030204" pitchFamily="49" charset="0"/>
              </a:rPr>
              <a:t>交易所根据自身特色以及产品特点设计产品的做市商计划</a:t>
            </a:r>
            <a:endParaRPr lang="en-US" altLang="zh-CN" sz="1600" dirty="0">
              <a:solidFill>
                <a:srgbClr val="202124"/>
              </a:solidFill>
              <a:latin typeface="Consolas" panose="020B0609020204030204" pitchFamily="49" charset="0"/>
            </a:endParaRPr>
          </a:p>
          <a:p>
            <a:pPr marL="742950" lvl="1" indent="-285750">
              <a:lnSpc>
                <a:spcPct val="175000"/>
              </a:lnSpc>
              <a:buFont typeface="Arial" panose="020B0604020202020204" pitchFamily="34" charset="0"/>
              <a:buChar char="•"/>
            </a:pPr>
            <a:r>
              <a:rPr lang="zh-CN" altLang="en-US" sz="1600" dirty="0">
                <a:solidFill>
                  <a:srgbClr val="202124"/>
                </a:solidFill>
                <a:latin typeface="Consolas" panose="020B0609020204030204" pitchFamily="49" charset="0"/>
              </a:rPr>
              <a:t>因此，不同交易所的产品或同一交易所的不同产品的做市商计划并不一致，具有一定特色</a:t>
            </a:r>
            <a:endParaRPr lang="en-US" altLang="zh-CN" sz="1600" dirty="0">
              <a:solidFill>
                <a:srgbClr val="202124"/>
              </a:solidFill>
              <a:latin typeface="Consolas" panose="020B0609020204030204" pitchFamily="49" charset="0"/>
            </a:endParaRPr>
          </a:p>
          <a:p>
            <a:pPr marL="742950" lvl="1" indent="-285750">
              <a:lnSpc>
                <a:spcPct val="175000"/>
              </a:lnSpc>
              <a:buFont typeface="Arial" panose="020B0604020202020204" pitchFamily="34" charset="0"/>
              <a:buChar char="•"/>
            </a:pPr>
            <a:r>
              <a:rPr lang="zh-CN" altLang="en-US" sz="1600" dirty="0">
                <a:solidFill>
                  <a:srgbClr val="202124"/>
                </a:solidFill>
                <a:latin typeface="Consolas" panose="020B0609020204030204" pitchFamily="49" charset="0"/>
              </a:rPr>
              <a:t>其主要目的是有针对性地提升市场流动性和价格发现等功能</a:t>
            </a:r>
          </a:p>
        </p:txBody>
      </p:sp>
      <p:sp>
        <p:nvSpPr>
          <p:cNvPr id="8" name="文本框 7"/>
          <p:cNvSpPr txBox="1"/>
          <p:nvPr/>
        </p:nvSpPr>
        <p:spPr>
          <a:xfrm>
            <a:off x="375918" y="888882"/>
            <a:ext cx="1806843"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做市商制度</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做市基本概念</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119</a:t>
            </a:fld>
            <a:endParaRPr lang="zh-CN" altLang="en-US" dirty="0"/>
          </a:p>
        </p:txBody>
      </p:sp>
      <p:sp>
        <p:nvSpPr>
          <p:cNvPr id="5" name="文本框 4"/>
          <p:cNvSpPr txBox="1"/>
          <p:nvPr/>
        </p:nvSpPr>
        <p:spPr>
          <a:xfrm>
            <a:off x="375919" y="870185"/>
            <a:ext cx="11531600" cy="5223418"/>
          </a:xfrm>
          <a:prstGeom prst="rect">
            <a:avLst/>
          </a:prstGeom>
          <a:noFill/>
          <a:ln w="19050">
            <a:solidFill>
              <a:srgbClr val="972022"/>
            </a:solidFill>
            <a:prstDash val="sysDash"/>
          </a:ln>
        </p:spPr>
        <p:txBody>
          <a:bodyPr wrap="square" rtlCol="0">
            <a:spAutoFit/>
          </a:bodyPr>
          <a:lstStyle/>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p:txBody>
      </p:sp>
      <p:pic>
        <p:nvPicPr>
          <p:cNvPr id="7" name="图片 6"/>
          <p:cNvPicPr>
            <a:picLocks noChangeAspect="1"/>
          </p:cNvPicPr>
          <p:nvPr/>
        </p:nvPicPr>
        <p:blipFill rotWithShape="1">
          <a:blip r:embed="rId3"/>
          <a:srcRect t="4660" b="24317"/>
          <a:stretch>
            <a:fillRect/>
          </a:stretch>
        </p:blipFill>
        <p:spPr>
          <a:xfrm>
            <a:off x="1212824" y="1041473"/>
            <a:ext cx="9696703" cy="4946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12</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8765" y="3820851"/>
            <a:ext cx="4704723" cy="2142641"/>
          </a:xfrm>
          <a:prstGeom prst="rect">
            <a:avLst/>
          </a:prstGeom>
        </p:spPr>
      </p:pic>
      <p:sp>
        <p:nvSpPr>
          <p:cNvPr id="12" name="文本框 11"/>
          <p:cNvSpPr txBox="1"/>
          <p:nvPr/>
        </p:nvSpPr>
        <p:spPr>
          <a:xfrm>
            <a:off x="330201" y="791766"/>
            <a:ext cx="2800926"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Infinite Step Binomial Tree</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sp>
        <p:nvSpPr>
          <p:cNvPr id="13" name="文本框 12"/>
          <p:cNvSpPr txBox="1"/>
          <p:nvPr/>
        </p:nvSpPr>
        <p:spPr>
          <a:xfrm>
            <a:off x="330201" y="1279203"/>
            <a:ext cx="11531600" cy="2139047"/>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如果将</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N</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趋近于无穷大，则二项分布趋近于正态分布，二叉树定价等价于如下所列出的</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BSM model</a:t>
            </a: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rPr>
              <a:t>只要输入五个变量</a:t>
            </a:r>
            <a:r>
              <a:rPr kumimoji="0" lang="en-US" altLang="zh-CN" sz="16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rPr>
              <a:t>当前股价 ，行权价格 ，行权日距现在的时间（按年计算），无风险收益率 ，以及标的股票的年收益率的标准差 </a:t>
            </a:r>
            <a:r>
              <a:rPr kumimoji="0" lang="en-US" altLang="zh-CN" sz="16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rPr>
              <a:t> ——</a:t>
            </a:r>
            <a:r>
              <a:rPr kumimoji="0" lang="zh-CN" altLang="en-US" sz="1600" b="0"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rPr>
              <a:t>就可以计算出欧式看涨（看跌）期权的理论价格</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BS</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公式的直观解释：</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en-US" altLang="zh-CN" sz="16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rPr>
              <a:t>N(d1)</a:t>
            </a:r>
            <a:r>
              <a:rPr kumimoji="0" lang="zh-CN" altLang="en-US" sz="16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rPr>
              <a:t>是在风险中性测度下，按股价加权得到的期权被执行的可能性</a:t>
            </a:r>
            <a:endParaRPr kumimoji="0" lang="en-US" altLang="zh-CN" sz="16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en-US" altLang="zh-CN" sz="16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rPr>
              <a:t>N(d2)</a:t>
            </a:r>
            <a:r>
              <a:rPr kumimoji="0" lang="zh-CN" altLang="en-US" sz="1600" b="1" i="0" u="none" strike="noStrike" kern="1200" cap="none" spc="0" normalizeH="0" baseline="0" noProof="0" dirty="0">
                <a:ln>
                  <a:noFill/>
                </a:ln>
                <a:solidFill>
                  <a:srgbClr val="121212"/>
                </a:solidFill>
                <a:effectLst/>
                <a:uLnTx/>
                <a:uFillTx/>
                <a:latin typeface="-apple-system"/>
                <a:ea typeface="微软雅黑" panose="020B0503020204020204" pitchFamily="34" charset="-122"/>
                <a:cs typeface="+mn-cs"/>
              </a:rPr>
              <a:t>是在风险中性条件下，（不按股价加权）得到的期权被执行的可能性</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pic>
        <p:nvPicPr>
          <p:cNvPr id="5" name="图片 4"/>
          <p:cNvPicPr>
            <a:picLocks noChangeAspect="1"/>
          </p:cNvPicPr>
          <p:nvPr/>
        </p:nvPicPr>
        <p:blipFill>
          <a:blip r:embed="rId3"/>
          <a:stretch>
            <a:fillRect/>
          </a:stretch>
        </p:blipFill>
        <p:spPr>
          <a:xfrm>
            <a:off x="6443336" y="3641403"/>
            <a:ext cx="4292821" cy="2597283"/>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做市基本概念</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120</a:t>
            </a:fld>
            <a:endParaRPr lang="zh-CN" altLang="en-US" dirty="0"/>
          </a:p>
        </p:txBody>
      </p:sp>
      <p:sp>
        <p:nvSpPr>
          <p:cNvPr id="5" name="文本框 4"/>
          <p:cNvSpPr txBox="1"/>
          <p:nvPr/>
        </p:nvSpPr>
        <p:spPr>
          <a:xfrm>
            <a:off x="375919" y="870185"/>
            <a:ext cx="11531600" cy="5223418"/>
          </a:xfrm>
          <a:prstGeom prst="rect">
            <a:avLst/>
          </a:prstGeom>
          <a:noFill/>
          <a:ln w="19050">
            <a:solidFill>
              <a:srgbClr val="972022"/>
            </a:solidFill>
            <a:prstDash val="sysDash"/>
          </a:ln>
        </p:spPr>
        <p:txBody>
          <a:bodyPr wrap="square" rtlCol="0">
            <a:spAutoFit/>
          </a:bodyPr>
          <a:lstStyle/>
          <a:p>
            <a:pPr marL="285750" indent="-285750" algn="l">
              <a:lnSpc>
                <a:spcPct val="150000"/>
              </a:lnSpc>
              <a:buFont typeface="Arial" panose="020B0604020202020204" pitchFamily="34" charset="0"/>
              <a:buChar char="•"/>
            </a:pPr>
            <a:r>
              <a:rPr lang="en-US" altLang="zh-CN" sz="1600" dirty="0">
                <a:solidFill>
                  <a:srgbClr val="202124"/>
                </a:solidFill>
                <a:latin typeface="+mn-ea"/>
              </a:rPr>
              <a:t>2013</a:t>
            </a:r>
            <a:r>
              <a:rPr lang="zh-CN" altLang="en-US" sz="1600" dirty="0">
                <a:solidFill>
                  <a:srgbClr val="202124"/>
                </a:solidFill>
                <a:latin typeface="+mn-ea"/>
              </a:rPr>
              <a:t>年</a:t>
            </a:r>
            <a:r>
              <a:rPr lang="en-US" altLang="zh-CN" sz="1600" dirty="0">
                <a:solidFill>
                  <a:srgbClr val="202124"/>
                </a:solidFill>
                <a:latin typeface="+mn-ea"/>
              </a:rPr>
              <a:t>EUREX</a:t>
            </a:r>
            <a:r>
              <a:rPr lang="zh-CN" altLang="en-US" sz="1600" dirty="0">
                <a:solidFill>
                  <a:srgbClr val="202124"/>
                </a:solidFill>
                <a:latin typeface="+mn-ea"/>
              </a:rPr>
              <a:t>的</a:t>
            </a:r>
            <a:r>
              <a:rPr lang="en-US" altLang="zh-CN" sz="1600" dirty="0">
                <a:solidFill>
                  <a:srgbClr val="202124"/>
                </a:solidFill>
                <a:latin typeface="+mn-ea"/>
              </a:rPr>
              <a:t>MSCI</a:t>
            </a:r>
            <a:r>
              <a:rPr lang="zh-CN" altLang="en-US" sz="1600" dirty="0">
                <a:solidFill>
                  <a:srgbClr val="202124"/>
                </a:solidFill>
                <a:latin typeface="+mn-ea"/>
              </a:rPr>
              <a:t>指数衍生品流动性激励计划 </a:t>
            </a:r>
            <a:endParaRPr lang="en-US" altLang="zh-CN" sz="1600" dirty="0">
              <a:solidFill>
                <a:srgbClr val="202124"/>
              </a:solidFill>
              <a:latin typeface="+mn-ea"/>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algn="l">
              <a:lnSpc>
                <a:spcPct val="150000"/>
              </a:lnSpc>
            </a:pPr>
            <a:endParaRPr lang="en-US" altLang="zh-CN" sz="1600" dirty="0">
              <a:solidFill>
                <a:srgbClr val="202124"/>
              </a:solidFill>
              <a:latin typeface="+mn-ea"/>
            </a:endParaRPr>
          </a:p>
          <a:p>
            <a:pPr marL="285750" indent="-285750" algn="l">
              <a:lnSpc>
                <a:spcPct val="150000"/>
              </a:lnSpc>
              <a:buFont typeface="Arial" panose="020B0604020202020204" pitchFamily="34" charset="0"/>
              <a:buChar char="•"/>
            </a:pPr>
            <a:r>
              <a:rPr lang="en-US" altLang="zh-CN" sz="1600" dirty="0">
                <a:solidFill>
                  <a:srgbClr val="202124"/>
                </a:solidFill>
                <a:latin typeface="+mn-ea"/>
              </a:rPr>
              <a:t>OSE</a:t>
            </a:r>
            <a:r>
              <a:rPr lang="zh-CN" altLang="en-US" sz="1600" dirty="0">
                <a:solidFill>
                  <a:srgbClr val="202124"/>
                </a:solidFill>
                <a:latin typeface="+mn-ea"/>
              </a:rPr>
              <a:t>的</a:t>
            </a:r>
            <a:r>
              <a:rPr lang="en-US" altLang="zh-CN" sz="1600" dirty="0">
                <a:solidFill>
                  <a:srgbClr val="202124"/>
                </a:solidFill>
                <a:latin typeface="+mn-ea"/>
              </a:rPr>
              <a:t>Nikkei 225</a:t>
            </a:r>
            <a:r>
              <a:rPr lang="zh-CN" altLang="en-US" sz="1600" dirty="0">
                <a:solidFill>
                  <a:srgbClr val="202124"/>
                </a:solidFill>
                <a:latin typeface="+mn-ea"/>
              </a:rPr>
              <a:t>期权做市项目</a:t>
            </a:r>
            <a:endParaRPr lang="en-US" altLang="zh-CN" sz="1600" dirty="0">
              <a:solidFill>
                <a:srgbClr val="202124"/>
              </a:solidFill>
              <a:latin typeface="+mn-ea"/>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endParaRPr lang="en-US" altLang="zh-CN" sz="1600" dirty="0">
              <a:solidFill>
                <a:srgbClr val="202124"/>
              </a:solidFill>
              <a:latin typeface="Consolas" panose="020B0609020204030204" pitchFamily="49" charset="0"/>
            </a:endParaRPr>
          </a:p>
        </p:txBody>
      </p:sp>
      <p:pic>
        <p:nvPicPr>
          <p:cNvPr id="6" name="图片 5"/>
          <p:cNvPicPr>
            <a:picLocks noChangeAspect="1"/>
          </p:cNvPicPr>
          <p:nvPr/>
        </p:nvPicPr>
        <p:blipFill>
          <a:blip r:embed="rId3"/>
          <a:stretch>
            <a:fillRect/>
          </a:stretch>
        </p:blipFill>
        <p:spPr>
          <a:xfrm>
            <a:off x="1125553" y="1335280"/>
            <a:ext cx="9571430" cy="1408562"/>
          </a:xfrm>
          <a:prstGeom prst="rect">
            <a:avLst/>
          </a:prstGeom>
        </p:spPr>
      </p:pic>
      <p:pic>
        <p:nvPicPr>
          <p:cNvPr id="9" name="图片 8"/>
          <p:cNvPicPr>
            <a:picLocks noChangeAspect="1"/>
          </p:cNvPicPr>
          <p:nvPr/>
        </p:nvPicPr>
        <p:blipFill rotWithShape="1">
          <a:blip r:embed="rId4"/>
          <a:srcRect l="29607" b="29081"/>
          <a:stretch>
            <a:fillRect/>
          </a:stretch>
        </p:blipFill>
        <p:spPr>
          <a:xfrm>
            <a:off x="2846650" y="3140738"/>
            <a:ext cx="6590138" cy="28802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做市策略</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121</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19" y="1327956"/>
                <a:ext cx="11531600" cy="4759444"/>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en-US" sz="1800" kern="100" dirty="0">
                    <a:effectLst/>
                    <a:latin typeface="+mn-ea"/>
                    <a:cs typeface="Times New Roman" panose="02020603050405020304" pitchFamily="18" charset="0"/>
                  </a:rPr>
                  <a:t>做</a:t>
                </a:r>
                <a:r>
                  <a:rPr lang="zh-CN" altLang="zh-CN" sz="1800" kern="100" dirty="0">
                    <a:effectLst/>
                    <a:latin typeface="+mn-ea"/>
                    <a:cs typeface="Times New Roman" panose="02020603050405020304" pitchFamily="18" charset="0"/>
                  </a:rPr>
                  <a:t>市商使用限价单</a:t>
                </a:r>
                <a:r>
                  <a:rPr lang="zh-CN" altLang="en-US" sz="1800" kern="100" dirty="0">
                    <a:effectLst/>
                    <a:latin typeface="+mn-ea"/>
                    <a:cs typeface="Times New Roman" panose="02020603050405020304" pitchFamily="18" charset="0"/>
                  </a:rPr>
                  <a:t>报价</a:t>
                </a:r>
                <a:r>
                  <a:rPr lang="zh-CN" altLang="zh-CN" sz="1800" kern="100" dirty="0">
                    <a:effectLst/>
                    <a:latin typeface="+mn-ea"/>
                    <a:cs typeface="Times New Roman" panose="02020603050405020304" pitchFamily="18" charset="0"/>
                  </a:rPr>
                  <a:t>，其价格和中点价</a:t>
                </a:r>
                <a14:m>
                  <m:oMath xmlns:m="http://schemas.openxmlformats.org/officeDocument/2006/math">
                    <m:r>
                      <a:rPr lang="en-US" altLang="zh-CN" b="0" i="0" kern="100" smtClean="0">
                        <a:latin typeface="Cambria Math" panose="02040503050406030204" pitchFamily="18" charset="0"/>
                        <a:cs typeface="Times New Roman" panose="02020603050405020304" pitchFamily="18" charset="0"/>
                      </a:rPr>
                      <m:t> </m:t>
                    </m:r>
                    <m:r>
                      <a:rPr lang="en-US" altLang="zh-CN" i="1" kern="100">
                        <a:latin typeface="Cambria Math" panose="02040503050406030204" pitchFamily="18" charset="0"/>
                        <a:cs typeface="Times New Roman" panose="02020603050405020304" pitchFamily="18" charset="0"/>
                      </a:rPr>
                      <m:t>𝑠</m:t>
                    </m:r>
                    <m:r>
                      <a:rPr lang="en-US" altLang="zh-CN" b="0" i="1" kern="100" smtClean="0">
                        <a:latin typeface="Cambria Math" panose="02040503050406030204" pitchFamily="18" charset="0"/>
                        <a:cs typeface="Times New Roman" panose="02020603050405020304" pitchFamily="18" charset="0"/>
                      </a:rPr>
                      <m:t> </m:t>
                    </m:r>
                  </m:oMath>
                </a14:m>
                <a:r>
                  <a:rPr lang="zh-CN" altLang="zh-CN" sz="1800" kern="100" dirty="0">
                    <a:effectLst/>
                    <a:latin typeface="+mn-ea"/>
                    <a:cs typeface="Times New Roman" panose="02020603050405020304" pitchFamily="18" charset="0"/>
                  </a:rPr>
                  <a:t>的距离为</a:t>
                </a:r>
                <a:r>
                  <a:rPr lang="en-US" altLang="zh-CN" sz="1800" kern="100" dirty="0">
                    <a:effectLst/>
                    <a:latin typeface="+mn-ea"/>
                    <a:cs typeface="Times New Roman" panose="02020603050405020304" pitchFamily="18" charset="0"/>
                  </a:rPr>
                  <a:t> </a:t>
                </a:r>
                <a14:m>
                  <m:oMath xmlns:m="http://schemas.openxmlformats.org/officeDocument/2006/math">
                    <m:r>
                      <a:rPr lang="en-US" altLang="zh-CN" sz="1800" i="1" kern="100">
                        <a:effectLst/>
                        <a:latin typeface="Cambria Math" panose="02040503050406030204" pitchFamily="18" charset="0"/>
                        <a:cs typeface="Times New Roman" panose="02020603050405020304" pitchFamily="18" charset="0"/>
                      </a:rPr>
                      <m:t>𝛿</m:t>
                    </m:r>
                  </m:oMath>
                </a14:m>
                <a:r>
                  <a:rPr lang="en-US" altLang="zh-CN" sz="1800" kern="100" dirty="0">
                    <a:effectLst/>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a:t>
                </a:r>
              </a:p>
              <a:p>
                <a:pPr indent="304800" algn="just">
                  <a:lnSpc>
                    <a:spcPct val="150000"/>
                  </a:lnSpc>
                </a:pPr>
                <a14:m>
                  <m:oMathPara xmlns:m="http://schemas.openxmlformats.org/officeDocument/2006/math">
                    <m:oMathParaPr>
                      <m:jc m:val="center"/>
                    </m:oMathParaPr>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𝑝</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b="0" i="0" kern="100" smtClean="0">
                          <a:effectLst/>
                          <a:latin typeface="Cambria Math" panose="02040503050406030204" pitchFamily="18" charset="0"/>
                          <a:ea typeface="楷体" panose="02010609060101010101" pitchFamily="49" charset="-122"/>
                          <a:cs typeface="Times New Roman" panose="02020603050405020304" pitchFamily="18" charset="0"/>
                        </a:rPr>
                        <m:t>;  </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𝑝</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oMath>
                  </m:oMathPara>
                </a14:m>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r>
                  <a:rPr lang="zh-CN" altLang="zh-CN" sz="1800" dirty="0">
                    <a:effectLst/>
                    <a:latin typeface="+mn-ea"/>
                    <a:cs typeface="Times New Roman" panose="02020603050405020304" pitchFamily="18" charset="0"/>
                  </a:rPr>
                  <a:t>挂单的成交量</a:t>
                </a:r>
                <a:r>
                  <a:rPr lang="en-US" altLang="zh-CN" sz="1800" dirty="0">
                    <a:effectLst/>
                    <a:latin typeface="+mn-ea"/>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rPr>
                        </m:ctrlPr>
                      </m:sSubPr>
                      <m:e>
                        <m:r>
                          <a:rPr lang="en-US" altLang="zh-CN" sz="1800" i="1">
                            <a:effectLst/>
                            <a:latin typeface="Cambria Math" panose="02040503050406030204" pitchFamily="18" charset="0"/>
                            <a:cs typeface="Times New Roman" panose="02020603050405020304" pitchFamily="18" charset="0"/>
                          </a:rPr>
                          <m:t>𝑁</m:t>
                        </m:r>
                      </m:e>
                      <m:sub>
                        <m:r>
                          <a:rPr lang="en-US" altLang="zh-CN" sz="1800" i="1">
                            <a:effectLst/>
                            <a:latin typeface="Cambria Math" panose="02040503050406030204" pitchFamily="18" charset="0"/>
                            <a:cs typeface="Times New Roman" panose="02020603050405020304" pitchFamily="18" charset="0"/>
                          </a:rPr>
                          <m:t>𝑡</m:t>
                        </m:r>
                      </m:sub>
                    </m:sSub>
                  </m:oMath>
                </a14:m>
                <a:r>
                  <a:rPr lang="en-US" altLang="zh-CN" sz="1800" dirty="0">
                    <a:effectLst/>
                    <a:latin typeface="+mn-ea"/>
                    <a:cs typeface="Times New Roman" panose="02020603050405020304" pitchFamily="18" charset="0"/>
                  </a:rPr>
                  <a:t> </a:t>
                </a:r>
                <a:r>
                  <a:rPr lang="zh-CN" altLang="zh-CN" sz="1800" dirty="0">
                    <a:effectLst/>
                    <a:latin typeface="+mn-ea"/>
                    <a:cs typeface="Times New Roman" panose="02020603050405020304" pitchFamily="18" charset="0"/>
                  </a:rPr>
                  <a:t>是强度为</a:t>
                </a:r>
                <a:r>
                  <a:rPr lang="en-US" altLang="zh-CN" sz="1800" dirty="0">
                    <a:effectLst/>
                    <a:latin typeface="+mn-ea"/>
                    <a:cs typeface="Times New Roman" panose="02020603050405020304" pitchFamily="18" charset="0"/>
                  </a:rPr>
                  <a:t> </a:t>
                </a:r>
                <a14:m>
                  <m:oMath xmlns:m="http://schemas.openxmlformats.org/officeDocument/2006/math">
                    <m:r>
                      <m:rPr>
                        <m:sty m:val="p"/>
                      </m:rPr>
                      <a:rPr lang="en-US" altLang="zh-CN" sz="1800">
                        <a:effectLst/>
                        <a:latin typeface="Cambria Math" panose="02040503050406030204" pitchFamily="18" charset="0"/>
                        <a:cs typeface="Times New Roman" panose="02020603050405020304" pitchFamily="18" charset="0"/>
                      </a:rPr>
                      <m:t>λ</m:t>
                    </m:r>
                  </m:oMath>
                </a14:m>
                <a:r>
                  <a:rPr lang="en-US" altLang="zh-CN" sz="1800" dirty="0">
                    <a:effectLst/>
                    <a:latin typeface="+mn-ea"/>
                    <a:cs typeface="Times New Roman" panose="02020603050405020304" pitchFamily="18" charset="0"/>
                  </a:rPr>
                  <a:t> </a:t>
                </a:r>
                <a:r>
                  <a:rPr lang="zh-CN" altLang="zh-CN" sz="1800" dirty="0">
                    <a:effectLst/>
                    <a:latin typeface="+mn-ea"/>
                    <a:cs typeface="Times New Roman" panose="02020603050405020304" pitchFamily="18" charset="0"/>
                  </a:rPr>
                  <a:t>的泊松过程</a:t>
                </a:r>
                <a:r>
                  <a:rPr lang="zh-CN" altLang="en-US" dirty="0">
                    <a:latin typeface="+mn-ea"/>
                    <a:cs typeface="Times New Roman" panose="02020603050405020304" pitchFamily="18" charset="0"/>
                  </a:rPr>
                  <a:t>，即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𝑁</m:t>
                        </m:r>
                      </m:e>
                      <m:sub>
                        <m:r>
                          <a:rPr lang="en-US" altLang="zh-CN" i="1">
                            <a:latin typeface="Cambria Math" panose="02040503050406030204" pitchFamily="18" charset="0"/>
                            <a:cs typeface="Times New Roman" panose="02020603050405020304" pitchFamily="18" charset="0"/>
                          </a:rPr>
                          <m:t>𝑡</m:t>
                        </m:r>
                      </m:sub>
                    </m:sSub>
                  </m:oMath>
                </a14:m>
                <a:r>
                  <a:rPr lang="en-US" altLang="zh-CN" dirty="0">
                    <a:latin typeface="+mn-ea"/>
                    <a:cs typeface="Times New Roman" panose="02020603050405020304" pitchFamily="18" charset="0"/>
                  </a:rPr>
                  <a:t> </a:t>
                </a:r>
                <a:r>
                  <a:rPr lang="zh-CN" altLang="en-US" dirty="0">
                    <a:latin typeface="+mn-ea"/>
                    <a:cs typeface="Times New Roman" panose="02020603050405020304" pitchFamily="18" charset="0"/>
                  </a:rPr>
                  <a:t>满足：</a:t>
                </a:r>
                <a:endParaRPr lang="en-US" altLang="zh-CN" dirty="0">
                  <a:latin typeface="+mn-ea"/>
                  <a:cs typeface="Times New Roman" panose="02020603050405020304" pitchFamily="18" charset="0"/>
                </a:endParaRPr>
              </a:p>
              <a:p>
                <a:pPr indent="304800">
                  <a:lnSpc>
                    <a:spcPct val="150000"/>
                  </a:lnSpc>
                </a:pPr>
                <a:r>
                  <a:rPr lang="en-US" altLang="zh-CN" dirty="0"/>
                  <a:t>                    </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𝑁</m:t>
                        </m:r>
                      </m:e>
                      <m:sub>
                        <m:r>
                          <a:rPr lang="en-US" altLang="zh-CN" i="1">
                            <a:latin typeface="Cambria Math" panose="02040503050406030204" pitchFamily="18" charset="0"/>
                            <a:cs typeface="Times New Roman" panose="02020603050405020304" pitchFamily="18" charset="0"/>
                          </a:rPr>
                          <m:t>0</m:t>
                        </m:r>
                      </m:sub>
                    </m:sSub>
                    <m:r>
                      <a:rPr lang="en-US" altLang="zh-CN" i="1">
                        <a:latin typeface="Cambria Math" panose="02040503050406030204" pitchFamily="18" charset="0"/>
                        <a:cs typeface="Times New Roman" panose="02020603050405020304" pitchFamily="18" charset="0"/>
                      </a:rPr>
                      <m:t>=</m:t>
                    </m:r>
                    <m:r>
                      <m:rPr>
                        <m:nor/>
                      </m:rPr>
                      <a:rPr lang="en-US" altLang="zh-CN" dirty="0">
                        <a:latin typeface="+mn-ea"/>
                        <a:cs typeface="Times New Roman" panose="02020603050405020304" pitchFamily="18" charset="0"/>
                      </a:rPr>
                      <m:t>0</m:t>
                    </m:r>
                    <m:r>
                      <a:rPr lang="en-US" altLang="zh-CN" b="0" i="1" dirty="0" smtClean="0">
                        <a:latin typeface="Cambria Math" panose="02040503050406030204" pitchFamily="18" charset="0"/>
                        <a:cs typeface="Times New Roman" panose="02020603050405020304" pitchFamily="18" charset="0"/>
                      </a:rPr>
                      <m:t>;</m:t>
                    </m:r>
                  </m:oMath>
                </a14:m>
                <a:r>
                  <a:rPr lang="en-US" altLang="zh-CN" dirty="0">
                    <a:latin typeface="+mn-ea"/>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𝑁</m:t>
                        </m:r>
                      </m:e>
                      <m:sub>
                        <m:r>
                          <a:rPr lang="en-US" altLang="zh-CN" i="1">
                            <a:latin typeface="Cambria Math" panose="02040503050406030204" pitchFamily="18" charset="0"/>
                            <a:cs typeface="Times New Roman" panose="02020603050405020304" pitchFamily="18" charset="0"/>
                          </a:rPr>
                          <m:t>𝑡</m:t>
                        </m:r>
                      </m:sub>
                    </m:sSub>
                  </m:oMath>
                </a14:m>
                <a:r>
                  <a:rPr lang="zh-CN" altLang="en-US" dirty="0">
                    <a:latin typeface="+mn-ea"/>
                    <a:cs typeface="Times New Roman" panose="02020603050405020304" pitchFamily="18" charset="0"/>
                  </a:rPr>
                  <a:t> 的增量独立</a:t>
                </a:r>
                <a14:m>
                  <m:oMath xmlns:m="http://schemas.openxmlformats.org/officeDocument/2006/math">
                    <m:r>
                      <a:rPr lang="en-US" altLang="zh-CN" i="1" dirty="0">
                        <a:latin typeface="Cambria Math" panose="02040503050406030204" pitchFamily="18" charset="0"/>
                        <a:cs typeface="Times New Roman" panose="02020603050405020304" pitchFamily="18" charset="0"/>
                      </a:rPr>
                      <m:t>;</m:t>
                    </m:r>
                  </m:oMath>
                </a14:m>
                <a:r>
                  <a:rPr lang="en-US" altLang="zh-CN" dirty="0">
                    <a:latin typeface="+mn-ea"/>
                    <a:cs typeface="Times New Roman" panose="02020603050405020304" pitchFamily="18" charset="0"/>
                  </a:rPr>
                  <a:t>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𝑡</m:t>
                        </m:r>
                      </m:sup>
                    </m:sSup>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𝑡</m:t>
                        </m:r>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𝑛</m:t>
                            </m:r>
                          </m:sup>
                        </m:sSup>
                      </m:num>
                      <m:den>
                        <m:r>
                          <a:rPr lang="en-US" altLang="zh-CN" i="1">
                            <a:latin typeface="Cambria Math" panose="02040503050406030204" pitchFamily="18" charset="0"/>
                          </a:rPr>
                          <m:t>𝑛</m:t>
                        </m:r>
                        <m:r>
                          <a:rPr lang="en-US" altLang="zh-CN" i="1">
                            <a:latin typeface="Cambria Math" panose="02040503050406030204" pitchFamily="18" charset="0"/>
                          </a:rPr>
                          <m:t>!</m:t>
                        </m:r>
                      </m:den>
                    </m:f>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=0,1,⋯</m:t>
                    </m:r>
                  </m:oMath>
                </a14:m>
                <a:endParaRPr lang="en-US" altLang="zh-CN" dirty="0">
                  <a:latin typeface="+mn-ea"/>
                  <a:cs typeface="Times New Roman" panose="02020603050405020304" pitchFamily="18" charset="0"/>
                </a:endParaRPr>
              </a:p>
              <a:p>
                <a:pPr indent="304800" algn="just">
                  <a:lnSpc>
                    <a:spcPct val="150000"/>
                  </a:lnSpc>
                </a:pPr>
                <a:r>
                  <a:rPr lang="zh-CN" altLang="zh-CN" dirty="0">
                    <a:latin typeface="+mn-ea"/>
                  </a:rPr>
                  <a:t>当市场上的订单量为</a:t>
                </a:r>
                <a:r>
                  <a:rPr lang="en-US" altLang="zh-CN" dirty="0">
                    <a:latin typeface="+mn-ea"/>
                  </a:rPr>
                  <a:t>Q</a:t>
                </a:r>
                <a:r>
                  <a:rPr lang="zh-CN" altLang="zh-CN" dirty="0">
                    <a:latin typeface="+mn-ea"/>
                  </a:rPr>
                  <a:t>的订单发出时，记其造成的价格冲击带来的中点价变化为</a:t>
                </a:r>
                <a:r>
                  <a:rPr lang="en-US" altLang="zh-CN" dirty="0">
                    <a:latin typeface="+mn-ea"/>
                  </a:rPr>
                  <a:t> </a:t>
                </a:r>
                <a14:m>
                  <m:oMath xmlns:m="http://schemas.openxmlformats.org/officeDocument/2006/math">
                    <m:r>
                      <m:rPr>
                        <m:sty m:val="p"/>
                      </m:rPr>
                      <a:rPr lang="zh-CN" altLang="zh-CN">
                        <a:latin typeface="Cambria Math" panose="02040503050406030204" pitchFamily="18" charset="0"/>
                      </a:rPr>
                      <m:t>Δ</m:t>
                    </m:r>
                    <m:r>
                      <m:rPr>
                        <m:sty m:val="p"/>
                      </m:rPr>
                      <a:rPr lang="en-US" altLang="zh-CN">
                        <a:latin typeface="Cambria Math" panose="02040503050406030204" pitchFamily="18" charset="0"/>
                      </a:rPr>
                      <m:t>p</m:t>
                    </m:r>
                  </m:oMath>
                </a14:m>
                <a:r>
                  <a:rPr lang="zh-CN" altLang="zh-CN" dirty="0">
                    <a:latin typeface="+mn-ea"/>
                  </a:rPr>
                  <a:t>。假设当</a:t>
                </a:r>
                <a14:m>
                  <m:oMath xmlns:m="http://schemas.openxmlformats.org/officeDocument/2006/math">
                    <m:r>
                      <a:rPr lang="en-US" altLang="zh-CN" b="0" i="0" smtClean="0">
                        <a:latin typeface="Cambria Math" panose="02040503050406030204" pitchFamily="18" charset="0"/>
                      </a:rPr>
                      <m:t> </m:t>
                    </m:r>
                    <m:r>
                      <m:rPr>
                        <m:sty m:val="p"/>
                      </m:rPr>
                      <a:rPr lang="zh-CN" altLang="zh-CN">
                        <a:latin typeface="Cambria Math" panose="02040503050406030204" pitchFamily="18" charset="0"/>
                      </a:rPr>
                      <m:t>Δ</m:t>
                    </m:r>
                    <m:r>
                      <m:rPr>
                        <m:sty m:val="p"/>
                      </m:rPr>
                      <a:rPr lang="en-US" altLang="zh-CN">
                        <a:latin typeface="Cambria Math" panose="02040503050406030204" pitchFamily="18" charset="0"/>
                      </a:rPr>
                      <m:t>p</m:t>
                    </m:r>
                    <m:r>
                      <a:rPr lang="en-US" altLang="zh-CN" b="0" i="0" smtClean="0">
                        <a:latin typeface="Cambria Math" panose="02040503050406030204" pitchFamily="18" charset="0"/>
                      </a:rPr>
                      <m:t> </m:t>
                    </m:r>
                  </m:oMath>
                </a14:m>
                <a:r>
                  <a:rPr lang="zh-CN" altLang="zh-CN" dirty="0">
                    <a:latin typeface="+mn-ea"/>
                  </a:rPr>
                  <a:t>大于</a:t>
                </a:r>
                <a:r>
                  <a:rPr lang="en-US" altLang="zh-CN" dirty="0">
                    <a:latin typeface="+mn-ea"/>
                  </a:rPr>
                  <a:t> </a:t>
                </a:r>
                <a14:m>
                  <m:oMath xmlns:m="http://schemas.openxmlformats.org/officeDocument/2006/math">
                    <m:r>
                      <m:rPr>
                        <m:sty m:val="p"/>
                      </m:rPr>
                      <a:rPr lang="en-US" altLang="zh-CN">
                        <a:latin typeface="Cambria Math" panose="02040503050406030204" pitchFamily="18" charset="0"/>
                      </a:rPr>
                      <m:t>δ</m:t>
                    </m:r>
                  </m:oMath>
                </a14:m>
                <a:r>
                  <a:rPr lang="en-US" altLang="zh-CN" dirty="0">
                    <a:latin typeface="+mn-ea"/>
                  </a:rPr>
                  <a:t> </a:t>
                </a:r>
                <a:r>
                  <a:rPr lang="zh-CN" altLang="zh-CN" dirty="0">
                    <a:latin typeface="+mn-ea"/>
                  </a:rPr>
                  <a:t>时，做市商的挂单成交</a:t>
                </a:r>
                <a:r>
                  <a:rPr lang="zh-CN" altLang="en-US" dirty="0">
                    <a:latin typeface="+mn-ea"/>
                  </a:rPr>
                  <a:t>。因此，</a:t>
                </a:r>
                <a:r>
                  <a:rPr lang="zh-CN" altLang="zh-CN" dirty="0">
                    <a:latin typeface="+mn-ea"/>
                  </a:rPr>
                  <a:t>可以基于</a:t>
                </a:r>
                <a14:m>
                  <m:oMath xmlns:m="http://schemas.openxmlformats.org/officeDocument/2006/math">
                    <m:r>
                      <a:rPr lang="en-US" altLang="zh-CN" b="0" i="0" smtClean="0">
                        <a:latin typeface="Cambria Math" panose="02040503050406030204" pitchFamily="18" charset="0"/>
                      </a:rPr>
                      <m:t> </m:t>
                    </m:r>
                    <m:r>
                      <m:rPr>
                        <m:sty m:val="p"/>
                      </m:rPr>
                      <a:rPr lang="zh-CN" altLang="zh-CN">
                        <a:latin typeface="Cambria Math" panose="02040503050406030204" pitchFamily="18" charset="0"/>
                      </a:rPr>
                      <m:t>Δ</m:t>
                    </m:r>
                    <m:r>
                      <m:rPr>
                        <m:sty m:val="p"/>
                      </m:rPr>
                      <a:rPr lang="en-US" altLang="zh-CN">
                        <a:latin typeface="Cambria Math" panose="02040503050406030204" pitchFamily="18" charset="0"/>
                      </a:rPr>
                      <m:t>p</m:t>
                    </m:r>
                  </m:oMath>
                </a14:m>
                <a:r>
                  <a:rPr lang="en-US" altLang="zh-CN" dirty="0">
                    <a:latin typeface="+mn-ea"/>
                  </a:rPr>
                  <a:t> </a:t>
                </a:r>
                <a:r>
                  <a:rPr lang="zh-CN" altLang="zh-CN" dirty="0">
                    <a:latin typeface="+mn-ea"/>
                  </a:rPr>
                  <a:t>和</a:t>
                </a:r>
                <a:r>
                  <a:rPr lang="en-US" altLang="zh-CN" dirty="0">
                    <a:latin typeface="+mn-ea"/>
                  </a:rPr>
                  <a:t> Q </a:t>
                </a:r>
                <a:r>
                  <a:rPr lang="zh-CN" altLang="zh-CN" dirty="0">
                    <a:latin typeface="+mn-ea"/>
                  </a:rPr>
                  <a:t>的关系表示</a:t>
                </a:r>
                <a:r>
                  <a:rPr lang="en-US" altLang="zh-CN" dirty="0">
                    <a:latin typeface="+mn-ea"/>
                  </a:rPr>
                  <a:t> </a:t>
                </a:r>
                <a14:m>
                  <m:oMath xmlns:m="http://schemas.openxmlformats.org/officeDocument/2006/math">
                    <m:r>
                      <m:rPr>
                        <m:sty m:val="p"/>
                      </m:rPr>
                      <a:rPr lang="en-US" altLang="zh-CN" smtClean="0">
                        <a:latin typeface="Cambria Math" panose="02040503050406030204" pitchFamily="18" charset="0"/>
                        <a:cs typeface="Times New Roman" panose="02020603050405020304" pitchFamily="18" charset="0"/>
                      </a:rPr>
                      <m:t>λ</m:t>
                    </m:r>
                  </m:oMath>
                </a14:m>
                <a:r>
                  <a:rPr lang="zh-CN" altLang="en-US" sz="1800" kern="100" dirty="0">
                    <a:effectLst/>
                    <a:latin typeface="+mn-ea"/>
                    <a:cs typeface="Times New Roman" panose="02020603050405020304" pitchFamily="18" charset="0"/>
                  </a:rPr>
                  <a:t>：</a:t>
                </a:r>
                <a:endParaRPr lang="en-US" altLang="zh-CN" kern="100" dirty="0">
                  <a:latin typeface="+mn-ea"/>
                  <a:cs typeface="Times New Roman" panose="02020603050405020304" pitchFamily="18" charset="0"/>
                </a:endParaRPr>
              </a:p>
              <a:p>
                <a:pPr indent="304800" algn="ctr">
                  <a:lnSpc>
                    <a:spcPct val="150000"/>
                  </a:lnSpc>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当</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Δ</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𝑝</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ln</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𝑄</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800" dirty="0">
                    <a:effectLst/>
                    <a:latin typeface="+mn-ea"/>
                    <a:cs typeface="Times New Roman" panose="02020603050405020304" pitchFamily="18" charset="0"/>
                  </a:rPr>
                  <a:t> </a:t>
                </a:r>
                <a:r>
                  <a:rPr lang="zh-CN" altLang="zh-CN" sz="1800" dirty="0">
                    <a:effectLst/>
                    <a:latin typeface="+mn-ea"/>
                    <a:cs typeface="Times New Roman" panose="02020603050405020304" pitchFamily="18" charset="0"/>
                  </a:rPr>
                  <a:t>时</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eqArr>
                      <m:eqArrPr>
                        <m:ctrlPr>
                          <a:rPr lang="zh-CN" altLang="zh-CN" i="1">
                            <a:effectLst/>
                            <a:latin typeface="Cambria Math" panose="02040503050406030204" pitchFamily="18" charset="0"/>
                            <a:ea typeface="Cambria Math" panose="02040503050406030204" pitchFamily="18" charset="0"/>
                          </a:rPr>
                        </m:ctrlPr>
                      </m:eqArr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𝛿</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𝐴</m:t>
                        </m:r>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exp</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𝛿</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eqArr>
                  </m:oMath>
                </a14:m>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r>
                  <a:rPr lang="zh-CN" altLang="zh-CN" sz="1800" kern="100" dirty="0">
                    <a:effectLst/>
                    <a:latin typeface="+mn-ea"/>
                    <a:cs typeface="Times New Roman" panose="02020603050405020304" pitchFamily="18" charset="0"/>
                  </a:rPr>
                  <a:t>给定挂单的成交量</a:t>
                </a:r>
                <a:r>
                  <a:rPr lang="en-US" altLang="zh-CN" sz="1800" kern="100" dirty="0">
                    <a:effectLst/>
                    <a:latin typeface="+mn-ea"/>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cs typeface="Times New Roman" panose="02020603050405020304" pitchFamily="18" charset="0"/>
                          </a:rPr>
                          <m:t>𝑁</m:t>
                        </m:r>
                      </m:e>
                      <m:sub>
                        <m:r>
                          <a:rPr lang="en-US" altLang="zh-CN" sz="1800" i="1" kern="100">
                            <a:effectLst/>
                            <a:latin typeface="Cambria Math" panose="02040503050406030204" pitchFamily="18" charset="0"/>
                            <a:cs typeface="Times New Roman" panose="02020603050405020304" pitchFamily="18" charset="0"/>
                          </a:rPr>
                          <m:t>𝑡</m:t>
                        </m:r>
                      </m:sub>
                    </m:sSub>
                  </m:oMath>
                </a14:m>
                <a:r>
                  <a:rPr lang="en-US" altLang="zh-CN" sz="1800" kern="100" dirty="0">
                    <a:effectLst/>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时，做市商的股票库存</a:t>
                </a:r>
                <a:r>
                  <a:rPr lang="en-US" altLang="zh-CN" sz="1800" kern="100" dirty="0">
                    <a:effectLst/>
                    <a:latin typeface="+mn-ea"/>
                    <a:cs typeface="Times New Roman" panose="02020603050405020304" pitchFamily="18" charset="0"/>
                  </a:rPr>
                  <a:t> </a:t>
                </a:r>
                <a14:m>
                  <m:oMath xmlns:m="http://schemas.openxmlformats.org/officeDocument/2006/math">
                    <m:sSub>
                      <m:sSubPr>
                        <m:ctrlPr>
                          <a:rPr lang="zh-CN"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𝑞</m:t>
                        </m:r>
                      </m:e>
                      <m:sub>
                        <m:r>
                          <a:rPr lang="en-US" altLang="zh-CN" i="1" kern="100">
                            <a:latin typeface="Cambria Math" panose="02040503050406030204" pitchFamily="18" charset="0"/>
                            <a:cs typeface="Times New Roman" panose="02020603050405020304" pitchFamily="18" charset="0"/>
                          </a:rPr>
                          <m:t>𝑡</m:t>
                        </m:r>
                      </m:sub>
                    </m:sSub>
                  </m:oMath>
                </a14:m>
                <a:r>
                  <a:rPr lang="zh-CN" altLang="en-US" kern="100" dirty="0">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表示为： </a:t>
                </a:r>
              </a:p>
              <a:p>
                <a:pPr indent="3048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sub>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b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sub>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bSup>
                    </m:oMath>
                  </m:oMathPara>
                </a14:m>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账户现金</a:t>
                </a: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b="0" i="1" smtClean="0">
                            <a:effectLst/>
                            <a:latin typeface="Cambria Math" panose="02040503050406030204" pitchFamily="18" charset="0"/>
                            <a:ea typeface="Cambria Math" panose="02040503050406030204" pitchFamily="18" charset="0"/>
                          </a:rPr>
                          <m:t> </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𝑋</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1800" b="0" i="1" smtClean="0">
                        <a:effectLst/>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变化</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可以表示为</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𝑋</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𝑡</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𝑎</m:t>
                          </m:r>
                        </m:sup>
                      </m:sSub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𝑡</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p>
                      </m:sSubSup>
                    </m:oMath>
                  </m:oMathPara>
                </a14:m>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9" y="1327956"/>
                <a:ext cx="11531600" cy="4759444"/>
              </a:xfrm>
              <a:prstGeom prst="rect">
                <a:avLst/>
              </a:prstGeom>
              <a:blipFill rotWithShape="1">
                <a:blip r:embed="rId3"/>
                <a:stretch>
                  <a:fillRect l="-88" t="-204" r="-77" b="-194"/>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en-US" altLang="zh-CN" dirty="0">
                <a:solidFill>
                  <a:prstClr val="white"/>
                </a:solidFill>
                <a:cs typeface="+mn-ea"/>
                <a:sym typeface="+mn-lt"/>
              </a:rPr>
              <a:t>AS</a:t>
            </a:r>
            <a:r>
              <a:rPr lang="zh-CN" altLang="en-US" dirty="0">
                <a:solidFill>
                  <a:prstClr val="white"/>
                </a:solidFill>
                <a:cs typeface="+mn-ea"/>
                <a:sym typeface="+mn-lt"/>
              </a:rPr>
              <a:t>做市模型</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做市策略</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122</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19" y="1327956"/>
                <a:ext cx="11531600" cy="4340153"/>
              </a:xfrm>
              <a:prstGeom prst="rect">
                <a:avLst/>
              </a:prstGeom>
              <a:noFill/>
              <a:ln w="19050">
                <a:solidFill>
                  <a:srgbClr val="972022"/>
                </a:solidFill>
                <a:prstDash val="sysDash"/>
              </a:ln>
            </p:spPr>
            <p:txBody>
              <a:bodyPr wrap="square" tIns="72000" rtlCol="0">
                <a:spAutoFit/>
              </a:bodyPr>
              <a:lstStyle/>
              <a:p>
                <a:pPr indent="304800" algn="just">
                  <a:lnSpc>
                    <a:spcPct val="150000"/>
                  </a:lnSpc>
                </a:pPr>
                <a:r>
                  <a:rPr lang="zh-CN" altLang="zh-CN" dirty="0"/>
                  <a:t>做市商选择的最优价差的目标是最大化下面的效用</a:t>
                </a:r>
                <a:r>
                  <a:rPr lang="zh-CN" altLang="en-US" dirty="0"/>
                  <a:t>：</a:t>
                </a:r>
                <a:endParaRPr lang="en-US" altLang="zh-CN" dirty="0"/>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𝑢</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𝑥</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max</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e>
                        <m:li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lim>
                      </m:limLow>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𝐸</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exp</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𝑋</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𝑇</m:t>
                          </m:r>
                        </m:sub>
                      </m:s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𝑇</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𝑇</m:t>
                          </m:r>
                        </m:sub>
                      </m:s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r>
                  <a:rPr lang="zh-CN" altLang="en-US" dirty="0"/>
                  <a:t>其中，股票价格</a:t>
                </a:r>
                <a14:m>
                  <m:oMath xmlns:m="http://schemas.openxmlformats.org/officeDocument/2006/math">
                    <m:r>
                      <a:rPr lang="en-US" altLang="zh-CN" sz="1800" b="0" i="0" kern="100" smtClean="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Sub>
                  </m:oMath>
                </a14:m>
                <a:r>
                  <a:rPr lang="en-US" altLang="zh-CN" i="1" dirty="0"/>
                  <a:t> </a:t>
                </a:r>
                <a:r>
                  <a:rPr lang="zh-CN" altLang="en-US" dirty="0"/>
                  <a:t>为布朗运动：</a:t>
                </a:r>
                <a:endParaRPr lang="en-US" altLang="zh-CN" dirty="0"/>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𝜎</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Sub>
                    </m:oMath>
                  </m:oMathPara>
                </a14:m>
                <a:endParaRPr lang="zh-CN" altLang="zh-CN" dirty="0"/>
              </a:p>
              <a:p>
                <a:pPr indent="304800" algn="just">
                  <a:lnSpc>
                    <a:spcPct val="150000"/>
                  </a:lnSpc>
                </a:pPr>
                <a14:m>
                  <m:oMath xmlns:m="http://schemas.openxmlformats.org/officeDocument/2006/math">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𝑢</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𝑥</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dirty="0"/>
                  <a:t> </a:t>
                </a:r>
                <a:r>
                  <a:rPr lang="zh-CN" altLang="zh-CN" dirty="0"/>
                  <a:t>满足以下</a:t>
                </a:r>
                <a:r>
                  <a:rPr lang="en-US" altLang="zh-CN" dirty="0"/>
                  <a:t> HJB </a:t>
                </a:r>
                <a:r>
                  <a:rPr lang="zh-CN" altLang="zh-CN" dirty="0"/>
                  <a:t>方程：</a:t>
                </a:r>
                <a:endParaRPr lang="en-US" altLang="zh-CN" dirty="0"/>
              </a:p>
              <a:p>
                <a:pPr indent="304800" algn="just">
                  <a:lnSpc>
                    <a:spcPct val="150000"/>
                  </a:lnSpc>
                </a:pPr>
                <a:endParaRPr lang="en-US" altLang="zh-CN" sz="1800" i="1"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indent="304800" algn="just"/>
                <a14:m>
                  <m:oMathPara xmlns:m="http://schemas.openxmlformats.org/officeDocument/2006/math">
                    <m:oMathParaPr>
                      <m:jc m:val="centerGroup"/>
                    </m:oMathParaPr>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kern="100">
                                  <a:effectLst/>
                                  <a:latin typeface="Cambria Math" panose="02040503050406030204" pitchFamily="18" charset="0"/>
                                  <a:ea typeface="楷体" panose="02010609060101010101" pitchFamily="49" charset="-122"/>
                                  <a:cs typeface="Times New Roman" panose="02020603050405020304" pitchFamily="18" charset="0"/>
                                </a:rPr>
                              </m:ctrlPr>
                            </m:eqArr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𝑢</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𝜎</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sup>
                              </m:s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𝑢</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𝑠𝑠</m:t>
                                  </m:r>
                                </m:sub>
                              </m:s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max</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e>
                                <m:sub>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sub>
                              </m:sSub>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𝜆</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h</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𝑢</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𝑥</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𝑢</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𝑠</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𝑞</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 </m:t>
                              </m:r>
                            </m:e>
                            <m:e>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 </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b="0" i="0" kern="100" smtClean="0">
                                      <a:latin typeface="Cambria Math" panose="02040503050406030204" pitchFamily="18" charset="0"/>
                                      <a:ea typeface="楷体" panose="02010609060101010101" pitchFamily="49" charset="-122"/>
                                      <a:cs typeface="Times New Roman" panose="02020603050405020304" pitchFamily="18" charset="0"/>
                                    </a:rPr>
                                    <m:t> </m:t>
                                  </m:r>
                                  <m:r>
                                    <m:rPr>
                                      <m:sty m:val="p"/>
                                    </m:rP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max</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e>
                                <m:sub>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sub>
                              </m:sSub>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𝜆</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𝑢</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𝑥</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𝑢</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𝑠</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𝑞</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)]=0</m:t>
                              </m:r>
                            </m:e>
                            <m:e>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 </m:t>
                              </m:r>
                            </m:e>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𝑢</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𝑥</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𝑇</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exp</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𝑥</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e>
                          </m:eqArr>
                        </m:e>
                      </m:d>
                    </m:oMath>
                  </m:oMathPara>
                </a14:m>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9" y="1327956"/>
                <a:ext cx="11531600" cy="4340153"/>
              </a:xfrm>
              <a:prstGeom prst="rect">
                <a:avLst/>
              </a:prstGeom>
              <a:blipFill rotWithShape="1">
                <a:blip r:embed="rId3"/>
                <a:stretch>
                  <a:fillRect l="-88" t="-223" r="-77" b="-217"/>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求解模型</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做市策略</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123</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19" y="1327956"/>
                <a:ext cx="11531600" cy="5414559"/>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zh-CN" sz="1800" kern="100" dirty="0">
                    <a:effectLst/>
                    <a:latin typeface="+mn-ea"/>
                    <a:cs typeface="Times New Roman" panose="02020603050405020304" pitchFamily="18" charset="0"/>
                  </a:rPr>
                  <a:t>假设</a:t>
                </a:r>
                <a:r>
                  <a:rPr lang="en-US" altLang="zh-CN" sz="1800" kern="100" dirty="0">
                    <a:effectLst/>
                    <a:latin typeface="+mn-ea"/>
                    <a:cs typeface="Times New Roman" panose="02020603050405020304" pitchFamily="18" charset="0"/>
                  </a:rPr>
                  <a:t>u</a:t>
                </a:r>
                <a:r>
                  <a:rPr lang="zh-CN" altLang="zh-CN" sz="1800" kern="100" dirty="0">
                    <a:effectLst/>
                    <a:latin typeface="+mn-ea"/>
                    <a:cs typeface="Times New Roman" panose="02020603050405020304" pitchFamily="18" charset="0"/>
                  </a:rPr>
                  <a:t>的形式为：</a:t>
                </a: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𝑢</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𝑥</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exp</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𝑥</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exp</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𝛾𝜃</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en-US" altLang="zh-CN" sz="1800" kern="100" dirty="0">
                  <a:effectLst/>
                  <a:latin typeface="+mn-ea"/>
                  <a:cs typeface="Times New Roman" panose="02020603050405020304" pitchFamily="18" charset="0"/>
                </a:endParaRPr>
              </a:p>
              <a:p>
                <a:pPr indent="304800" algn="just">
                  <a:lnSpc>
                    <a:spcPct val="150000"/>
                  </a:lnSpc>
                </a:pPr>
                <a:r>
                  <a:rPr lang="zh-CN" altLang="zh-CN" sz="1800" kern="100" dirty="0">
                    <a:effectLst/>
                    <a:latin typeface="+mn-ea"/>
                    <a:cs typeface="Times New Roman" panose="02020603050405020304" pitchFamily="18" charset="0"/>
                  </a:rPr>
                  <a:t>引入此场景下的</a:t>
                </a:r>
                <a:r>
                  <a:rPr lang="en-US" altLang="zh-CN" sz="1800" kern="100" dirty="0">
                    <a:effectLst/>
                    <a:latin typeface="+mn-ea"/>
                    <a:cs typeface="Times New Roman" panose="02020603050405020304" pitchFamily="18" charset="0"/>
                  </a:rPr>
                  <a:t> reservation price</a:t>
                </a:r>
                <a:r>
                  <a:rPr lang="zh-CN" altLang="zh-CN" sz="1800" kern="100" dirty="0">
                    <a:effectLst/>
                    <a:latin typeface="+mn-ea"/>
                    <a:cs typeface="Times New Roman" panose="02020603050405020304" pitchFamily="18" charset="0"/>
                  </a:rPr>
                  <a:t>：</a:t>
                </a:r>
                <a:endParaRPr lang="en-US" altLang="zh-CN" kern="100" dirty="0">
                  <a:latin typeface="+mn-ea"/>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𝑟</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d>
                        <m:dPr>
                          <m:ctrlP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e>
                      </m:d>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d>
                        <m:dPr>
                          <m:ctrlP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e>
                      </m:d>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d>
                        <m:dPr>
                          <m:ctrlP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e>
                      </m:d>
                    </m:oMath>
                  </m:oMathPara>
                </a14:m>
                <a:endParaRPr lang="en-US" altLang="zh-CN" sz="1800" i="1" kern="100" dirty="0">
                  <a:effectLst/>
                  <a:latin typeface="Cambria Math" panose="02040503050406030204" pitchFamily="18" charset="0"/>
                  <a:ea typeface="楷体" panose="02010609060101010101" pitchFamily="49" charset="-122"/>
                  <a:cs typeface="Times New Roman" panose="02020603050405020304" pitchFamily="18" charset="0"/>
                </a:endParaRPr>
              </a:p>
              <a:p>
                <a:pPr indent="304800" algn="just">
                  <a:lnSpc>
                    <a:spcPct val="150000"/>
                  </a:lnSpc>
                </a:pPr>
                <a14:m>
                  <m:oMathPara xmlns:m="http://schemas.openxmlformats.org/officeDocument/2006/math">
                    <m:oMathParaPr>
                      <m:jc m:val="center"/>
                    </m:oMathParaPr>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𝑟</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ctr">
                  <a:lnSpc>
                    <a:spcPct val="150000"/>
                  </a:lnSpc>
                </a:pPr>
                <a:r>
                  <a:rPr lang="en-US" altLang="zh-CN" sz="1800" kern="100" dirty="0">
                    <a:effectLst/>
                    <a:ea typeface="楷体" panose="02010609060101010101" pitchFamily="49" charset="-122"/>
                    <a:cs typeface="Times New Roman" panose="02020603050405020304" pitchFamily="18" charset="0"/>
                  </a:rPr>
                  <a:t> </a:t>
                </a:r>
                <a14:m>
                  <m:oMath xmlns:m="http://schemas.openxmlformats.org/officeDocument/2006/math">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𝑟</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𝑟</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𝑟</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den>
                    </m:f>
                  </m:oMath>
                </a14:m>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r>
                  <a:rPr lang="zh-CN" altLang="zh-CN" sz="1800" kern="100" dirty="0">
                    <a:effectLst/>
                    <a:latin typeface="+mn-ea"/>
                    <a:cs typeface="Times New Roman" panose="02020603050405020304" pitchFamily="18" charset="0"/>
                  </a:rPr>
                  <a:t>带入方程，可得：</a:t>
                </a:r>
              </a:p>
              <a:p>
                <a:pPr indent="304800" algn="just">
                  <a:lnSpc>
                    <a:spcPct val="150000"/>
                  </a:lnSpc>
                </a:pPr>
                <a14:m>
                  <m:oMathPara xmlns:m="http://schemas.openxmlformats.org/officeDocument/2006/math">
                    <m:oMathParaPr>
                      <m:jc m:val="center"/>
                    </m:oMathParaPr>
                    <m:oMath xmlns:m="http://schemas.openxmlformats.org/officeDocument/2006/math">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𝑟</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den>
                      </m:f>
                      <m:r>
                        <m:rPr>
                          <m:sty m:val="p"/>
                        </m:rP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ln</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𝜆</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𝜆</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den>
                      </m:f>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14:m>
                  <m:oMathPara xmlns:m="http://schemas.openxmlformats.org/officeDocument/2006/math">
                    <m:oMathParaPr>
                      <m:jc m:val="center"/>
                    </m:oMathParaPr>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𝑟</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den>
                      </m:f>
                      <m:r>
                        <m:rPr>
                          <m:sty m:val="p"/>
                        </m:rP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ln</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𝜆</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𝜆</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den>
                      </m:f>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9" y="1327956"/>
                <a:ext cx="11531600" cy="5414559"/>
              </a:xfrm>
              <a:prstGeom prst="rect">
                <a:avLst/>
              </a:prstGeom>
              <a:blipFill rotWithShape="1">
                <a:blip r:embed="rId3"/>
                <a:stretch>
                  <a:fillRect l="-88" t="-179" r="-77" b="-174"/>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求解模型</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做市策略</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124</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19" y="1327956"/>
                <a:ext cx="11531600" cy="3802003"/>
              </a:xfrm>
              <a:prstGeom prst="rect">
                <a:avLst/>
              </a:prstGeom>
              <a:noFill/>
              <a:ln w="19050">
                <a:solidFill>
                  <a:srgbClr val="972022"/>
                </a:solidFill>
                <a:prstDash val="sysDash"/>
              </a:ln>
            </p:spPr>
            <p:txBody>
              <a:bodyPr wrap="square" rtlCol="0">
                <a:spAutoFit/>
              </a:bodyPr>
              <a:lstStyle/>
              <a:p>
                <a:pPr indent="304800" algn="just">
                  <a:lnSpc>
                    <a:spcPct val="150000"/>
                  </a:lnSpc>
                </a:pP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展开</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oMath>
                </a14:m>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以简化运算：</a:t>
                </a: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0</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sup>
                      </m:sSup>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可得：</a:t>
                </a:r>
              </a:p>
              <a:p>
                <a:pPr indent="304800" algn="just">
                  <a:lnSpc>
                    <a:spcPct val="150000"/>
                  </a:lnSpc>
                </a:pPr>
                <a14:m>
                  <m:oMathPara xmlns:m="http://schemas.openxmlformats.org/officeDocument/2006/math">
                    <m:oMathParaPr>
                      <m:jc m:val="centerGroup"/>
                    </m:oMathParaPr>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den>
                      </m:f>
                      <m:r>
                        <m:rPr>
                          <m:sty m:val="p"/>
                        </m:rP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ln</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𝑘</m:t>
                          </m:r>
                        </m:den>
                      </m:f>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𝑟</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𝑟</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𝑟</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den>
                      </m:f>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9" y="1327956"/>
                <a:ext cx="11531600" cy="3802003"/>
              </a:xfrm>
              <a:prstGeom prst="rect">
                <a:avLst/>
              </a:prstGeom>
              <a:blipFill rotWithShape="1">
                <a:blip r:embed="rId3"/>
                <a:stretch>
                  <a:fillRect l="-88" t="-255" r="-77" b="-239"/>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求解模型</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做市策略</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125</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19" y="1327956"/>
                <a:ext cx="11531600" cy="5143524"/>
              </a:xfrm>
              <a:prstGeom prst="rect">
                <a:avLst/>
              </a:prstGeom>
              <a:noFill/>
              <a:ln w="19050">
                <a:solidFill>
                  <a:srgbClr val="972022"/>
                </a:solidFill>
                <a:prstDash val="sysDash"/>
              </a:ln>
            </p:spPr>
            <p:txBody>
              <a:bodyPr wrap="square" rtlCol="0">
                <a:spAutoFit/>
              </a:bodyPr>
              <a:lstStyle/>
              <a:p>
                <a:pPr indent="304800" algn="ctr">
                  <a:lnSpc>
                    <a:spcPct val="150000"/>
                  </a:lnSpc>
                </a:pPr>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r>
                  <a:rPr lang="zh-CN" altLang="en-US" kern="100" dirty="0">
                    <a:latin typeface="+mn-ea"/>
                    <a:cs typeface="Times New Roman" panose="02020603050405020304" pitchFamily="18" charset="0"/>
                  </a:rPr>
                  <a:t>关于</a:t>
                </a:r>
                <a14:m>
                  <m:oMath xmlns:m="http://schemas.openxmlformats.org/officeDocument/2006/math">
                    <m:r>
                      <a:rPr lang="en-US" altLang="zh-CN" sz="1800" b="0" i="0" kern="100" smtClean="0">
                        <a:effectLst/>
                        <a:latin typeface="Cambria Math" panose="02040503050406030204" pitchFamily="18" charset="0"/>
                        <a:cs typeface="Times New Roman" panose="02020603050405020304" pitchFamily="18" charset="0"/>
                      </a:rPr>
                      <m:t> </m:t>
                    </m:r>
                    <m:r>
                      <m:rPr>
                        <m:sty m:val="p"/>
                      </m:rPr>
                      <a:rPr lang="en-US" altLang="zh-CN" sz="1800" kern="100">
                        <a:effectLst/>
                        <a:latin typeface="Cambria Math" panose="02040503050406030204" pitchFamily="18" charset="0"/>
                        <a:cs typeface="Times New Roman" panose="02020603050405020304" pitchFamily="18" charset="0"/>
                      </a:rPr>
                      <m:t>reservation</m:t>
                    </m:r>
                    <m:r>
                      <a:rPr lang="en-US" altLang="zh-CN" sz="1800" kern="100">
                        <a:effectLst/>
                        <a:latin typeface="Cambria Math" panose="02040503050406030204" pitchFamily="18" charset="0"/>
                        <a:cs typeface="Times New Roman" panose="02020603050405020304" pitchFamily="18" charset="0"/>
                      </a:rPr>
                      <m:t> </m:t>
                    </m:r>
                    <m:r>
                      <m:rPr>
                        <m:sty m:val="p"/>
                      </m:rPr>
                      <a:rPr lang="en-US" altLang="zh-CN" sz="1800" kern="100">
                        <a:effectLst/>
                        <a:latin typeface="Cambria Math" panose="02040503050406030204" pitchFamily="18" charset="0"/>
                        <a:cs typeface="Times New Roman" panose="02020603050405020304" pitchFamily="18" charset="0"/>
                      </a:rPr>
                      <m:t>price</m:t>
                    </m:r>
                    <m:r>
                      <a:rPr lang="en-US" altLang="zh-CN" sz="1800" b="0" i="0" kern="100" smtClean="0">
                        <a:effectLst/>
                        <a:latin typeface="Cambria Math" panose="02040503050406030204" pitchFamily="18" charset="0"/>
                        <a:cs typeface="Times New Roman" panose="02020603050405020304" pitchFamily="18" charset="0"/>
                      </a:rPr>
                      <m:t> </m:t>
                    </m:r>
                    <m:r>
                      <a:rPr lang="zh-CN" altLang="en-US" i="1" kern="100">
                        <a:latin typeface="Cambria Math" panose="02040503050406030204" pitchFamily="18" charset="0"/>
                        <a:cs typeface="Times New Roman" panose="02020603050405020304" pitchFamily="18" charset="0"/>
                      </a:rPr>
                      <m:t>的</m:t>
                    </m:r>
                  </m:oMath>
                </a14:m>
                <a:r>
                  <a:rPr lang="zh-CN" altLang="en-US" sz="1800" kern="100" dirty="0">
                    <a:effectLst/>
                    <a:latin typeface="+mn-ea"/>
                    <a:cs typeface="Times New Roman" panose="02020603050405020304" pitchFamily="18" charset="0"/>
                  </a:rPr>
                  <a:t>方程</a:t>
                </a:r>
                <a:r>
                  <a:rPr lang="zh-CN" altLang="zh-CN" sz="1800" kern="100" dirty="0">
                    <a:effectLst/>
                    <a:latin typeface="+mn-ea"/>
                    <a:cs typeface="Times New Roman" panose="02020603050405020304" pitchFamily="18" charset="0"/>
                  </a:rPr>
                  <a:t>：</a:t>
                </a:r>
              </a:p>
              <a:p>
                <a:pPr indent="304800" algn="just">
                  <a:lnSpc>
                    <a:spcPct val="150000"/>
                  </a:lnSpc>
                </a:pPr>
                <a14:m>
                  <m:oMathPara xmlns:m="http://schemas.openxmlformats.org/officeDocument/2006/math">
                    <m:oMathParaPr>
                      <m:jc m:val="centerGroup"/>
                    </m:oMathParaPr>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𝜎</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sup>
                              </m:s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𝑠𝑠</m:t>
                                  </m:r>
                                </m:sub>
                              </m:s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𝜎</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e>
                                <m: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sub>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sup>
                              </m:sSub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𝐴</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𝑘</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den>
                              </m:f>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𝖾</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𝑘</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𝖾</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𝑘</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)=0</m:t>
                              </m:r>
                            </m:e>
                            <m:e>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 </m:t>
                              </m:r>
                            </m:e>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𝜃</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𝑇</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𝑞𝑠</m:t>
                              </m:r>
                            </m:e>
                          </m:eqArr>
                        </m:e>
                      </m:d>
                    </m:oMath>
                  </m:oMathPara>
                </a14:m>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dirty="0">
                  <a:effectLst/>
                  <a:latin typeface="+mn-ea"/>
                  <a:cs typeface="Times New Roman" panose="02020603050405020304" pitchFamily="18" charset="0"/>
                </a:endParaRPr>
              </a:p>
              <a:p>
                <a:pPr indent="304800" algn="just">
                  <a:lnSpc>
                    <a:spcPct val="150000"/>
                  </a:lnSpc>
                </a:pPr>
                <a:r>
                  <a:rPr lang="zh-CN" altLang="zh-CN" sz="1800" dirty="0">
                    <a:effectLst/>
                    <a:latin typeface="+mn-ea"/>
                    <a:cs typeface="Times New Roman" panose="02020603050405020304" pitchFamily="18" charset="0"/>
                  </a:rPr>
                  <a:t>对</a:t>
                </a:r>
                <a:r>
                  <a:rPr lang="en-US" altLang="zh-CN" sz="1800" dirty="0">
                    <a:effectLst/>
                    <a:latin typeface="+mn-ea"/>
                    <a:cs typeface="Times New Roman" panose="02020603050405020304" pitchFamily="18" charset="0"/>
                  </a:rPr>
                  <a:t> </a:t>
                </a:r>
                <a14:m>
                  <m:oMath xmlns:m="http://schemas.openxmlformats.org/officeDocument/2006/math">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𝐴</m:t>
                        </m:r>
                      </m:num>
                      <m:den>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𝛾</m:t>
                        </m:r>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𝑘</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𝑎</m:t>
                            </m:r>
                          </m:sup>
                        </m:sSup>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𝑘</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p>
                        </m:sSup>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800" dirty="0">
                    <a:effectLst/>
                    <a:latin typeface="+mn-ea"/>
                    <a:cs typeface="Times New Roman" panose="02020603050405020304" pitchFamily="18" charset="0"/>
                  </a:rPr>
                  <a:t> </a:t>
                </a:r>
                <a:r>
                  <a:rPr lang="zh-CN" altLang="zh-CN" sz="1800" dirty="0">
                    <a:effectLst/>
                    <a:latin typeface="+mn-ea"/>
                    <a:cs typeface="Times New Roman" panose="02020603050405020304" pitchFamily="18" charset="0"/>
                  </a:rPr>
                  <a:t>项进一步展开，结合方程最终可解得</a:t>
                </a:r>
                <a:r>
                  <a:rPr lang="zh-CN" altLang="zh-CN" sz="1800" kern="100" dirty="0">
                    <a:effectLst/>
                    <a:latin typeface="+mn-ea"/>
                    <a:cs typeface="Times New Roman" panose="02020603050405020304" pitchFamily="18" charset="0"/>
                  </a:rPr>
                  <a:t>：</a:t>
                </a:r>
                <a:r>
                  <a:rPr lang="en-US" altLang="zh-CN" sz="1800" kern="100" dirty="0">
                    <a:effectLst/>
                    <a:latin typeface="+mn-ea"/>
                    <a:cs typeface="Times New Roman" panose="02020603050405020304" pitchFamily="18" charset="0"/>
                  </a:rPr>
                  <a:t> </a:t>
                </a: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𝑟</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𝑠</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𝑞</m:t>
                      </m:r>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𝛾</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𝜎</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𝑇</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𝑎</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𝛿</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𝑏</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𝜎</m:t>
                          </m:r>
                        </m:e>
                        <m: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𝑇</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𝑡</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2</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den>
                      </m:f>
                      <m:r>
                        <m:rPr>
                          <m:sty m:val="p"/>
                        </m:rPr>
                        <a:rPr lang="en-US" altLang="zh-CN" sz="1800" kern="100">
                          <a:effectLst/>
                          <a:latin typeface="Cambria Math" panose="02040503050406030204" pitchFamily="18" charset="0"/>
                          <a:ea typeface="楷体" panose="02010609060101010101" pitchFamily="49" charset="-122"/>
                          <a:cs typeface="Times New Roman" panose="02020603050405020304" pitchFamily="18" charset="0"/>
                        </a:rPr>
                        <m:t>ln</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⁡(1+</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𝛾</m:t>
                          </m:r>
                        </m:num>
                        <m:den>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𝑘</m:t>
                          </m:r>
                        </m:den>
                      </m:f>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zh-CN" altLang="zh-CN" sz="1800" kern="100" dirty="0">
                  <a:effectLst/>
                  <a:latin typeface="+mn-ea"/>
                  <a:cs typeface="Times New Roman" panose="02020603050405020304" pitchFamily="18" charset="0"/>
                </a:endParaRPr>
              </a:p>
              <a:p>
                <a:pPr indent="304800" algn="just">
                  <a:lnSpc>
                    <a:spcPct val="150000"/>
                  </a:lnSpc>
                </a:pPr>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9" y="1327956"/>
                <a:ext cx="11531600" cy="5143524"/>
              </a:xfrm>
              <a:prstGeom prst="rect">
                <a:avLst/>
              </a:prstGeom>
              <a:blipFill rotWithShape="1">
                <a:blip r:embed="rId3"/>
                <a:stretch>
                  <a:fillRect l="-88" t="-189" r="-77" b="-4033"/>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求解模型</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做市策略</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126</a:t>
            </a:fld>
            <a:endParaRPr lang="zh-CN" altLang="en-US" dirty="0"/>
          </a:p>
        </p:txBody>
      </p:sp>
      <p:sp>
        <p:nvSpPr>
          <p:cNvPr id="4" name="文本框 3"/>
          <p:cNvSpPr txBox="1"/>
          <p:nvPr/>
        </p:nvSpPr>
        <p:spPr>
          <a:xfrm>
            <a:off x="375919" y="1327956"/>
            <a:ext cx="11531600" cy="5028556"/>
          </a:xfrm>
          <a:prstGeom prst="rect">
            <a:avLst/>
          </a:prstGeom>
          <a:noFill/>
          <a:ln w="19050">
            <a:solidFill>
              <a:srgbClr val="972022"/>
            </a:solidFill>
            <a:prstDash val="sysDash"/>
          </a:ln>
        </p:spPr>
        <p:txBody>
          <a:bodyPr wrap="square" rtlCol="0">
            <a:spAutoFit/>
          </a:bodyPr>
          <a:lstStyle/>
          <a:p>
            <a:pPr indent="304800" algn="ctr">
              <a:lnSpc>
                <a:spcPct val="150000"/>
              </a:lnSpc>
            </a:pPr>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数值</a:t>
            </a:r>
            <a:r>
              <a:rPr kumimoji="0" lang="zh-CN" altLang="en-US" b="0" i="0" u="none" strike="noStrike" kern="1200" cap="none" spc="0" normalizeH="0" baseline="0" noProof="0" dirty="0">
                <a:ln>
                  <a:noFill/>
                </a:ln>
                <a:solidFill>
                  <a:prstClr val="white"/>
                </a:solidFill>
                <a:effectLst/>
                <a:uLnTx/>
                <a:uFillTx/>
                <a:cs typeface="+mn-ea"/>
                <a:sym typeface="+mn-lt"/>
              </a:rPr>
              <a:t>模拟</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7" name="图片 6"/>
          <p:cNvPicPr>
            <a:picLocks noChangeAspect="1"/>
          </p:cNvPicPr>
          <p:nvPr/>
        </p:nvPicPr>
        <p:blipFill>
          <a:blip r:embed="rId3"/>
          <a:stretch>
            <a:fillRect/>
          </a:stretch>
        </p:blipFill>
        <p:spPr>
          <a:xfrm>
            <a:off x="575626" y="1539847"/>
            <a:ext cx="5271916" cy="4339793"/>
          </a:xfrm>
          <a:prstGeom prst="rect">
            <a:avLst/>
          </a:prstGeom>
        </p:spPr>
      </p:pic>
      <p:pic>
        <p:nvPicPr>
          <p:cNvPr id="8" name="图片 7"/>
          <p:cNvPicPr>
            <a:picLocks noChangeAspect="1"/>
          </p:cNvPicPr>
          <p:nvPr/>
        </p:nvPicPr>
        <p:blipFill>
          <a:blip r:embed="rId4"/>
          <a:stretch>
            <a:fillRect/>
          </a:stretch>
        </p:blipFill>
        <p:spPr>
          <a:xfrm>
            <a:off x="6076437" y="1559412"/>
            <a:ext cx="5661543" cy="4310751"/>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做市策略</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127</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18" y="1342239"/>
                <a:ext cx="11531600" cy="5029390"/>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模型可改进的部分：</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加入股票价格在短期内的漂移：</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50000"/>
                  </a:lnSpc>
                  <a:buFont typeface="Arial" panose="020B0604020202020204" pitchFamily="34" charset="0"/>
                  <a:buChar char="•"/>
                </a:pPr>
                <a14:m>
                  <m:oMath xmlns:m="http://schemas.openxmlformats.org/officeDocument/2006/math">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𝑑</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𝑡</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 </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𝜎</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Sub>
                  </m:oMath>
                </a14:m>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50000"/>
                  </a:lnSpc>
                  <a:buFont typeface="Arial" panose="020B0604020202020204" pitchFamily="34" charset="0"/>
                  <a:buChar char="•"/>
                </a:pPr>
                <a14:m>
                  <m:oMath xmlns:m="http://schemas.openxmlformats.org/officeDocument/2006/math">
                    <m:sSub>
                      <m:sSub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Sub>
                  </m:oMath>
                </a14:m>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为对短期漂移的预测</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Arial" panose="020B0604020202020204" pitchFamily="34" charset="0"/>
                  <a:buChar char="•"/>
                </a:pP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Sub>
                  </m:oMath>
                </a14:m>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由中点价改为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Weighted-Mid</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Micro-Price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进一步加入</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市价单造成的股票价格跳跃：</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50000"/>
                  </a:lnSpc>
                  <a:buFont typeface="Arial" panose="020B0604020202020204" pitchFamily="34" charset="0"/>
                  <a:buChar char="•"/>
                </a:pPr>
                <a14:m>
                  <m:oMath xmlns:m="http://schemas.openxmlformats.org/officeDocument/2006/math">
                    <m:r>
                      <a:rPr lang="en-US" altLang="zh-CN" sz="1800" i="1" kern="100" smtClean="0">
                        <a:effectLst/>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𝑆</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𝑑</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𝑡</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 </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𝜎</m:t>
                    </m:r>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楷体" panose="02010609060101010101" pitchFamily="49" charset="-122"/>
                            <a:cs typeface="Times New Roman" panose="02020603050405020304" pitchFamily="18" charset="0"/>
                          </a:rPr>
                          <m:t>𝑊</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 </m:t>
                    </m:r>
                    <m:sSup>
                      <m:sSupPr>
                        <m:ctrlP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ctrlPr>
                      </m:sSupPr>
                      <m:e>
                        <m:r>
                          <a:rPr lang="zh-CN" altLang="en-US" b="0" i="1" kern="100" smtClean="0">
                            <a:latin typeface="Cambria Math" panose="02040503050406030204" pitchFamily="18" charset="0"/>
                            <a:ea typeface="楷体" panose="02010609060101010101" pitchFamily="49" charset="-122"/>
                            <a:cs typeface="Times New Roman" panose="02020603050405020304" pitchFamily="18" charset="0"/>
                          </a:rPr>
                          <m:t>𝜖</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𝑑</m:t>
                    </m:r>
                    <m:sSubSup>
                      <m:sSubSupPr>
                        <m:ctrlPr>
                          <a:rPr lang="en-US" altLang="zh-CN" i="1" kern="100" smtClean="0">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𝑀</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up>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m:t>
                        </m:r>
                      </m:sup>
                    </m:sSubSup>
                  </m:oMath>
                </a14:m>
                <a:r>
                  <a:rPr lang="en-US" altLang="zh-CN" i="1" kern="100" dirty="0">
                    <a:ea typeface="楷体" panose="02010609060101010101" pitchFamily="49" charset="-122"/>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 </m:t>
                    </m:r>
                    <m:sSup>
                      <m:sSupPr>
                        <m:ctrlPr>
                          <a:rPr lang="en-US" altLang="zh-CN" i="1" kern="100">
                            <a:latin typeface="Cambria Math" panose="02040503050406030204" pitchFamily="18" charset="0"/>
                            <a:ea typeface="楷体" panose="02010609060101010101" pitchFamily="49" charset="-122"/>
                            <a:cs typeface="Times New Roman" panose="02020603050405020304" pitchFamily="18" charset="0"/>
                          </a:rPr>
                        </m:ctrlPr>
                      </m:sSupPr>
                      <m:e>
                        <m:r>
                          <a:rPr lang="zh-CN" altLang="en-US" i="1" kern="100">
                            <a:latin typeface="Cambria Math" panose="02040503050406030204" pitchFamily="18" charset="0"/>
                            <a:ea typeface="楷体" panose="02010609060101010101" pitchFamily="49" charset="-122"/>
                            <a:cs typeface="Times New Roman" panose="02020603050405020304" pitchFamily="18" charset="0"/>
                          </a:rPr>
                          <m:t>𝜖</m:t>
                        </m:r>
                      </m:e>
                      <m:sup>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m:t>
                        </m:r>
                      </m:sup>
                    </m:sSup>
                    <m:r>
                      <a:rPr lang="en-US" altLang="zh-CN" i="1" kern="100">
                        <a:latin typeface="Cambria Math" panose="02040503050406030204" pitchFamily="18" charset="0"/>
                        <a:ea typeface="楷体" panose="02010609060101010101" pitchFamily="49" charset="-122"/>
                        <a:cs typeface="Times New Roman" panose="02020603050405020304" pitchFamily="18" charset="0"/>
                      </a:rPr>
                      <m:t>𝑑</m:t>
                    </m:r>
                    <m:sSubSup>
                      <m:sSubSupPr>
                        <m:ctrlPr>
                          <a:rPr lang="en-US" altLang="zh-CN" i="1" kern="100">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𝑀</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up>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m:t>
                        </m:r>
                      </m:sup>
                    </m:sSubSup>
                  </m:oMath>
                </a14:m>
                <a:endParaRPr lang="en-US" altLang="zh-CN" i="1" kern="100"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50000"/>
                  </a:lnSpc>
                  <a:buFont typeface="Arial" panose="020B0604020202020204" pitchFamily="34" charset="0"/>
                  <a:buChar char="•"/>
                </a:pPr>
                <a14:m>
                  <m:oMath xmlns:m="http://schemas.openxmlformats.org/officeDocument/2006/math">
                    <m:sSubSup>
                      <m:sSubSupPr>
                        <m:ctrlPr>
                          <a:rPr lang="en-US" altLang="zh-CN" i="1" kern="100" smtClean="0">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𝑀</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up>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m:t>
                        </m:r>
                      </m:sup>
                    </m:sSubSup>
                  </m:oMath>
                </a14:m>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 和 </a:t>
                </a:r>
                <a14:m>
                  <m:oMath xmlns:m="http://schemas.openxmlformats.org/officeDocument/2006/math">
                    <m:sSubSup>
                      <m:sSubSupPr>
                        <m:ctrlPr>
                          <a:rPr lang="en-US" altLang="zh-CN" i="1" kern="100">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𝑀</m:t>
                        </m:r>
                      </m:e>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𝑡</m:t>
                        </m:r>
                      </m:sub>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bSup>
                  </m:oMath>
                </a14:m>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为买单和卖单数量，</a:t>
                </a:r>
                <a:r>
                  <a:rPr lang="en-US" altLang="zh-CN" kern="100" dirty="0">
                    <a:ea typeface="楷体" panose="02010609060101010101" pitchFamily="49" charset="-122"/>
                    <a:cs typeface="Times New Roman" panose="02020603050405020304" pitchFamily="18" charset="0"/>
                  </a:rPr>
                  <a:t> </a:t>
                </a:r>
                <a14:m>
                  <m:oMath xmlns:m="http://schemas.openxmlformats.org/officeDocument/2006/math">
                    <m:sSup>
                      <m:sSupPr>
                        <m:ctrlPr>
                          <a:rPr lang="en-US" altLang="zh-CN" i="1" kern="100">
                            <a:latin typeface="Cambria Math" panose="02040503050406030204" pitchFamily="18" charset="0"/>
                            <a:ea typeface="楷体" panose="02010609060101010101" pitchFamily="49" charset="-122"/>
                            <a:cs typeface="Times New Roman" panose="02020603050405020304" pitchFamily="18" charset="0"/>
                          </a:rPr>
                        </m:ctrlPr>
                      </m:sSupPr>
                      <m:e>
                        <m:r>
                          <a:rPr lang="zh-CN" altLang="en-US" i="1" kern="100">
                            <a:latin typeface="Cambria Math" panose="02040503050406030204" pitchFamily="18" charset="0"/>
                            <a:ea typeface="楷体" panose="02010609060101010101" pitchFamily="49" charset="-122"/>
                            <a:cs typeface="Times New Roman" panose="02020603050405020304" pitchFamily="18" charset="0"/>
                          </a:rPr>
                          <m:t>𝜖</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p>
                  </m:oMath>
                </a14:m>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和 </a:t>
                </a:r>
                <a14:m>
                  <m:oMath xmlns:m="http://schemas.openxmlformats.org/officeDocument/2006/math">
                    <m:sSup>
                      <m:sSupPr>
                        <m:ctrlPr>
                          <a:rPr lang="en-US" altLang="zh-CN" i="1" kern="100">
                            <a:latin typeface="Cambria Math" panose="02040503050406030204" pitchFamily="18" charset="0"/>
                            <a:ea typeface="楷体" panose="02010609060101010101" pitchFamily="49" charset="-122"/>
                            <a:cs typeface="Times New Roman" panose="02020603050405020304" pitchFamily="18" charset="0"/>
                          </a:rPr>
                        </m:ctrlPr>
                      </m:sSupPr>
                      <m:e>
                        <m:r>
                          <a:rPr lang="zh-CN" altLang="en-US" i="1" kern="100">
                            <a:latin typeface="Cambria Math" panose="02040503050406030204" pitchFamily="18" charset="0"/>
                            <a:ea typeface="楷体" panose="02010609060101010101" pitchFamily="49" charset="-122"/>
                            <a:cs typeface="Times New Roman" panose="02020603050405020304" pitchFamily="18" charset="0"/>
                          </a:rPr>
                          <m:t>𝜖</m:t>
                        </m:r>
                      </m:e>
                      <m:sup>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sup>
                    </m:sSup>
                  </m:oMath>
                </a14:m>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为订单造成的跳跃的随机变量</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考虑不同市场状态下到来</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市价单的分布不同，那么 </a:t>
                </a:r>
                <a14:m>
                  <m:oMath xmlns:m="http://schemas.openxmlformats.org/officeDocument/2006/math">
                    <m:r>
                      <a:rPr lang="en-US" altLang="zh-CN" sz="1800" i="1" smtClean="0">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0" i="1" smtClean="0">
                        <a:effectLst/>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应当依赖于 </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t</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gn="just">
                  <a:lnSpc>
                    <a:spcPct val="150000"/>
                  </a:lnSpc>
                  <a:buFont typeface="Arial" panose="020B0604020202020204" pitchFamily="34" charset="0"/>
                  <a:buChar char="•"/>
                </a:pPr>
                <a14:m>
                  <m:oMath xmlns:m="http://schemas.openxmlformats.org/officeDocument/2006/math">
                    <m:r>
                      <a:rPr lang="en-US" altLang="zh-CN" i="1" smtClean="0">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i="1"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i="1" smtClean="0">
                        <a:effectLst/>
                        <a:latin typeface="Cambria Math" panose="02040503050406030204" pitchFamily="18" charset="0"/>
                        <a:ea typeface="楷体" panose="02010609060101010101" pitchFamily="49" charset="-122"/>
                        <a:cs typeface="Times New Roman" panose="02020603050405020304" pitchFamily="18" charset="0"/>
                      </a:rPr>
                      <m:t>𝛿</m:t>
                    </m:r>
                    <m:r>
                      <a:rPr lang="en-US" altLang="zh-CN" i="1" smtClean="0">
                        <a:effectLst/>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dirty="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i="1">
                            <a:latin typeface="Cambria Math" panose="02040503050406030204" pitchFamily="18" charset="0"/>
                            <a:ea typeface="楷体" panose="02010609060101010101" pitchFamily="49" charset="-122"/>
                            <a:cs typeface="Times New Roman" panose="02020603050405020304" pitchFamily="18" charset="0"/>
                          </a:rPr>
                          <m:t>𝜆</m:t>
                        </m:r>
                      </m:e>
                      <m:sub>
                        <m:r>
                          <a:rPr lang="en-US" altLang="zh-CN" i="1" smtClean="0">
                            <a:latin typeface="Cambria Math" panose="02040503050406030204" pitchFamily="18" charset="0"/>
                            <a:ea typeface="楷体" panose="02010609060101010101" pitchFamily="49" charset="-122"/>
                            <a:cs typeface="Times New Roman" panose="02020603050405020304" pitchFamily="18" charset="0"/>
                          </a:rPr>
                          <m:t>𝑡</m:t>
                        </m:r>
                      </m:sub>
                    </m:sSub>
                    <m:r>
                      <a:rPr lang="en-US" altLang="zh-CN" i="1" smtClean="0">
                        <a:latin typeface="Cambria Math" panose="02040503050406030204" pitchFamily="18" charset="0"/>
                        <a:ea typeface="楷体" panose="02010609060101010101" pitchFamily="49" charset="-122"/>
                        <a:cs typeface="Times New Roman" panose="02020603050405020304" pitchFamily="18" charset="0"/>
                      </a:rPr>
                      <m:t> </m:t>
                    </m:r>
                    <m:r>
                      <a:rPr lang="en-US" altLang="zh-CN" i="1">
                        <a:latin typeface="Cambria Math" panose="02040503050406030204" pitchFamily="18" charset="0"/>
                        <a:ea typeface="楷体" panose="02010609060101010101" pitchFamily="49" charset="-122"/>
                        <a:cs typeface="Times New Roman" panose="02020603050405020304" pitchFamily="18" charset="0"/>
                      </a:rPr>
                      <m:t>(</m:t>
                    </m:r>
                    <m:r>
                      <a:rPr lang="en-US" altLang="zh-CN" i="1">
                        <a:latin typeface="Cambria Math" panose="02040503050406030204" pitchFamily="18" charset="0"/>
                        <a:ea typeface="楷体" panose="02010609060101010101" pitchFamily="49" charset="-122"/>
                        <a:cs typeface="Times New Roman" panose="02020603050405020304" pitchFamily="18" charset="0"/>
                      </a:rPr>
                      <m:t>𝛿</m:t>
                    </m:r>
                    <m:r>
                      <a:rPr lang="en-US" altLang="zh-CN" i="1">
                        <a:latin typeface="Cambria Math" panose="02040503050406030204" pitchFamily="18" charset="0"/>
                        <a:ea typeface="楷体" panose="02010609060101010101" pitchFamily="49" charset="-122"/>
                        <a:cs typeface="Times New Roman" panose="02020603050405020304" pitchFamily="18" charset="0"/>
                      </a:rPr>
                      <m:t>)</m:t>
                    </m:r>
                  </m:oMath>
                </a14:m>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考虑不同的做市商效用函数</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对运行过程中的库存添加惩罚</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奖励项</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8" y="1342239"/>
                <a:ext cx="11531600" cy="5029390"/>
              </a:xfrm>
              <a:prstGeom prst="rect">
                <a:avLst/>
              </a:prstGeom>
              <a:blipFill rotWithShape="1">
                <a:blip r:embed="rId3"/>
                <a:stretch>
                  <a:fillRect l="-88" t="-199" r="-77" b="-189"/>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模型拓展</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txBox="1"/>
          <p:nvPr/>
        </p:nvSpPr>
        <p:spPr>
          <a:xfrm>
            <a:off x="0" y="4531393"/>
            <a:ext cx="121920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50"/>
              </a:spcAft>
            </a:pPr>
            <a:r>
              <a:rPr lang="zh-CN" altLang="en-US" sz="4000" b="1" dirty="0">
                <a:solidFill>
                  <a:srgbClr val="9C0308"/>
                </a:solidFill>
                <a:latin typeface="+mn-lt"/>
                <a:ea typeface="+mn-ea"/>
                <a:cs typeface="+mn-ea"/>
                <a:sym typeface="+mn-lt"/>
              </a:rPr>
              <a:t>北京大学量化交易协会</a:t>
            </a:r>
          </a:p>
        </p:txBody>
      </p:sp>
      <p:sp>
        <p:nvSpPr>
          <p:cNvPr id="11" name="椭圆 10"/>
          <p:cNvSpPr/>
          <p:nvPr/>
        </p:nvSpPr>
        <p:spPr>
          <a:xfrm>
            <a:off x="4953000" y="1202512"/>
            <a:ext cx="2286000" cy="228600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50"/>
              </a:spcAft>
            </a:pPr>
            <a:endParaRPr lang="zh-CN" altLang="en-US">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13</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13" name="文本框 12"/>
          <p:cNvSpPr txBox="1"/>
          <p:nvPr/>
        </p:nvSpPr>
        <p:spPr>
          <a:xfrm>
            <a:off x="437080" y="1056050"/>
            <a:ext cx="2052119" cy="369332"/>
          </a:xfrm>
          <a:prstGeom prst="rect">
            <a:avLst/>
          </a:prstGeom>
          <a:solidFill>
            <a:srgbClr val="9C0308"/>
          </a:solidFill>
        </p:spPr>
        <p:txBody>
          <a:bodyPr wrap="square" rtlCol="0">
            <a:spAutoFit/>
          </a:bodyPr>
          <a:lstStyle/>
          <a:p>
            <a:pPr marL="0" marR="0" lvl="0" indent="0" algn="l"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二叉树的现实应用</a:t>
            </a:r>
            <a:endPar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sp>
        <p:nvSpPr>
          <p:cNvPr id="20" name="文本框 19"/>
          <p:cNvSpPr txBox="1"/>
          <p:nvPr/>
        </p:nvSpPr>
        <p:spPr>
          <a:xfrm>
            <a:off x="428614" y="1469787"/>
            <a:ext cx="11531485" cy="1892826"/>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选取上涨和下跌幅度使得二叉树与波动率相吻合，具体参数如下：</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sp>
        <p:nvSpPr>
          <p:cNvPr id="22" name="文本框 21"/>
          <p:cNvSpPr txBox="1"/>
          <p:nvPr/>
        </p:nvSpPr>
        <p:spPr>
          <a:xfrm>
            <a:off x="428499" y="3677374"/>
            <a:ext cx="1786381" cy="369332"/>
          </a:xfrm>
          <a:prstGeom prst="rect">
            <a:avLst/>
          </a:prstGeom>
          <a:solidFill>
            <a:srgbClr val="9C0308"/>
          </a:solidFill>
        </p:spPr>
        <p:txBody>
          <a:bodyPr wrap="square" rtlCol="0">
            <a:spAutoFit/>
          </a:bodyPr>
          <a:lstStyle/>
          <a:p>
            <a:pPr marL="0" marR="0" lvl="0" indent="0" algn="l"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二叉树的优缺点</a:t>
            </a:r>
            <a:endPar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pic>
        <p:nvPicPr>
          <p:cNvPr id="30" name="图片 29"/>
          <p:cNvPicPr>
            <a:picLocks noChangeAspect="1"/>
          </p:cNvPicPr>
          <p:nvPr/>
        </p:nvPicPr>
        <p:blipFill>
          <a:blip r:embed="rId3"/>
          <a:stretch>
            <a:fillRect/>
          </a:stretch>
        </p:blipFill>
        <p:spPr>
          <a:xfrm>
            <a:off x="7624601" y="2668925"/>
            <a:ext cx="3184596" cy="514831"/>
          </a:xfrm>
          <a:prstGeom prst="rect">
            <a:avLst/>
          </a:prstGeom>
        </p:spPr>
      </p:pic>
      <p:sp>
        <p:nvSpPr>
          <p:cNvPr id="31" name="文本框 30"/>
          <p:cNvSpPr txBox="1"/>
          <p:nvPr/>
        </p:nvSpPr>
        <p:spPr>
          <a:xfrm>
            <a:off x="428499" y="4181705"/>
            <a:ext cx="11531600" cy="1892826"/>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二叉树定价的优点：</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相对</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BSM model</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更为直观，方便理解与思考</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可以做到不同时期有不同的</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volatility</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interest rate</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，相比</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BSM model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在假设方面更弱</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能够更好地处理股票分红问题以及美式期权等具有路径依赖特点的期权定价问题</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二叉树定价的缺点：</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本质上是显式有限差分方法的特例，而显式有限差分的结果不一定收敛</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742950" lvl="1" indent="-285750">
              <a:spcAft>
                <a:spcPts val="5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对于多种标的资产的期权，计算的复杂度会呈指数增长</a:t>
            </a: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p:pic>
        <p:nvPicPr>
          <p:cNvPr id="4" name="图片 3"/>
          <p:cNvPicPr>
            <a:picLocks noChangeAspect="1"/>
          </p:cNvPicPr>
          <p:nvPr/>
        </p:nvPicPr>
        <p:blipFill>
          <a:blip r:embed="rId4"/>
          <a:stretch>
            <a:fillRect/>
          </a:stretch>
        </p:blipFill>
        <p:spPr>
          <a:xfrm>
            <a:off x="764352" y="1970712"/>
            <a:ext cx="6398636" cy="476343"/>
          </a:xfrm>
          <a:prstGeom prst="rect">
            <a:avLst/>
          </a:prstGeom>
        </p:spPr>
      </p:pic>
      <p:pic>
        <p:nvPicPr>
          <p:cNvPr id="7" name="图片 6"/>
          <p:cNvPicPr>
            <a:picLocks noChangeAspect="1"/>
          </p:cNvPicPr>
          <p:nvPr/>
        </p:nvPicPr>
        <p:blipFill>
          <a:blip r:embed="rId5"/>
          <a:stretch>
            <a:fillRect/>
          </a:stretch>
        </p:blipFill>
        <p:spPr>
          <a:xfrm>
            <a:off x="7554266" y="2002790"/>
            <a:ext cx="3334959" cy="412186"/>
          </a:xfrm>
          <a:prstGeom prst="rect">
            <a:avLst/>
          </a:prstGeom>
        </p:spPr>
      </p:pic>
      <p:pic>
        <p:nvPicPr>
          <p:cNvPr id="9" name="图片 8"/>
          <p:cNvPicPr>
            <a:picLocks noChangeAspect="1"/>
          </p:cNvPicPr>
          <p:nvPr/>
        </p:nvPicPr>
        <p:blipFill>
          <a:blip r:embed="rId6"/>
          <a:stretch>
            <a:fillRect/>
          </a:stretch>
        </p:blipFill>
        <p:spPr>
          <a:xfrm>
            <a:off x="3085523" y="2528236"/>
            <a:ext cx="1481877" cy="6329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47598" y="1941333"/>
            <a:ext cx="4453984" cy="398780"/>
          </a:xfrm>
          <a:prstGeom prst="rect">
            <a:avLst/>
          </a:prstGeom>
          <a:noFill/>
        </p:spPr>
        <p:txBody>
          <a:bodyPr wrap="square" rtlCol="0">
            <a:spAutoFit/>
          </a:bodyPr>
          <a:lstStyle/>
          <a:p>
            <a:pPr>
              <a:spcAft>
                <a:spcPts val="50"/>
              </a:spcAft>
              <a:defRPr/>
            </a:pPr>
            <a:r>
              <a:rPr lang="en-US" altLang="zh-CN" sz="2000" dirty="0">
                <a:solidFill>
                  <a:prstClr val="white">
                    <a:lumMod val="65000"/>
                  </a:prstClr>
                </a:solidFill>
                <a:cs typeface="+mn-ea"/>
                <a:sym typeface="+mn-lt"/>
              </a:rPr>
              <a:t> </a:t>
            </a:r>
            <a:r>
              <a:rPr lang="zh-CN" altLang="en-US" sz="2000" dirty="0">
                <a:solidFill>
                  <a:prstClr val="white">
                    <a:lumMod val="65000"/>
                  </a:prstClr>
                </a:solidFill>
                <a:cs typeface="+mn-ea"/>
                <a:sym typeface="+mn-lt"/>
              </a:rPr>
              <a:t>期权定价与策略</a:t>
            </a:r>
          </a:p>
        </p:txBody>
      </p:sp>
      <p:sp>
        <p:nvSpPr>
          <p:cNvPr id="6" name="文本框 5"/>
          <p:cNvSpPr txBox="1"/>
          <p:nvPr/>
        </p:nvSpPr>
        <p:spPr>
          <a:xfrm>
            <a:off x="4647598" y="2802504"/>
            <a:ext cx="4453984" cy="713105"/>
          </a:xfrm>
          <a:prstGeom prst="rect">
            <a:avLst/>
          </a:prstGeom>
          <a:noFill/>
        </p:spPr>
        <p:txBody>
          <a:bodyPr wrap="square" rtlCol="0">
            <a:spAutoFit/>
          </a:bodyPr>
          <a:lstStyle/>
          <a:p>
            <a:pPr>
              <a:spcAft>
                <a:spcPts val="50"/>
              </a:spcAft>
              <a:defRPr/>
            </a:pPr>
            <a:r>
              <a:rPr lang="en-US" altLang="zh-CN" sz="2000" b="1" dirty="0">
                <a:solidFill>
                  <a:srgbClr val="9C0308"/>
                </a:solidFill>
                <a:cs typeface="+mn-ea"/>
                <a:sym typeface="+mn-lt"/>
              </a:rPr>
              <a:t> </a:t>
            </a:r>
            <a:r>
              <a:rPr lang="zh-CN" altLang="en-US" sz="2000" b="1" dirty="0">
                <a:solidFill>
                  <a:srgbClr val="9C0308"/>
                </a:solidFill>
                <a:cs typeface="+mn-ea"/>
                <a:sym typeface="+mn-lt"/>
              </a:rPr>
              <a:t>数值模拟方法</a:t>
            </a:r>
          </a:p>
          <a:p>
            <a:pPr>
              <a:spcAft>
                <a:spcPts val="50"/>
              </a:spcAft>
              <a:defRPr/>
            </a:pPr>
            <a:endParaRPr lang="zh-CN" altLang="en-US" sz="2000" dirty="0">
              <a:solidFill>
                <a:prstClr val="white">
                  <a:lumMod val="65000"/>
                </a:prstClr>
              </a:solidFill>
              <a:cs typeface="+mn-ea"/>
              <a:sym typeface="+mn-lt"/>
            </a:endParaRPr>
          </a:p>
        </p:txBody>
      </p:sp>
      <p:sp>
        <p:nvSpPr>
          <p:cNvPr id="2" name="灯片编号占位符 1"/>
          <p:cNvSpPr>
            <a:spLocks noGrp="1"/>
          </p:cNvSpPr>
          <p:nvPr>
            <p:ph type="sldNum" sz="quarter" idx="12"/>
          </p:nvPr>
        </p:nvSpPr>
        <p:spPr/>
        <p:txBody>
          <a:bodyPr/>
          <a:lstStyle/>
          <a:p>
            <a:fld id="{B3D16A10-271B-4362-BAC4-0DEA405ED26B}" type="slidenum">
              <a:rPr lang="zh-CN" altLang="en-US" smtClean="0"/>
              <a:t>14</a:t>
            </a:fld>
            <a:endParaRPr lang="zh-CN" altLang="en-US" dirty="0"/>
          </a:p>
        </p:txBody>
      </p:sp>
      <p:sp>
        <p:nvSpPr>
          <p:cNvPr id="3" name="矩形: 圆角 2"/>
          <p:cNvSpPr/>
          <p:nvPr/>
        </p:nvSpPr>
        <p:spPr>
          <a:xfrm>
            <a:off x="3968115" y="1889125"/>
            <a:ext cx="757555" cy="53975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1.1</a:t>
            </a:r>
          </a:p>
        </p:txBody>
      </p:sp>
      <p:cxnSp>
        <p:nvCxnSpPr>
          <p:cNvPr id="9" name="直接连接符 8"/>
          <p:cNvCxnSpPr/>
          <p:nvPr/>
        </p:nvCxnSpPr>
        <p:spPr>
          <a:xfrm>
            <a:off x="4580744" y="2435711"/>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968115" y="2736850"/>
            <a:ext cx="757555" cy="53975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580744" y="3283232"/>
            <a:ext cx="2880000" cy="0"/>
          </a:xfrm>
          <a:prstGeom prst="line">
            <a:avLst/>
          </a:prstGeom>
        </p:spPr>
        <p:style>
          <a:lnRef idx="2">
            <a:schemeClr val="accent3"/>
          </a:lnRef>
          <a:fillRef idx="0">
            <a:schemeClr val="accent3"/>
          </a:fillRef>
          <a:effectRef idx="1">
            <a:schemeClr val="accent3"/>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5920" y="1317930"/>
            <a:ext cx="11531600" cy="1323439"/>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定义：基于对每个偏导数进行差商近似的思想，将微分方程转换成一组差分方程，通过迭代的方式来求出差分方程的解。</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难点：需要将偏微分方程转换为可以通过有限差分方法解决的形式；收敛性分析和稳定性分析较复杂。</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11" name="标题 10"/>
          <p:cNvSpPr>
            <a:spLocks noGrp="1"/>
          </p:cNvSpPr>
          <p:nvPr>
            <p:ph type="title"/>
          </p:nvPr>
        </p:nvSpPr>
        <p:spPr/>
        <p:txBody>
          <a:bodyPr/>
          <a:lstStyle/>
          <a:p>
            <a:r>
              <a:rPr lang="zh-CN" altLang="en-US"/>
              <a:t>有限差分法</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15</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0" name="文本框 19"/>
          <p:cNvSpPr txBox="1"/>
          <p:nvPr/>
        </p:nvSpPr>
        <p:spPr>
          <a:xfrm>
            <a:off x="375920" y="818321"/>
            <a:ext cx="1076714"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简介</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375920" y="2794906"/>
                <a:ext cx="11531600" cy="3693512"/>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有限差分的思想来源于泰勒公式</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lvl="0">
                  <a:defRPr/>
                </a:pPr>
                <a14:m>
                  <m:oMathPara xmlns:m="http://schemas.openxmlformats.org/officeDocument/2006/math">
                    <m:oMathParaPr>
                      <m:jc m:val="centerGroup"/>
                    </m:oMathParaPr>
                    <m:oMath xmlns:m="http://schemas.openxmlformats.org/officeDocument/2006/math">
                      <m:r>
                        <a:rPr lang="pt-BR" altLang="zh-CN" sz="2000" i="1">
                          <a:solidFill>
                            <a:prstClr val="black"/>
                          </a:solidFill>
                          <a:latin typeface="Cambria Math" panose="02040503050406030204" pitchFamily="18" charset="0"/>
                        </a:rPr>
                        <m:t>𝑓</m:t>
                      </m:r>
                      <m:d>
                        <m:dPr>
                          <m:ctrlPr>
                            <a:rPr lang="pt-BR" altLang="zh-CN" sz="2000" i="1">
                              <a:solidFill>
                                <a:prstClr val="black"/>
                              </a:solidFill>
                              <a:latin typeface="Cambria Math" panose="02040503050406030204" pitchFamily="18" charset="0"/>
                            </a:rPr>
                          </m:ctrlPr>
                        </m:dPr>
                        <m:e>
                          <m:r>
                            <a:rPr lang="pt-BR" altLang="zh-CN" sz="2000" i="1">
                              <a:solidFill>
                                <a:prstClr val="black"/>
                              </a:solidFill>
                              <a:latin typeface="Cambria Math" panose="02040503050406030204" pitchFamily="18" charset="0"/>
                            </a:rPr>
                            <m:t>𝑥</m:t>
                          </m:r>
                        </m:e>
                      </m:d>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𝑓</m:t>
                      </m:r>
                      <m:d>
                        <m:dPr>
                          <m:ctrlPr>
                            <a:rPr lang="pt-BR" altLang="zh-CN" sz="2000" i="1">
                              <a:solidFill>
                                <a:prstClr val="black"/>
                              </a:solidFill>
                              <a:latin typeface="Cambria Math" panose="02040503050406030204" pitchFamily="18" charset="0"/>
                            </a:rPr>
                          </m:ctrlPr>
                        </m:dPr>
                        <m:e>
                          <m:r>
                            <a:rPr lang="pt-BR" altLang="zh-CN" sz="2000" i="1">
                              <a:solidFill>
                                <a:prstClr val="black"/>
                              </a:solidFill>
                              <a:latin typeface="Cambria Math" panose="02040503050406030204" pitchFamily="18" charset="0"/>
                            </a:rPr>
                            <m:t>𝑥</m:t>
                          </m:r>
                        </m:e>
                      </m:d>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h𝑓</m:t>
                      </m:r>
                      <m:r>
                        <a:rPr lang="pt-BR" altLang="zh-CN" sz="2000" i="1">
                          <a:solidFill>
                            <a:prstClr val="black"/>
                          </a:solidFill>
                          <a:latin typeface="Cambria Math" panose="02040503050406030204" pitchFamily="18" charset="0"/>
                        </a:rPr>
                        <m:t>′</m:t>
                      </m:r>
                      <m:d>
                        <m:dPr>
                          <m:ctrlPr>
                            <a:rPr lang="pt-BR" altLang="zh-CN" sz="2000" i="1">
                              <a:solidFill>
                                <a:prstClr val="black"/>
                              </a:solidFill>
                              <a:latin typeface="Cambria Math" panose="02040503050406030204" pitchFamily="18" charset="0"/>
                            </a:rPr>
                          </m:ctrlPr>
                        </m:dPr>
                        <m:e>
                          <m:r>
                            <a:rPr lang="pt-BR" altLang="zh-CN" sz="2000" i="1">
                              <a:solidFill>
                                <a:prstClr val="black"/>
                              </a:solidFill>
                              <a:latin typeface="Cambria Math" panose="02040503050406030204" pitchFamily="18" charset="0"/>
                            </a:rPr>
                            <m:t>𝑥</m:t>
                          </m:r>
                        </m:e>
                      </m:d>
                      <m:r>
                        <a:rPr lang="pt-BR" altLang="zh-CN" sz="2000" i="1">
                          <a:solidFill>
                            <a:prstClr val="black"/>
                          </a:solidFill>
                          <a:latin typeface="Cambria Math" panose="02040503050406030204" pitchFamily="18" charset="0"/>
                        </a:rPr>
                        <m:t>+</m:t>
                      </m:r>
                      <m:f>
                        <m:fPr>
                          <m:ctrlPr>
                            <a:rPr lang="en-US" altLang="zh-CN" sz="2000" b="0" i="1" smtClean="0">
                              <a:solidFill>
                                <a:prstClr val="black"/>
                              </a:solidFill>
                              <a:latin typeface="Cambria Math" panose="02040503050406030204" pitchFamily="18" charset="0"/>
                            </a:rPr>
                          </m:ctrlPr>
                        </m:fPr>
                        <m:num>
                          <m:r>
                            <a:rPr lang="en-US" altLang="zh-CN" sz="2000" b="0" i="1" smtClean="0">
                              <a:solidFill>
                                <a:prstClr val="black"/>
                              </a:solidFill>
                              <a:latin typeface="Cambria Math" panose="02040503050406030204" pitchFamily="18" charset="0"/>
                            </a:rPr>
                            <m:t>1</m:t>
                          </m:r>
                        </m:num>
                        <m:den>
                          <m:r>
                            <a:rPr lang="pt-BR" altLang="zh-CN" sz="2000" i="1">
                              <a:solidFill>
                                <a:prstClr val="black"/>
                              </a:solidFill>
                              <a:latin typeface="Cambria Math" panose="02040503050406030204" pitchFamily="18" charset="0"/>
                            </a:rPr>
                            <m:t>2</m:t>
                          </m:r>
                        </m:den>
                      </m:f>
                      <m:r>
                        <a:rPr lang="en-US" altLang="zh-CN" sz="2000" b="0" i="1" smtClean="0">
                          <a:solidFill>
                            <a:prstClr val="black"/>
                          </a:solidFill>
                          <a:latin typeface="Cambria Math" panose="02040503050406030204" pitchFamily="18" charset="0"/>
                        </a:rPr>
                        <m:t> </m:t>
                      </m:r>
                      <m:sSup>
                        <m:sSupPr>
                          <m:ctrlPr>
                            <a:rPr lang="pt-BR" altLang="zh-CN" sz="2000" i="1">
                              <a:solidFill>
                                <a:prstClr val="black"/>
                              </a:solidFill>
                              <a:latin typeface="Cambria Math" panose="02040503050406030204" pitchFamily="18" charset="0"/>
                            </a:rPr>
                          </m:ctrlPr>
                        </m:sSupPr>
                        <m:e>
                          <m:r>
                            <a:rPr lang="pt-BR" altLang="zh-CN" sz="2000" i="1">
                              <a:solidFill>
                                <a:prstClr val="black"/>
                              </a:solidFill>
                              <a:latin typeface="Cambria Math" panose="02040503050406030204" pitchFamily="18" charset="0"/>
                            </a:rPr>
                            <m:t>h</m:t>
                          </m:r>
                        </m:e>
                        <m:sup>
                          <m:r>
                            <a:rPr lang="pt-BR" altLang="zh-CN" sz="2000" i="1">
                              <a:solidFill>
                                <a:prstClr val="black"/>
                              </a:solidFill>
                              <a:latin typeface="Cambria Math" panose="02040503050406030204" pitchFamily="18" charset="0"/>
                            </a:rPr>
                            <m:t>2</m:t>
                          </m:r>
                        </m:sup>
                      </m:sSup>
                      <m:r>
                        <a:rPr lang="pt-BR" altLang="zh-CN" sz="2000" i="1">
                          <a:solidFill>
                            <a:prstClr val="black"/>
                          </a:solidFill>
                          <a:latin typeface="Cambria Math" panose="02040503050406030204" pitchFamily="18" charset="0"/>
                        </a:rPr>
                        <m:t>𝑓</m:t>
                      </m:r>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𝑥</m:t>
                      </m:r>
                      <m:r>
                        <a:rPr lang="pt-BR" altLang="zh-CN" sz="2000" i="1">
                          <a:solidFill>
                            <a:prstClr val="black"/>
                          </a:solidFill>
                          <a:latin typeface="Cambria Math" panose="02040503050406030204" pitchFamily="18" charset="0"/>
                        </a:rPr>
                        <m:t>)+</m:t>
                      </m:r>
                      <m:f>
                        <m:fPr>
                          <m:ctrlPr>
                            <a:rPr lang="en-US" altLang="zh-CN" sz="2000" b="0" i="1" smtClean="0">
                              <a:solidFill>
                                <a:prstClr val="black"/>
                              </a:solidFill>
                              <a:latin typeface="Cambria Math" panose="02040503050406030204" pitchFamily="18" charset="0"/>
                            </a:rPr>
                          </m:ctrlPr>
                        </m:fPr>
                        <m:num>
                          <m:r>
                            <a:rPr lang="pt-BR" altLang="zh-CN" sz="2000" i="1">
                              <a:solidFill>
                                <a:prstClr val="black"/>
                              </a:solidFill>
                              <a:latin typeface="Cambria Math" panose="02040503050406030204" pitchFamily="18" charset="0"/>
                            </a:rPr>
                            <m:t>1</m:t>
                          </m:r>
                        </m:num>
                        <m:den>
                          <m:r>
                            <a:rPr lang="pt-BR" altLang="zh-CN" sz="2000" i="1">
                              <a:solidFill>
                                <a:prstClr val="black"/>
                              </a:solidFill>
                              <a:latin typeface="Cambria Math" panose="02040503050406030204" pitchFamily="18" charset="0"/>
                            </a:rPr>
                            <m:t>6</m:t>
                          </m:r>
                        </m:den>
                      </m:f>
                      <m:sSup>
                        <m:sSupPr>
                          <m:ctrlPr>
                            <a:rPr lang="pt-BR" altLang="zh-CN" sz="2000" b="0" i="1" smtClean="0">
                              <a:solidFill>
                                <a:prstClr val="black"/>
                              </a:solidFill>
                              <a:latin typeface="Cambria Math" panose="02040503050406030204" pitchFamily="18" charset="0"/>
                            </a:rPr>
                          </m:ctrlPr>
                        </m:sSupPr>
                        <m:e>
                          <m:r>
                            <a:rPr lang="pt-BR" altLang="zh-CN" sz="2000" i="1">
                              <a:solidFill>
                                <a:prstClr val="black"/>
                              </a:solidFill>
                              <a:latin typeface="Cambria Math" panose="02040503050406030204" pitchFamily="18" charset="0"/>
                            </a:rPr>
                            <m:t>h</m:t>
                          </m:r>
                        </m:e>
                        <m:sup>
                          <m:r>
                            <a:rPr lang="pt-BR" altLang="zh-CN" sz="2000" i="1">
                              <a:solidFill>
                                <a:prstClr val="black"/>
                              </a:solidFill>
                              <a:latin typeface="Cambria Math" panose="02040503050406030204" pitchFamily="18" charset="0"/>
                            </a:rPr>
                            <m:t>3</m:t>
                          </m:r>
                        </m:sup>
                      </m:sSup>
                      <m:r>
                        <a:rPr lang="pt-BR" altLang="zh-CN" sz="2000" i="1">
                          <a:solidFill>
                            <a:prstClr val="black"/>
                          </a:solidFill>
                          <a:latin typeface="Cambria Math" panose="02040503050406030204" pitchFamily="18" charset="0"/>
                        </a:rPr>
                        <m:t>𝑓</m:t>
                      </m:r>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𝑥</m:t>
                      </m:r>
                      <m:r>
                        <a:rPr lang="pt-BR" altLang="zh-CN" sz="2000" i="1">
                          <a:solidFill>
                            <a:prstClr val="black"/>
                          </a:solidFill>
                          <a:latin typeface="Cambria Math" panose="02040503050406030204" pitchFamily="18" charset="0"/>
                        </a:rPr>
                        <m:t>)+...</m:t>
                      </m:r>
                    </m:oMath>
                  </m:oMathPara>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于是有，前向估计</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lvl="0">
                  <a:defRPr/>
                </a:pPr>
                <a14:m>
                  <m:oMathPara xmlns:m="http://schemas.openxmlformats.org/officeDocument/2006/math">
                    <m:oMathParaPr>
                      <m:jc m:val="centerGroup"/>
                    </m:oMathParaPr>
                    <m:oMath xmlns:m="http://schemas.openxmlformats.org/officeDocument/2006/math">
                      <m:r>
                        <a:rPr lang="pt-BR" altLang="zh-CN" sz="2000" i="1">
                          <a:solidFill>
                            <a:prstClr val="black"/>
                          </a:solidFill>
                          <a:latin typeface="Cambria Math" panose="02040503050406030204" pitchFamily="18" charset="0"/>
                        </a:rPr>
                        <m:t>𝑓</m:t>
                      </m:r>
                      <m:r>
                        <a:rPr lang="pt-BR" altLang="zh-CN" sz="2000" i="1">
                          <a:solidFill>
                            <a:prstClr val="black"/>
                          </a:solidFill>
                          <a:latin typeface="Cambria Math" panose="02040503050406030204" pitchFamily="18" charset="0"/>
                        </a:rPr>
                        <m:t>′</m:t>
                      </m:r>
                      <m:d>
                        <m:dPr>
                          <m:ctrlPr>
                            <a:rPr lang="pt-BR" altLang="zh-CN" sz="2000" i="1">
                              <a:solidFill>
                                <a:prstClr val="black"/>
                              </a:solidFill>
                              <a:latin typeface="Cambria Math" panose="02040503050406030204" pitchFamily="18" charset="0"/>
                            </a:rPr>
                          </m:ctrlPr>
                        </m:dPr>
                        <m:e>
                          <m:r>
                            <a:rPr lang="pt-BR" altLang="zh-CN" sz="2000" i="1">
                              <a:solidFill>
                                <a:prstClr val="black"/>
                              </a:solidFill>
                              <a:latin typeface="Cambria Math" panose="02040503050406030204" pitchFamily="18" charset="0"/>
                            </a:rPr>
                            <m:t>𝑥</m:t>
                          </m:r>
                        </m:e>
                      </m:d>
                      <m:r>
                        <a:rPr lang="pt-BR" altLang="zh-CN" sz="2000" i="1">
                          <a:solidFill>
                            <a:prstClr val="black"/>
                          </a:solidFill>
                          <a:latin typeface="Cambria Math" panose="02040503050406030204" pitchFamily="18" charset="0"/>
                        </a:rPr>
                        <m:t>=</m:t>
                      </m:r>
                      <m:f>
                        <m:fPr>
                          <m:ctrlPr>
                            <a:rPr lang="en-US" altLang="zh-CN" sz="2000" b="0" i="1" smtClean="0">
                              <a:solidFill>
                                <a:prstClr val="black"/>
                              </a:solidFill>
                              <a:latin typeface="Cambria Math" panose="02040503050406030204" pitchFamily="18" charset="0"/>
                            </a:rPr>
                          </m:ctrlPr>
                        </m:fPr>
                        <m:num>
                          <m:r>
                            <a:rPr lang="pt-BR" altLang="zh-CN" sz="2000" i="1">
                              <a:solidFill>
                                <a:prstClr val="black"/>
                              </a:solidFill>
                              <a:latin typeface="Cambria Math" panose="02040503050406030204" pitchFamily="18" charset="0"/>
                            </a:rPr>
                            <m:t>𝑓</m:t>
                          </m:r>
                          <m:d>
                            <m:dPr>
                              <m:ctrlPr>
                                <a:rPr lang="pt-BR" altLang="zh-CN" sz="2000" i="1">
                                  <a:solidFill>
                                    <a:prstClr val="black"/>
                                  </a:solidFill>
                                  <a:latin typeface="Cambria Math" panose="02040503050406030204" pitchFamily="18" charset="0"/>
                                </a:rPr>
                              </m:ctrlPr>
                            </m:dPr>
                            <m:e>
                              <m:r>
                                <a:rPr lang="pt-BR" altLang="zh-CN" sz="2000" i="1">
                                  <a:solidFill>
                                    <a:prstClr val="black"/>
                                  </a:solidFill>
                                  <a:latin typeface="Cambria Math" panose="02040503050406030204" pitchFamily="18" charset="0"/>
                                </a:rPr>
                                <m:t>𝑥</m:t>
                              </m:r>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h</m:t>
                              </m:r>
                            </m:e>
                          </m:d>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𝑓</m:t>
                          </m:r>
                          <m:d>
                            <m:dPr>
                              <m:ctrlPr>
                                <a:rPr lang="pt-BR" altLang="zh-CN" sz="2000" i="1">
                                  <a:solidFill>
                                    <a:prstClr val="black"/>
                                  </a:solidFill>
                                  <a:latin typeface="Cambria Math" panose="02040503050406030204" pitchFamily="18" charset="0"/>
                                </a:rPr>
                              </m:ctrlPr>
                            </m:dPr>
                            <m:e>
                              <m:r>
                                <a:rPr lang="pt-BR" altLang="zh-CN" sz="2000" i="1">
                                  <a:solidFill>
                                    <a:prstClr val="black"/>
                                  </a:solidFill>
                                  <a:latin typeface="Cambria Math" panose="02040503050406030204" pitchFamily="18" charset="0"/>
                                </a:rPr>
                                <m:t>𝑥</m:t>
                              </m:r>
                            </m:e>
                          </m:d>
                        </m:num>
                        <m:den>
                          <m:r>
                            <a:rPr lang="en-US" altLang="zh-CN" sz="2000" b="0" i="1" smtClean="0">
                              <a:solidFill>
                                <a:prstClr val="black"/>
                              </a:solidFill>
                              <a:latin typeface="Cambria Math" panose="02040503050406030204" pitchFamily="18" charset="0"/>
                            </a:rPr>
                            <m:t>h</m:t>
                          </m:r>
                        </m:den>
                      </m:f>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𝑂</m:t>
                      </m:r>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h</m:t>
                      </m:r>
                      <m:r>
                        <a:rPr lang="pt-BR" altLang="zh-CN" sz="2000" i="1">
                          <a:solidFill>
                            <a:prstClr val="black"/>
                          </a:solidFill>
                          <a:latin typeface="Cambria Math" panose="02040503050406030204" pitchFamily="18" charset="0"/>
                        </a:rPr>
                        <m:t>)</m:t>
                      </m:r>
                    </m:oMath>
                  </m:oMathPara>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lvl="0" indent="-342900">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将</a:t>
                </a:r>
                <a:r>
                  <a:rPr lang="en-US" altLang="zh-CN" sz="2000" dirty="0">
                    <a:solidFill>
                      <a:prstClr val="black"/>
                    </a:solidFill>
                    <a:latin typeface="Times New Roman" panose="02020603050405020304"/>
                    <a:ea typeface="微软雅黑" panose="020B0503020204020204" pitchFamily="34" charset="-122"/>
                  </a:rPr>
                  <a:t>h</a:t>
                </a:r>
                <a:r>
                  <a:rPr lang="zh-CN" altLang="en-US" sz="2000" dirty="0">
                    <a:solidFill>
                      <a:prstClr val="black"/>
                    </a:solidFill>
                    <a:latin typeface="Times New Roman" panose="02020603050405020304"/>
                    <a:ea typeface="微软雅黑" panose="020B0503020204020204" pitchFamily="34" charset="-122"/>
                  </a:rPr>
                  <a:t>换为</a:t>
                </a:r>
                <a:r>
                  <a:rPr lang="en-US" altLang="zh-CN" sz="2000" dirty="0">
                    <a:solidFill>
                      <a:prstClr val="black"/>
                    </a:solidFill>
                    <a:latin typeface="Times New Roman" panose="02020603050405020304"/>
                    <a:ea typeface="微软雅黑" panose="020B0503020204020204" pitchFamily="34" charset="-122"/>
                  </a:rPr>
                  <a:t>-h</a:t>
                </a:r>
                <a:r>
                  <a:rPr lang="zh-CN" altLang="en-US" sz="2000" dirty="0">
                    <a:solidFill>
                      <a:prstClr val="black"/>
                    </a:solidFill>
                    <a:latin typeface="Times New Roman" panose="02020603050405020304"/>
                    <a:ea typeface="微软雅黑" panose="020B0503020204020204" pitchFamily="34" charset="-122"/>
                  </a:rPr>
                  <a:t>可得，后向估计</a:t>
                </a:r>
                <a:endParaRPr lang="en-US" altLang="zh-CN" sz="2000" dirty="0">
                  <a:solidFill>
                    <a:prstClr val="black"/>
                  </a:solidFill>
                  <a:latin typeface="Times New Roman" panose="02020603050405020304"/>
                  <a:ea typeface="微软雅黑" panose="020B0503020204020204" pitchFamily="34" charset="-122"/>
                </a:endParaRPr>
              </a:p>
              <a:p>
                <a:pPr lvl="0">
                  <a:defRPr/>
                </a:pPr>
                <a14:m>
                  <m:oMathPara xmlns:m="http://schemas.openxmlformats.org/officeDocument/2006/math">
                    <m:oMathParaPr>
                      <m:jc m:val="centerGroup"/>
                    </m:oMathParaPr>
                    <m:oMath xmlns:m="http://schemas.openxmlformats.org/officeDocument/2006/math">
                      <m:r>
                        <a:rPr lang="pt-BR" altLang="zh-CN" sz="2000" i="1">
                          <a:solidFill>
                            <a:prstClr val="black"/>
                          </a:solidFill>
                          <a:latin typeface="Cambria Math" panose="02040503050406030204" pitchFamily="18" charset="0"/>
                        </a:rPr>
                        <m:t>𝑓</m:t>
                      </m:r>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𝑥</m:t>
                      </m:r>
                      <m:r>
                        <a:rPr lang="pt-BR" altLang="zh-CN" sz="2000" i="1">
                          <a:solidFill>
                            <a:prstClr val="black"/>
                          </a:solidFill>
                          <a:latin typeface="Cambria Math" panose="02040503050406030204" pitchFamily="18" charset="0"/>
                        </a:rPr>
                        <m:t>)=</m:t>
                      </m:r>
                      <m:f>
                        <m:fPr>
                          <m:ctrlPr>
                            <a:rPr lang="en-US" altLang="zh-CN" sz="2000" b="0" i="1" smtClean="0">
                              <a:solidFill>
                                <a:prstClr val="black"/>
                              </a:solidFill>
                              <a:latin typeface="Cambria Math" panose="02040503050406030204" pitchFamily="18" charset="0"/>
                            </a:rPr>
                          </m:ctrlPr>
                        </m:fPr>
                        <m:num>
                          <m:r>
                            <a:rPr lang="pt-BR" altLang="zh-CN" sz="2000" i="1">
                              <a:solidFill>
                                <a:prstClr val="black"/>
                              </a:solidFill>
                              <a:latin typeface="Cambria Math" panose="02040503050406030204" pitchFamily="18" charset="0"/>
                            </a:rPr>
                            <m:t>𝑓</m:t>
                          </m:r>
                          <m:d>
                            <m:dPr>
                              <m:ctrlPr>
                                <a:rPr lang="pt-BR" altLang="zh-CN" sz="2000" i="1">
                                  <a:solidFill>
                                    <a:prstClr val="black"/>
                                  </a:solidFill>
                                  <a:latin typeface="Cambria Math" panose="02040503050406030204" pitchFamily="18" charset="0"/>
                                </a:rPr>
                              </m:ctrlPr>
                            </m:dPr>
                            <m:e>
                              <m:r>
                                <a:rPr lang="pt-BR" altLang="zh-CN" sz="2000" i="1">
                                  <a:solidFill>
                                    <a:prstClr val="black"/>
                                  </a:solidFill>
                                  <a:latin typeface="Cambria Math" panose="02040503050406030204" pitchFamily="18" charset="0"/>
                                </a:rPr>
                                <m:t>𝑥</m:t>
                              </m:r>
                            </m:e>
                          </m:d>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𝑓</m:t>
                          </m:r>
                          <m:d>
                            <m:dPr>
                              <m:ctrlPr>
                                <a:rPr lang="pt-BR" altLang="zh-CN" sz="2000" i="1">
                                  <a:solidFill>
                                    <a:prstClr val="black"/>
                                  </a:solidFill>
                                  <a:latin typeface="Cambria Math" panose="02040503050406030204" pitchFamily="18" charset="0"/>
                                </a:rPr>
                              </m:ctrlPr>
                            </m:dPr>
                            <m:e>
                              <m:r>
                                <a:rPr lang="pt-BR" altLang="zh-CN" sz="2000" i="1">
                                  <a:solidFill>
                                    <a:prstClr val="black"/>
                                  </a:solidFill>
                                  <a:latin typeface="Cambria Math" panose="02040503050406030204" pitchFamily="18" charset="0"/>
                                </a:rPr>
                                <m:t>𝑥</m:t>
                              </m:r>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h</m:t>
                              </m:r>
                            </m:e>
                          </m:d>
                        </m:num>
                        <m:den>
                          <m:r>
                            <a:rPr lang="pt-BR" altLang="zh-CN" sz="2000" i="1">
                              <a:solidFill>
                                <a:prstClr val="black"/>
                              </a:solidFill>
                              <a:latin typeface="Cambria Math" panose="02040503050406030204" pitchFamily="18" charset="0"/>
                            </a:rPr>
                            <m:t>h</m:t>
                          </m:r>
                        </m:den>
                      </m:f>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𝑂</m:t>
                      </m:r>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h</m:t>
                      </m:r>
                      <m:r>
                        <a:rPr lang="pt-BR" altLang="zh-CN" sz="2000" i="1">
                          <a:solidFill>
                            <a:prstClr val="black"/>
                          </a:solidFill>
                          <a:latin typeface="Cambria Math" panose="02040503050406030204" pitchFamily="18" charset="0"/>
                        </a:rPr>
                        <m:t>)</m:t>
                      </m:r>
                    </m:oMath>
                  </m:oMathPara>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lvl="0" indent="-342900">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进一步有中心对称</a:t>
                </a:r>
                <a:r>
                  <a:rPr lang="zh-CN" altLang="en-US" sz="2000" dirty="0">
                    <a:solidFill>
                      <a:prstClr val="black"/>
                    </a:solidFill>
                    <a:latin typeface="Times New Roman" panose="02020603050405020304"/>
                    <a:ea typeface="微软雅黑" panose="020B0503020204020204" pitchFamily="34" charset="-122"/>
                  </a:rPr>
                  <a:t>估计</a:t>
                </a:r>
                <a:endParaRPr lang="en-US" altLang="zh-CN" sz="2000" dirty="0">
                  <a:solidFill>
                    <a:prstClr val="black"/>
                  </a:solidFill>
                  <a:latin typeface="Times New Roman" panose="02020603050405020304"/>
                  <a:ea typeface="微软雅黑" panose="020B0503020204020204" pitchFamily="34" charset="-122"/>
                </a:endParaRPr>
              </a:p>
              <a:p>
                <a:pPr lvl="0">
                  <a:defRPr/>
                </a:pPr>
                <a14:m>
                  <m:oMathPara xmlns:m="http://schemas.openxmlformats.org/officeDocument/2006/math">
                    <m:oMathParaPr>
                      <m:jc m:val="centerGroup"/>
                    </m:oMathParaPr>
                    <m:oMath xmlns:m="http://schemas.openxmlformats.org/officeDocument/2006/math">
                      <m:r>
                        <a:rPr lang="pt-BR" altLang="zh-CN" sz="2000" i="1">
                          <a:solidFill>
                            <a:prstClr val="black"/>
                          </a:solidFill>
                          <a:latin typeface="Cambria Math" panose="02040503050406030204" pitchFamily="18" charset="0"/>
                        </a:rPr>
                        <m:t>𝑓</m:t>
                      </m:r>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𝑥</m:t>
                      </m:r>
                      <m:r>
                        <a:rPr lang="pt-BR" altLang="zh-CN" sz="2000" i="1">
                          <a:solidFill>
                            <a:prstClr val="black"/>
                          </a:solidFill>
                          <a:latin typeface="Cambria Math" panose="02040503050406030204" pitchFamily="18" charset="0"/>
                        </a:rPr>
                        <m:t>)=</m:t>
                      </m:r>
                      <m:f>
                        <m:fPr>
                          <m:ctrlPr>
                            <a:rPr lang="en-US" altLang="zh-CN" sz="2000" b="0" i="1" smtClean="0">
                              <a:solidFill>
                                <a:prstClr val="black"/>
                              </a:solidFill>
                              <a:latin typeface="Cambria Math" panose="02040503050406030204" pitchFamily="18" charset="0"/>
                            </a:rPr>
                          </m:ctrlPr>
                        </m:fPr>
                        <m:num>
                          <m:r>
                            <a:rPr lang="pt-BR" altLang="zh-CN" sz="2000" i="1">
                              <a:solidFill>
                                <a:prstClr val="black"/>
                              </a:solidFill>
                              <a:latin typeface="Cambria Math" panose="02040503050406030204" pitchFamily="18" charset="0"/>
                            </a:rPr>
                            <m:t>𝑓</m:t>
                          </m:r>
                          <m:d>
                            <m:dPr>
                              <m:ctrlPr>
                                <a:rPr lang="pt-BR" altLang="zh-CN" sz="2000" i="1">
                                  <a:solidFill>
                                    <a:prstClr val="black"/>
                                  </a:solidFill>
                                  <a:latin typeface="Cambria Math" panose="02040503050406030204" pitchFamily="18" charset="0"/>
                                </a:rPr>
                              </m:ctrlPr>
                            </m:dPr>
                            <m:e>
                              <m:r>
                                <a:rPr lang="pt-BR" altLang="zh-CN" sz="2000" i="1">
                                  <a:solidFill>
                                    <a:prstClr val="black"/>
                                  </a:solidFill>
                                  <a:latin typeface="Cambria Math" panose="02040503050406030204" pitchFamily="18" charset="0"/>
                                </a:rPr>
                                <m:t>𝑥</m:t>
                              </m:r>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h</m:t>
                              </m:r>
                            </m:e>
                          </m:d>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𝑓</m:t>
                          </m:r>
                          <m:d>
                            <m:dPr>
                              <m:ctrlPr>
                                <a:rPr lang="pt-BR" altLang="zh-CN" sz="2000" i="1">
                                  <a:solidFill>
                                    <a:prstClr val="black"/>
                                  </a:solidFill>
                                  <a:latin typeface="Cambria Math" panose="02040503050406030204" pitchFamily="18" charset="0"/>
                                </a:rPr>
                              </m:ctrlPr>
                            </m:dPr>
                            <m:e>
                              <m:r>
                                <a:rPr lang="pt-BR" altLang="zh-CN" sz="2000" i="1">
                                  <a:solidFill>
                                    <a:prstClr val="black"/>
                                  </a:solidFill>
                                  <a:latin typeface="Cambria Math" panose="02040503050406030204" pitchFamily="18" charset="0"/>
                                </a:rPr>
                                <m:t>𝑥</m:t>
                              </m:r>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h</m:t>
                              </m:r>
                            </m:e>
                          </m:d>
                        </m:num>
                        <m:den>
                          <m:r>
                            <a:rPr lang="pt-BR" altLang="zh-CN" sz="2000" i="1">
                              <a:solidFill>
                                <a:prstClr val="black"/>
                              </a:solidFill>
                              <a:latin typeface="Cambria Math" panose="02040503050406030204" pitchFamily="18" charset="0"/>
                            </a:rPr>
                            <m:t>2</m:t>
                          </m:r>
                          <m:r>
                            <a:rPr lang="pt-BR" altLang="zh-CN" sz="2000" i="1">
                              <a:solidFill>
                                <a:prstClr val="black"/>
                              </a:solidFill>
                              <a:latin typeface="Cambria Math" panose="02040503050406030204" pitchFamily="18" charset="0"/>
                            </a:rPr>
                            <m:t>h</m:t>
                          </m:r>
                        </m:den>
                      </m:f>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𝑂</m:t>
                      </m:r>
                      <m:r>
                        <a:rPr lang="pt-BR" altLang="zh-CN" sz="2000" i="1">
                          <a:solidFill>
                            <a:prstClr val="black"/>
                          </a:solidFill>
                          <a:latin typeface="Cambria Math" panose="02040503050406030204" pitchFamily="18" charset="0"/>
                        </a:rPr>
                        <m:t>(</m:t>
                      </m:r>
                      <m:r>
                        <a:rPr lang="pt-BR" altLang="zh-CN" sz="2000" i="1">
                          <a:solidFill>
                            <a:prstClr val="black"/>
                          </a:solidFill>
                          <a:latin typeface="Cambria Math" panose="02040503050406030204" pitchFamily="18" charset="0"/>
                        </a:rPr>
                        <m:t>h</m:t>
                      </m:r>
                      <m:r>
                        <a:rPr lang="pt-BR" altLang="zh-CN" sz="2000" i="1">
                          <a:solidFill>
                            <a:prstClr val="black"/>
                          </a:solidFill>
                          <a:latin typeface="Cambria Math" panose="02040503050406030204" pitchFamily="18" charset="0"/>
                        </a:rPr>
                        <m:t>^2)</m:t>
                      </m:r>
                    </m:oMath>
                  </m:oMathPara>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75920" y="2794906"/>
                <a:ext cx="11531600" cy="3693512"/>
              </a:xfrm>
              <a:prstGeom prst="rect">
                <a:avLst/>
              </a:prstGeom>
              <a:blipFill rotWithShape="1">
                <a:blip r:embed="rId3"/>
                <a:stretch>
                  <a:fillRect l="-83" t="-265" r="-83" b="-241"/>
                </a:stretch>
              </a:blipFill>
              <a:ln w="19050">
                <a:solidFill>
                  <a:srgbClr val="972022"/>
                </a:solidFill>
                <a:prstDash val="sysDash"/>
              </a:ln>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75920" y="1317930"/>
                <a:ext cx="11531600" cy="1533433"/>
              </a:xfrm>
              <a:prstGeom prst="rect">
                <a:avLst/>
              </a:prstGeom>
              <a:noFill/>
              <a:ln w="19050">
                <a:solidFill>
                  <a:srgbClr val="972022"/>
                </a:solidFill>
                <a:prstDash val="sysDash"/>
              </a:ln>
            </p:spPr>
            <p:txBody>
              <a:bodyPr wrap="square" rtlCol="0">
                <a:spAutoFit/>
              </a:bodyPr>
              <a:lstStyle/>
              <a:p>
                <a:pPr marL="342900" lvl="0" indent="-342900">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热传导方程的无量纲形式：</a:t>
                </a:r>
                <a14:m>
                  <m:oMath xmlns:m="http://schemas.openxmlformats.org/officeDocument/2006/math">
                    <m:f>
                      <m:fPr>
                        <m:ctrlPr>
                          <a:rPr lang="en-US" altLang="zh-CN" sz="2000" b="0" i="1" smtClean="0">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m:rPr>
                            <m:sty m:val="p"/>
                          </m:rPr>
                          <a:rPr lang="en-US" altLang="zh-CN" sz="2000" b="0" i="0" smtClean="0">
                            <a:solidFill>
                              <a:prstClr val="black"/>
                            </a:solidFill>
                            <a:latin typeface="Cambria Math" panose="02040503050406030204" pitchFamily="18" charset="0"/>
                          </a:rPr>
                          <m:t>Φ</m:t>
                        </m:r>
                      </m:num>
                      <m:den>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𝑡</m:t>
                        </m:r>
                      </m:den>
                    </m:f>
                    <m:r>
                      <a:rPr lang="en-US" altLang="zh-CN" sz="2000" i="1">
                        <a:solidFill>
                          <a:prstClr val="black"/>
                        </a:solidFill>
                        <a:latin typeface="Cambria Math" panose="02040503050406030204" pitchFamily="18" charset="0"/>
                      </a:rPr>
                      <m:t>=</m:t>
                    </m:r>
                    <m:f>
                      <m:fPr>
                        <m:ctrlPr>
                          <a:rPr lang="en-US" altLang="zh-CN" sz="2000" b="0" i="1" smtClean="0">
                            <a:solidFill>
                              <a:prstClr val="black"/>
                            </a:solidFill>
                            <a:latin typeface="Cambria Math" panose="02040503050406030204" pitchFamily="18" charset="0"/>
                          </a:rPr>
                        </m:ctrlPr>
                      </m:fPr>
                      <m:num>
                        <m:sSup>
                          <m:sSupPr>
                            <m:ctrlPr>
                              <a:rPr lang="en-US" altLang="zh-CN" sz="2000" b="0" i="1" smtClean="0">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m:t>
                            </m:r>
                          </m:e>
                          <m:sup>
                            <m:r>
                              <a:rPr lang="en-US" altLang="zh-CN" sz="2000" b="0" i="1" smtClean="0">
                                <a:solidFill>
                                  <a:prstClr val="black"/>
                                </a:solidFill>
                                <a:latin typeface="Cambria Math" panose="02040503050406030204" pitchFamily="18" charset="0"/>
                              </a:rPr>
                              <m:t>2</m:t>
                            </m:r>
                          </m:sup>
                        </m:sSup>
                        <m:r>
                          <m:rPr>
                            <m:sty m:val="p"/>
                          </m:rPr>
                          <a:rPr lang="en-US" altLang="zh-CN" sz="2000" b="0" i="0" smtClean="0">
                            <a:solidFill>
                              <a:prstClr val="black"/>
                            </a:solidFill>
                            <a:latin typeface="Cambria Math" panose="02040503050406030204" pitchFamily="18" charset="0"/>
                          </a:rPr>
                          <m:t>Φ</m:t>
                        </m:r>
                      </m:num>
                      <m:den>
                        <m:r>
                          <a:rPr lang="zh-CN" altLang="en-US" sz="2000" i="1">
                            <a:solidFill>
                              <a:prstClr val="black"/>
                            </a:solidFill>
                            <a:latin typeface="Cambria Math" panose="02040503050406030204" pitchFamily="18" charset="0"/>
                          </a:rPr>
                          <m:t>𝜕</m:t>
                        </m:r>
                        <m:sSup>
                          <m:sSupPr>
                            <m:ctrlPr>
                              <a:rPr lang="en-US" altLang="zh-CN" sz="2000" b="0" i="1" smtClean="0">
                                <a:solidFill>
                                  <a:prstClr val="black"/>
                                </a:solidFill>
                                <a:latin typeface="Cambria Math" panose="02040503050406030204" pitchFamily="18" charset="0"/>
                              </a:rPr>
                            </m:ctrlPr>
                          </m:sSupPr>
                          <m:e>
                            <m:r>
                              <a:rPr lang="en-US" altLang="zh-CN" sz="2000" b="0" i="1" smtClean="0">
                                <a:solidFill>
                                  <a:prstClr val="black"/>
                                </a:solidFill>
                                <a:latin typeface="Cambria Math" panose="02040503050406030204" pitchFamily="18" charset="0"/>
                              </a:rPr>
                              <m:t>𝑥</m:t>
                            </m:r>
                          </m:e>
                          <m:sup>
                            <m:r>
                              <a:rPr lang="en-US" altLang="zh-CN" sz="2000" b="0" i="1" smtClean="0">
                                <a:solidFill>
                                  <a:prstClr val="black"/>
                                </a:solidFill>
                                <a:latin typeface="Cambria Math" panose="02040503050406030204" pitchFamily="18" charset="0"/>
                              </a:rPr>
                              <m:t>2</m:t>
                            </m:r>
                          </m:sup>
                        </m:sSup>
                      </m:den>
                    </m:f>
                  </m:oMath>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lvl="0" indent="-342900">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假设所求的解的范围是</a:t>
                </a:r>
                <a14:m>
                  <m:oMath xmlns:m="http://schemas.openxmlformats.org/officeDocument/2006/math">
                    <m:r>
                      <m:rPr>
                        <m:nor/>
                      </m:rPr>
                      <a:rPr lang="en-US" altLang="zh-CN" sz="2000" dirty="0">
                        <a:solidFill>
                          <a:prstClr val="black"/>
                        </a:solidFill>
                        <a:latin typeface="Cambria Math" panose="02040503050406030204" pitchFamily="18" charset="0"/>
                      </a:rPr>
                      <m:t>x</m:t>
                    </m:r>
                    <m:r>
                      <a:rPr lang="en-US" altLang="zh-CN" sz="2000" i="1" dirty="0" smtClean="0">
                        <a:solidFill>
                          <a:prstClr val="black"/>
                        </a:solidFill>
                        <a:latin typeface="Cambria Math" panose="02040503050406030204" pitchFamily="18" charset="0"/>
                      </a:rPr>
                      <m:t>∈</m:t>
                    </m:r>
                    <m:r>
                      <m:rPr>
                        <m:nor/>
                      </m:rPr>
                      <a:rPr lang="en-US" altLang="zh-CN" sz="2000" dirty="0">
                        <a:solidFill>
                          <a:prstClr val="black"/>
                        </a:solidFill>
                        <a:latin typeface="Cambria Math" panose="02040503050406030204" pitchFamily="18" charset="0"/>
                      </a:rPr>
                      <m:t>(0,1)</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和</a:t>
                </a:r>
                <a14:m>
                  <m:oMath xmlns:m="http://schemas.openxmlformats.org/officeDocument/2006/math">
                    <m:r>
                      <m:rPr>
                        <m:nor/>
                      </m:rPr>
                      <a:rPr lang="en-US" altLang="zh-CN" sz="2000" noProof="0" dirty="0" smtClean="0">
                        <a:solidFill>
                          <a:prstClr val="black"/>
                        </a:solidFill>
                        <a:latin typeface="Cambria Math" panose="02040503050406030204" pitchFamily="18" charset="0"/>
                      </a:rPr>
                      <m:t>t</m:t>
                    </m:r>
                    <m:r>
                      <a:rPr lang="en-US" altLang="zh-CN" sz="2000" i="1" dirty="0">
                        <a:solidFill>
                          <a:prstClr val="black"/>
                        </a:solidFill>
                        <a:latin typeface="Cambria Math" panose="02040503050406030204" pitchFamily="18" charset="0"/>
                      </a:rPr>
                      <m:t>∈</m:t>
                    </m:r>
                    <m:r>
                      <m:rPr>
                        <m:nor/>
                      </m:rPr>
                      <a:rPr lang="en-US" altLang="zh-CN" sz="2000" dirty="0">
                        <a:solidFill>
                          <a:prstClr val="black"/>
                        </a:solidFill>
                        <a:latin typeface="Cambria Math" panose="02040503050406030204" pitchFamily="18" charset="0"/>
                      </a:rPr>
                      <m:t>(0,</m:t>
                    </m:r>
                    <m:r>
                      <a:rPr lang="en-US" altLang="zh-CN" sz="2000" i="1" dirty="0" smtClean="0">
                        <a:solidFill>
                          <a:prstClr val="black"/>
                        </a:solidFill>
                        <a:latin typeface="Cambria Math" panose="02040503050406030204" pitchFamily="18" charset="0"/>
                        <a:ea typeface="Cambria Math" panose="02040503050406030204" pitchFamily="18" charset="0"/>
                      </a:rPr>
                      <m:t>∞</m:t>
                    </m:r>
                    <m:r>
                      <m:rPr>
                        <m:nor/>
                      </m:rPr>
                      <a:rPr lang="en-US" altLang="zh-CN" sz="2000" dirty="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 </m:t>
                    </m:r>
                  </m:oMath>
                </a14:m>
                <a:r>
                  <a:rPr lang="zh-CN" altLang="en-US" sz="2000" dirty="0">
                    <a:solidFill>
                      <a:prstClr val="black"/>
                    </a:solidFill>
                    <a:latin typeface="Times New Roman" panose="02020603050405020304"/>
                    <a:ea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初始条件为</a:t>
                </a:r>
                <a14:m>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=0</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，边界条件为</a:t>
                </a:r>
                <a14:m>
                  <m:oMath xmlns:m="http://schemas.openxmlformats.org/officeDocument/2006/math">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=0</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和</a:t>
                </a:r>
                <a14:m>
                  <m:oMath xmlns:m="http://schemas.openxmlformats.org/officeDocument/2006/math">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对于任意的</a:t>
                </a:r>
                <a14:m>
                  <m:oMath xmlns:m="http://schemas.openxmlformats.org/officeDocument/2006/math">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&gt;0</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。将</a:t>
                </a:r>
                <a14:m>
                  <m:oMath xmlns:m="http://schemas.openxmlformats.org/officeDocument/2006/math">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限制为</a:t>
                </a:r>
                <a14:m>
                  <m:oMath xmlns:m="http://schemas.openxmlformats.org/officeDocument/2006/math">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∈(0,</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𝑇</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，使用</a:t>
                </a:r>
                <a14:m>
                  <m:oMath xmlns:m="http://schemas.openxmlformats.org/officeDocument/2006/math">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𝛿</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和</a:t>
                </a:r>
                <a14:m>
                  <m:oMath xmlns:m="http://schemas.openxmlformats.org/officeDocument/2006/math">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𝛿</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将</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x</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和</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离散化，可以得到</a:t>
                </a:r>
                <a14:m>
                  <m:oMath xmlns:m="http://schemas.openxmlformats.org/officeDocument/2006/math">
                    <m:d>
                      <m:dPr>
                        <m:ctrlP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dPr>
                      <m:e>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𝑁</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e>
                    </m:d>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𝑀</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的点阵，其中</a:t>
                </a:r>
                <a14:m>
                  <m:oMath xmlns:m="http://schemas.openxmlformats.org/officeDocument/2006/math">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𝑁</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𝛿</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 =1</m:t>
                    </m:r>
                    <m:r>
                      <a:rPr lang="zh-CN" altLang="en-US" sz="2000" i="1" dirty="0">
                        <a:solidFill>
                          <a:prstClr val="black"/>
                        </a:solidFill>
                        <a:latin typeface="Cambria Math" panose="02040503050406030204" pitchFamily="18" charset="0"/>
                        <a:ea typeface="微软雅黑" panose="020B0503020204020204" pitchFamily="34" charset="-122"/>
                      </a:rPr>
                      <m:t>，</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𝑀</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𝛿</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𝑇</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a:t>
                </a:r>
              </a:p>
            </p:txBody>
          </p:sp>
        </mc:Choice>
        <mc:Fallback xmlns="">
          <p:sp>
            <p:nvSpPr>
              <p:cNvPr id="6" name="文本框 5"/>
              <p:cNvSpPr txBox="1">
                <a:spLocks noRot="1" noChangeAspect="1" noMove="1" noResize="1" noEditPoints="1" noAdjustHandles="1" noChangeArrowheads="1" noChangeShapeType="1" noTextEdit="1"/>
              </p:cNvSpPr>
              <p:nvPr/>
            </p:nvSpPr>
            <p:spPr>
              <a:xfrm>
                <a:off x="375920" y="1317930"/>
                <a:ext cx="11531600" cy="1533433"/>
              </a:xfrm>
              <a:prstGeom prst="rect">
                <a:avLst/>
              </a:prstGeom>
              <a:blipFill rotWithShape="1">
                <a:blip r:embed="rId3"/>
                <a:stretch>
                  <a:fillRect l="-83" t="-641" r="-83" b="-607"/>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r>
              <a:rPr lang="zh-CN" altLang="en-US"/>
              <a:t>有限差分法</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16</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0" name="文本框 19"/>
          <p:cNvSpPr txBox="1"/>
          <p:nvPr/>
        </p:nvSpPr>
        <p:spPr>
          <a:xfrm>
            <a:off x="375920" y="855995"/>
            <a:ext cx="2299547" cy="400110"/>
          </a:xfrm>
          <a:prstGeom prst="rect">
            <a:avLst/>
          </a:prstGeom>
          <a:solidFill>
            <a:srgbClr val="9C0308"/>
          </a:solidFill>
        </p:spPr>
        <p:txBody>
          <a:bodyPr wrap="square" rtlCol="0">
            <a:spAutoFit/>
          </a:bodyPr>
          <a:lstStyle/>
          <a:p>
            <a:pPr algn="ctr">
              <a:defRPr/>
            </a:pPr>
            <a:r>
              <a:rPr lang="zh-CN" altLang="en-US" sz="2000" dirty="0">
                <a:solidFill>
                  <a:prstClr val="white"/>
                </a:solidFill>
                <a:latin typeface="Times New Roman" panose="02020603050405020304"/>
                <a:ea typeface="微软雅黑" panose="020B0503020204020204" pitchFamily="34" charset="-122"/>
              </a:rPr>
              <a:t>例子：热传导方程</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375920" y="3368287"/>
                <a:ext cx="11531600" cy="3229987"/>
              </a:xfrm>
              <a:prstGeom prst="rect">
                <a:avLst/>
              </a:prstGeom>
              <a:noFill/>
              <a:ln w="19050">
                <a:solidFill>
                  <a:srgbClr val="972022"/>
                </a:solidFill>
                <a:prstDash val="sysDash"/>
              </a:ln>
            </p:spPr>
            <p:txBody>
              <a:bodyPr wrap="square" rtlCol="0">
                <a:spAutoFit/>
              </a:bodyPr>
              <a:lstStyle/>
              <a:p>
                <a:pPr marL="342900" lvl="0" indent="-342900">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使用前向估计法近似时间的导数，有</a:t>
                </a:r>
                <a:endParaRPr lang="en-US" altLang="zh-CN" sz="2000" dirty="0">
                  <a:solidFill>
                    <a:prstClr val="black"/>
                  </a:solidFill>
                  <a:latin typeface="Times New Roman" panose="02020603050405020304"/>
                  <a:ea typeface="微软雅黑" panose="020B0503020204020204" pitchFamily="34" charset="-122"/>
                </a:endParaRPr>
              </a:p>
              <a:p>
                <a:pPr lvl="0">
                  <a:defRPr/>
                </a:pPr>
                <a14:m>
                  <m:oMathPara xmlns:m="http://schemas.openxmlformats.org/officeDocument/2006/math">
                    <m:oMathParaPr>
                      <m:jc m:val="centerGroup"/>
                    </m:oMathParaPr>
                    <m:oMath xmlns:m="http://schemas.openxmlformats.org/officeDocument/2006/math">
                      <m:f>
                        <m:fPr>
                          <m:ctrlPr>
                            <a:rPr lang="en-US" altLang="zh-CN" sz="2000" i="1" smtClean="0">
                              <a:solidFill>
                                <a:prstClr val="black"/>
                              </a:solidFill>
                              <a:latin typeface="Cambria Math" panose="02040503050406030204" pitchFamily="18" charset="0"/>
                            </a:rPr>
                          </m:ctrlPr>
                        </m:fPr>
                        <m:num>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i="1" dirty="0">
                                  <a:solidFill>
                                    <a:prstClr val="black"/>
                                  </a:solidFill>
                                  <a:latin typeface="Cambria Math" panose="02040503050406030204" pitchFamily="18" charset="0"/>
                                </a:rPr>
                                <m:t>𝑖</m:t>
                              </m:r>
                              <m:r>
                                <a:rPr lang="en-US" altLang="zh-CN" sz="2000" i="1" dirty="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𝑗</m:t>
                              </m:r>
                              <m:r>
                                <a:rPr lang="en-US" altLang="zh-CN" sz="2000" i="1" dirty="0">
                                  <a:solidFill>
                                    <a:prstClr val="black"/>
                                  </a:solidFill>
                                  <a:latin typeface="Cambria Math" panose="02040503050406030204" pitchFamily="18" charset="0"/>
                                </a:rPr>
                                <m:t>+1</m:t>
                              </m:r>
                            </m:sub>
                          </m:sSub>
                          <m:r>
                            <a:rPr lang="en-US" altLang="zh-CN" sz="2000" i="1" dirty="0">
                              <a:solidFill>
                                <a:prstClr val="black"/>
                              </a:solidFill>
                              <a:latin typeface="Cambria Math" panose="02040503050406030204" pitchFamily="18" charset="0"/>
                            </a:rPr>
                            <m:t>−</m:t>
                          </m:r>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i="1" dirty="0">
                                  <a:solidFill>
                                    <a:prstClr val="black"/>
                                  </a:solidFill>
                                  <a:latin typeface="Cambria Math" panose="02040503050406030204" pitchFamily="18" charset="0"/>
                                </a:rPr>
                                <m:t>𝑖</m:t>
                              </m:r>
                              <m:r>
                                <a:rPr lang="en-US" altLang="zh-CN" sz="2000" i="1" dirty="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𝑗</m:t>
                              </m:r>
                            </m:sub>
                          </m:sSub>
                        </m:num>
                        <m:den>
                          <m:r>
                            <a:rPr lang="en-US" altLang="zh-CN" sz="2000" i="1" dirty="0">
                              <a:solidFill>
                                <a:prstClr val="black"/>
                              </a:solidFill>
                              <a:latin typeface="Cambria Math" panose="02040503050406030204" pitchFamily="18" charset="0"/>
                            </a:rPr>
                            <m:t>𝛿</m:t>
                          </m:r>
                          <m:r>
                            <a:rPr lang="en-US" altLang="zh-CN" sz="2000" i="1" dirty="0">
                              <a:solidFill>
                                <a:prstClr val="black"/>
                              </a:solidFill>
                              <a:latin typeface="Cambria Math" panose="02040503050406030204" pitchFamily="18" charset="0"/>
                            </a:rPr>
                            <m:t>𝑡</m:t>
                          </m:r>
                        </m:den>
                      </m:f>
                      <m:r>
                        <a:rPr lang="en-US" altLang="zh-CN" sz="2000" i="1" dirty="0" smtClean="0">
                          <a:solidFill>
                            <a:prstClr val="black"/>
                          </a:solidFill>
                          <a:latin typeface="Cambria Math" panose="02040503050406030204" pitchFamily="18" charset="0"/>
                          <a:ea typeface="微软雅黑" panose="020B0503020204020204" pitchFamily="34" charset="-122"/>
                        </a:rPr>
                        <m:t>=</m:t>
                      </m:r>
                      <m:f>
                        <m:fPr>
                          <m:ctrlPr>
                            <a:rPr lang="en-US" altLang="zh-CN" sz="2000" i="1">
                              <a:solidFill>
                                <a:prstClr val="black"/>
                              </a:solidFill>
                              <a:latin typeface="Cambria Math" panose="02040503050406030204" pitchFamily="18" charset="0"/>
                            </a:rPr>
                          </m:ctrlPr>
                        </m:fPr>
                        <m:num>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b="0" i="1" dirty="0" smtClean="0">
                                  <a:solidFill>
                                    <a:prstClr val="black"/>
                                  </a:solidFill>
                                  <a:latin typeface="Cambria Math" panose="02040503050406030204" pitchFamily="18" charset="0"/>
                                </a:rPr>
                                <m:t>𝑖</m:t>
                              </m:r>
                              <m:r>
                                <a:rPr lang="en-US" altLang="zh-CN" sz="2000" b="0" i="1" dirty="0" smtClean="0">
                                  <a:solidFill>
                                    <a:prstClr val="black"/>
                                  </a:solidFill>
                                  <a:latin typeface="Cambria Math" panose="02040503050406030204" pitchFamily="18" charset="0"/>
                                </a:rPr>
                                <m:t>+1.</m:t>
                              </m:r>
                              <m:r>
                                <a:rPr lang="en-US" altLang="zh-CN" sz="2000" b="0" i="1" dirty="0" smtClean="0">
                                  <a:solidFill>
                                    <a:prstClr val="black"/>
                                  </a:solidFill>
                                  <a:latin typeface="Cambria Math" panose="02040503050406030204" pitchFamily="18" charset="0"/>
                                </a:rPr>
                                <m:t>𝑗</m:t>
                              </m:r>
                            </m:sub>
                          </m:sSub>
                          <m:r>
                            <a:rPr lang="en-US" altLang="zh-CN" sz="2000" i="1" dirty="0">
                              <a:solidFill>
                                <a:prstClr val="black"/>
                              </a:solidFill>
                              <a:latin typeface="Cambria Math" panose="02040503050406030204" pitchFamily="18" charset="0"/>
                            </a:rPr>
                            <m:t>−2</m:t>
                          </m:r>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b="0" i="1" dirty="0" smtClean="0">
                                  <a:solidFill>
                                    <a:prstClr val="black"/>
                                  </a:solidFill>
                                  <a:latin typeface="Cambria Math" panose="02040503050406030204" pitchFamily="18" charset="0"/>
                                </a:rPr>
                                <m:t>𝑖</m:t>
                              </m:r>
                              <m:r>
                                <a:rPr lang="en-US" altLang="zh-CN" sz="2000" b="0" i="1" dirty="0" smtClean="0">
                                  <a:solidFill>
                                    <a:prstClr val="black"/>
                                  </a:solidFill>
                                  <a:latin typeface="Cambria Math" panose="02040503050406030204" pitchFamily="18" charset="0"/>
                                </a:rPr>
                                <m:t>,</m:t>
                              </m:r>
                              <m:r>
                                <a:rPr lang="en-US" altLang="zh-CN" sz="2000" b="0" i="1" dirty="0" smtClean="0">
                                  <a:solidFill>
                                    <a:prstClr val="black"/>
                                  </a:solidFill>
                                  <a:latin typeface="Cambria Math" panose="02040503050406030204" pitchFamily="18" charset="0"/>
                                </a:rPr>
                                <m:t>𝑗</m:t>
                              </m:r>
                            </m:sub>
                          </m:sSub>
                          <m:r>
                            <a:rPr lang="en-US" altLang="zh-CN" sz="2000" i="1" dirty="0">
                              <a:solidFill>
                                <a:prstClr val="black"/>
                              </a:solidFill>
                              <a:latin typeface="Cambria Math" panose="02040503050406030204" pitchFamily="18" charset="0"/>
                            </a:rPr>
                            <m:t>+</m:t>
                          </m:r>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b="0" i="1" dirty="0" smtClean="0">
                                  <a:solidFill>
                                    <a:prstClr val="black"/>
                                  </a:solidFill>
                                  <a:latin typeface="Cambria Math" panose="02040503050406030204" pitchFamily="18" charset="0"/>
                                </a:rPr>
                                <m:t>𝑖</m:t>
                              </m:r>
                              <m:r>
                                <a:rPr lang="en-US" altLang="zh-CN" sz="2000" b="0" i="1" dirty="0" smtClean="0">
                                  <a:solidFill>
                                    <a:prstClr val="black"/>
                                  </a:solidFill>
                                  <a:latin typeface="Cambria Math" panose="02040503050406030204" pitchFamily="18" charset="0"/>
                                </a:rPr>
                                <m:t>−1,</m:t>
                              </m:r>
                              <m:r>
                                <a:rPr lang="en-US" altLang="zh-CN" sz="2000" b="0" i="1" dirty="0" smtClean="0">
                                  <a:solidFill>
                                    <a:prstClr val="black"/>
                                  </a:solidFill>
                                  <a:latin typeface="Cambria Math" panose="02040503050406030204" pitchFamily="18" charset="0"/>
                                </a:rPr>
                                <m:t>𝑗</m:t>
                              </m:r>
                            </m:sub>
                          </m:sSub>
                        </m:num>
                        <m:den>
                          <m:sSup>
                            <m:sSupPr>
                              <m:ctrlPr>
                                <a:rPr lang="en-US" altLang="zh-CN" sz="2000" i="1" dirty="0">
                                  <a:solidFill>
                                    <a:prstClr val="black"/>
                                  </a:solidFill>
                                  <a:latin typeface="Cambria Math" panose="02040503050406030204" pitchFamily="18" charset="0"/>
                                </a:rPr>
                              </m:ctrlPr>
                            </m:sSupPr>
                            <m:e>
                              <m:d>
                                <m:dPr>
                                  <m:ctrlPr>
                                    <a:rPr lang="en-US" altLang="zh-CN" sz="2000" i="1" dirty="0">
                                      <a:solidFill>
                                        <a:prstClr val="black"/>
                                      </a:solidFill>
                                      <a:latin typeface="Cambria Math" panose="02040503050406030204" pitchFamily="18" charset="0"/>
                                    </a:rPr>
                                  </m:ctrlPr>
                                </m:dPr>
                                <m:e>
                                  <m:r>
                                    <a:rPr lang="en-US" altLang="zh-CN" sz="2000" i="1" dirty="0">
                                      <a:solidFill>
                                        <a:prstClr val="black"/>
                                      </a:solidFill>
                                      <a:latin typeface="Cambria Math" panose="02040503050406030204" pitchFamily="18" charset="0"/>
                                    </a:rPr>
                                    <m:t>𝛿</m:t>
                                  </m:r>
                                  <m:r>
                                    <a:rPr lang="en-US" altLang="zh-CN" sz="2000" i="1" dirty="0">
                                      <a:solidFill>
                                        <a:prstClr val="black"/>
                                      </a:solidFill>
                                      <a:latin typeface="Cambria Math" panose="02040503050406030204" pitchFamily="18" charset="0"/>
                                    </a:rPr>
                                    <m:t>𝑥</m:t>
                                  </m:r>
                                </m:e>
                              </m:d>
                            </m:e>
                            <m:sup>
                              <m:r>
                                <a:rPr lang="en-US" altLang="zh-CN" sz="2000" i="1" dirty="0">
                                  <a:solidFill>
                                    <a:prstClr val="black"/>
                                  </a:solidFill>
                                  <a:latin typeface="Cambria Math" panose="02040503050406030204" pitchFamily="18" charset="0"/>
                                </a:rPr>
                                <m:t>2</m:t>
                              </m:r>
                            </m:sup>
                          </m:sSup>
                        </m:den>
                      </m:f>
                      <m:r>
                        <a:rPr lang="en-US" altLang="zh-CN" sz="2000" i="1" dirty="0" smtClean="0">
                          <a:solidFill>
                            <a:prstClr val="black"/>
                          </a:solidFill>
                          <a:latin typeface="Cambria Math" panose="02040503050406030204" pitchFamily="18" charset="0"/>
                          <a:ea typeface="微软雅黑" panose="020B0503020204020204" pitchFamily="34" charset="-122"/>
                        </a:rPr>
                        <m:t> </m:t>
                      </m:r>
                    </m:oMath>
                  </m:oMathPara>
                </a14:m>
                <a:endParaRPr lang="en-US" altLang="zh-CN" sz="2000" dirty="0">
                  <a:solidFill>
                    <a:prstClr val="black"/>
                  </a:solidFill>
                  <a:latin typeface="Times New Roman" panose="02020603050405020304"/>
                  <a:ea typeface="微软雅黑" panose="020B0503020204020204" pitchFamily="34"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进一步整理得到：</a:t>
                </a:r>
                <a:endParaRPr lang="en-US" altLang="zh-CN" sz="2000" dirty="0">
                  <a:solidFill>
                    <a:prstClr val="black"/>
                  </a:solidFill>
                  <a:latin typeface="Times New Roman" panose="02020603050405020304"/>
                  <a:ea typeface="微软雅黑" panose="020B0503020204020204" pitchFamily="34" charset="-122"/>
                </a:endParaRPr>
              </a:p>
              <a:p>
                <a:pPr marR="0" lvl="0" algn="ctr" defTabSz="914400" rtl="0" eaLnBrk="1" fontAlgn="auto" latinLnBrk="0" hangingPunct="1">
                  <a:lnSpc>
                    <a:spcPct val="100000"/>
                  </a:lnSpc>
                  <a:spcBef>
                    <a:spcPts val="0"/>
                  </a:spcBef>
                  <a:spcAft>
                    <a:spcPts val="0"/>
                  </a:spcAft>
                  <a:buClrTx/>
                  <a:buSzTx/>
                  <a:defRPr/>
                </a:pPr>
                <a14:m>
                  <m:oMathPara xmlns:m="http://schemas.openxmlformats.org/officeDocument/2006/math">
                    <m:oMathParaPr>
                      <m:jc m:val="centerGroup"/>
                    </m:oMathParaPr>
                    <m:oMath xmlns:m="http://schemas.openxmlformats.org/officeDocument/2006/math">
                      <m:sSub>
                        <m:sSubPr>
                          <m:ctrlPr>
                            <a:rPr lang="en-US" altLang="zh-CN" sz="2000" i="1" dirty="0" smtClean="0">
                              <a:solidFill>
                                <a:prstClr val="black"/>
                              </a:solidFill>
                              <a:latin typeface="Cambria Math" panose="02040503050406030204" pitchFamily="18" charset="0"/>
                              <a:ea typeface="微软雅黑" panose="020B0503020204020204" pitchFamily="34" charset="-122"/>
                            </a:rPr>
                          </m:ctrlPr>
                        </m:sSubPr>
                        <m:e>
                          <m:r>
                            <m:rPr>
                              <m:sty m:val="p"/>
                            </m:rPr>
                            <a:rPr lang="en-US" altLang="zh-CN" sz="2000" i="0" dirty="0" smtClean="0">
                              <a:solidFill>
                                <a:prstClr val="black"/>
                              </a:solidFill>
                              <a:latin typeface="Cambria Math" panose="02040503050406030204" pitchFamily="18" charset="0"/>
                              <a:ea typeface="微软雅黑" panose="020B0503020204020204" pitchFamily="34" charset="-122"/>
                            </a:rPr>
                            <m:t>Φ</m:t>
                          </m:r>
                        </m:e>
                        <m:sub>
                          <m:r>
                            <a:rPr lang="en-US" altLang="zh-CN" sz="2000" b="0" i="1" dirty="0" smtClean="0">
                              <a:solidFill>
                                <a:prstClr val="black"/>
                              </a:solidFill>
                              <a:latin typeface="Cambria Math" panose="02040503050406030204" pitchFamily="18" charset="0"/>
                              <a:ea typeface="微软雅黑" panose="020B0503020204020204" pitchFamily="34" charset="-122"/>
                            </a:rPr>
                            <m:t>𝑖</m:t>
                          </m:r>
                          <m:r>
                            <a:rPr lang="en-US" altLang="zh-CN" sz="2000" b="0" i="1" dirty="0" smtClean="0">
                              <a:solidFill>
                                <a:prstClr val="black"/>
                              </a:solidFill>
                              <a:latin typeface="Cambria Math" panose="02040503050406030204" pitchFamily="18" charset="0"/>
                              <a:ea typeface="微软雅黑" panose="020B0503020204020204" pitchFamily="34" charset="-122"/>
                            </a:rPr>
                            <m:t>,</m:t>
                          </m:r>
                          <m:r>
                            <a:rPr lang="en-US" altLang="zh-CN" sz="2000" b="0" i="1" dirty="0" smtClean="0">
                              <a:solidFill>
                                <a:prstClr val="black"/>
                              </a:solidFill>
                              <a:latin typeface="Cambria Math" panose="02040503050406030204" pitchFamily="18" charset="0"/>
                              <a:ea typeface="微软雅黑" panose="020B0503020204020204" pitchFamily="34" charset="-122"/>
                            </a:rPr>
                            <m:t>𝑗</m:t>
                          </m:r>
                          <m:r>
                            <a:rPr lang="en-US" altLang="zh-CN" sz="2000" b="0" i="1" dirty="0" smtClean="0">
                              <a:solidFill>
                                <a:prstClr val="black"/>
                              </a:solidFill>
                              <a:latin typeface="Cambria Math" panose="02040503050406030204" pitchFamily="18" charset="0"/>
                              <a:ea typeface="微软雅黑" panose="020B0503020204020204" pitchFamily="34" charset="-122"/>
                            </a:rPr>
                            <m:t>+1</m:t>
                          </m:r>
                        </m:sub>
                      </m:sSub>
                      <m:r>
                        <a:rPr lang="en-US" altLang="zh-CN" sz="2000" i="1" dirty="0" smtClean="0">
                          <a:solidFill>
                            <a:prstClr val="black"/>
                          </a:solidFill>
                          <a:latin typeface="Cambria Math" panose="02040503050406030204" pitchFamily="18" charset="0"/>
                          <a:ea typeface="微软雅黑" panose="020B0503020204020204" pitchFamily="34" charset="-122"/>
                        </a:rPr>
                        <m:t>=</m:t>
                      </m:r>
                      <m:r>
                        <a:rPr lang="en-US" altLang="zh-CN" sz="2000" i="1" dirty="0" smtClean="0">
                          <a:solidFill>
                            <a:prstClr val="black"/>
                          </a:solidFill>
                          <a:latin typeface="Cambria Math" panose="02040503050406030204" pitchFamily="18" charset="0"/>
                          <a:ea typeface="微软雅黑" panose="020B0503020204020204" pitchFamily="34" charset="-122"/>
                        </a:rPr>
                        <m:t>𝜌</m:t>
                      </m:r>
                      <m:sSub>
                        <m:sSubPr>
                          <m:ctrlPr>
                            <a:rPr lang="en-US" altLang="zh-CN" sz="2000" i="1" dirty="0" smtClean="0">
                              <a:solidFill>
                                <a:prstClr val="black"/>
                              </a:solidFill>
                              <a:latin typeface="Cambria Math" panose="02040503050406030204" pitchFamily="18" charset="0"/>
                              <a:ea typeface="微软雅黑" panose="020B0503020204020204" pitchFamily="34" charset="-122"/>
                            </a:rPr>
                          </m:ctrlPr>
                        </m:sSubPr>
                        <m:e>
                          <m:r>
                            <m:rPr>
                              <m:sty m:val="p"/>
                            </m:rPr>
                            <a:rPr lang="en-US" altLang="zh-CN" sz="2000" i="0" dirty="0" smtClean="0">
                              <a:solidFill>
                                <a:prstClr val="black"/>
                              </a:solidFill>
                              <a:latin typeface="Cambria Math" panose="02040503050406030204" pitchFamily="18" charset="0"/>
                              <a:ea typeface="微软雅黑" panose="020B0503020204020204" pitchFamily="34" charset="-122"/>
                            </a:rPr>
                            <m:t>Φ</m:t>
                          </m:r>
                        </m:e>
                        <m:sub>
                          <m:r>
                            <a:rPr lang="en-US" altLang="zh-CN" sz="2000" b="0" i="1" dirty="0" smtClean="0">
                              <a:solidFill>
                                <a:prstClr val="black"/>
                              </a:solidFill>
                              <a:latin typeface="Cambria Math" panose="02040503050406030204" pitchFamily="18" charset="0"/>
                              <a:ea typeface="微软雅黑" panose="020B0503020204020204" pitchFamily="34" charset="-122"/>
                            </a:rPr>
                            <m:t>𝑖</m:t>
                          </m:r>
                          <m:r>
                            <a:rPr lang="en-US" altLang="zh-CN" sz="2000" b="0" i="1" dirty="0" smtClean="0">
                              <a:solidFill>
                                <a:prstClr val="black"/>
                              </a:solidFill>
                              <a:latin typeface="Cambria Math" panose="02040503050406030204" pitchFamily="18" charset="0"/>
                              <a:ea typeface="微软雅黑" panose="020B0503020204020204" pitchFamily="34" charset="-122"/>
                            </a:rPr>
                            <m:t>−1,</m:t>
                          </m:r>
                          <m:r>
                            <a:rPr lang="en-US" altLang="zh-CN" sz="2000" b="0" i="1" dirty="0" smtClean="0">
                              <a:solidFill>
                                <a:prstClr val="black"/>
                              </a:solidFill>
                              <a:latin typeface="Cambria Math" panose="02040503050406030204" pitchFamily="18" charset="0"/>
                              <a:ea typeface="微软雅黑" panose="020B0503020204020204" pitchFamily="34" charset="-122"/>
                            </a:rPr>
                            <m:t>𝑗</m:t>
                          </m:r>
                        </m:sub>
                      </m:sSub>
                      <m:r>
                        <a:rPr lang="en-US" altLang="zh-CN" sz="2000" i="1" dirty="0" smtClean="0">
                          <a:solidFill>
                            <a:prstClr val="black"/>
                          </a:solidFill>
                          <a:latin typeface="Cambria Math" panose="02040503050406030204" pitchFamily="18" charset="0"/>
                          <a:ea typeface="微软雅黑" panose="020B0503020204020204" pitchFamily="34" charset="-122"/>
                        </a:rPr>
                        <m:t>+</m:t>
                      </m:r>
                      <m:d>
                        <m:dPr>
                          <m:ctrlPr>
                            <a:rPr lang="en-US" altLang="zh-CN" sz="2000" i="1" dirty="0" smtClean="0">
                              <a:solidFill>
                                <a:prstClr val="black"/>
                              </a:solidFill>
                              <a:latin typeface="Cambria Math" panose="02040503050406030204" pitchFamily="18" charset="0"/>
                              <a:ea typeface="微软雅黑" panose="020B0503020204020204" pitchFamily="34" charset="-122"/>
                            </a:rPr>
                          </m:ctrlPr>
                        </m:dPr>
                        <m:e>
                          <m:r>
                            <a:rPr lang="en-US" altLang="zh-CN" sz="2000" i="1" dirty="0" smtClean="0">
                              <a:solidFill>
                                <a:prstClr val="black"/>
                              </a:solidFill>
                              <a:latin typeface="Cambria Math" panose="02040503050406030204" pitchFamily="18" charset="0"/>
                              <a:ea typeface="微软雅黑" panose="020B0503020204020204" pitchFamily="34" charset="-122"/>
                            </a:rPr>
                            <m:t>1−2</m:t>
                          </m:r>
                          <m:r>
                            <a:rPr lang="en-US" altLang="zh-CN" sz="2000" i="1" dirty="0" smtClean="0">
                              <a:solidFill>
                                <a:prstClr val="black"/>
                              </a:solidFill>
                              <a:latin typeface="Cambria Math" panose="02040503050406030204" pitchFamily="18" charset="0"/>
                              <a:ea typeface="微软雅黑" panose="020B0503020204020204" pitchFamily="34" charset="-122"/>
                            </a:rPr>
                            <m:t>𝜌</m:t>
                          </m:r>
                        </m:e>
                      </m:d>
                      <m:sSub>
                        <m:sSubPr>
                          <m:ctrlPr>
                            <a:rPr lang="en-US" altLang="zh-CN" sz="2000" i="1" dirty="0" smtClean="0">
                              <a:solidFill>
                                <a:prstClr val="black"/>
                              </a:solidFill>
                              <a:latin typeface="Cambria Math" panose="02040503050406030204" pitchFamily="18" charset="0"/>
                              <a:ea typeface="微软雅黑" panose="020B0503020204020204" pitchFamily="34" charset="-122"/>
                            </a:rPr>
                          </m:ctrlPr>
                        </m:sSubPr>
                        <m:e>
                          <m:r>
                            <m:rPr>
                              <m:sty m:val="p"/>
                            </m:rPr>
                            <a:rPr lang="en-US" altLang="zh-CN" sz="2000" i="0" dirty="0" smtClean="0">
                              <a:solidFill>
                                <a:prstClr val="black"/>
                              </a:solidFill>
                              <a:latin typeface="Cambria Math" panose="02040503050406030204" pitchFamily="18" charset="0"/>
                              <a:ea typeface="微软雅黑" panose="020B0503020204020204" pitchFamily="34" charset="-122"/>
                            </a:rPr>
                            <m:t>Φ</m:t>
                          </m:r>
                        </m:e>
                        <m:sub>
                          <m:r>
                            <a:rPr lang="en-US" altLang="zh-CN" sz="2000" b="0" i="1" dirty="0" smtClean="0">
                              <a:solidFill>
                                <a:prstClr val="black"/>
                              </a:solidFill>
                              <a:latin typeface="Cambria Math" panose="02040503050406030204" pitchFamily="18" charset="0"/>
                              <a:ea typeface="微软雅黑" panose="020B0503020204020204" pitchFamily="34" charset="-122"/>
                            </a:rPr>
                            <m:t>𝑖𝑗</m:t>
                          </m:r>
                        </m:sub>
                      </m:sSub>
                      <m:r>
                        <a:rPr lang="en-US" altLang="zh-CN" sz="2000" i="1" dirty="0" smtClean="0">
                          <a:solidFill>
                            <a:prstClr val="black"/>
                          </a:solidFill>
                          <a:latin typeface="Cambria Math" panose="02040503050406030204" pitchFamily="18" charset="0"/>
                          <a:ea typeface="微软雅黑" panose="020B0503020204020204" pitchFamily="34" charset="-122"/>
                        </a:rPr>
                        <m:t>+</m:t>
                      </m:r>
                      <m:r>
                        <a:rPr lang="en-US" altLang="zh-CN" sz="2000" i="1" dirty="0">
                          <a:solidFill>
                            <a:prstClr val="black"/>
                          </a:solidFill>
                          <a:latin typeface="Cambria Math" panose="02040503050406030204" pitchFamily="18" charset="0"/>
                        </a:rPr>
                        <m:t>𝜌</m:t>
                      </m:r>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b="0" i="1" dirty="0" smtClean="0">
                              <a:solidFill>
                                <a:prstClr val="black"/>
                              </a:solidFill>
                              <a:latin typeface="Cambria Math" panose="02040503050406030204" pitchFamily="18" charset="0"/>
                            </a:rPr>
                            <m:t>𝑖</m:t>
                          </m:r>
                          <m:r>
                            <a:rPr lang="en-US" altLang="zh-CN" sz="2000" b="0" i="1" dirty="0" smtClean="0">
                              <a:solidFill>
                                <a:prstClr val="black"/>
                              </a:solidFill>
                              <a:latin typeface="Cambria Math" panose="02040503050406030204" pitchFamily="18" charset="0"/>
                            </a:rPr>
                            <m:t>+1,</m:t>
                          </m:r>
                          <m:r>
                            <a:rPr lang="en-US" altLang="zh-CN" sz="2000" b="0" i="1" dirty="0" smtClean="0">
                              <a:solidFill>
                                <a:prstClr val="black"/>
                              </a:solidFill>
                              <a:latin typeface="Cambria Math" panose="02040503050406030204" pitchFamily="18" charset="0"/>
                            </a:rPr>
                            <m:t>𝑗</m:t>
                          </m:r>
                        </m:sub>
                      </m:sSub>
                    </m:oMath>
                  </m:oMathPara>
                </a14:m>
                <a:endParaRPr lang="en-US" altLang="zh-CN" sz="2000" dirty="0">
                  <a:solidFill>
                    <a:prstClr val="black"/>
                  </a:solidFill>
                  <a:latin typeface="Times New Roman" panose="02020603050405020304"/>
                  <a:ea typeface="微软雅黑" panose="020B0503020204020204" pitchFamily="34" charset="-122"/>
                </a:endParaRPr>
              </a:p>
              <a:p>
                <a:pPr marR="0" lvl="0" algn="l" defTabSz="914400" rtl="0" eaLnBrk="1" fontAlgn="auto" latinLnBrk="0" hangingPunct="1">
                  <a:lnSpc>
                    <a:spcPct val="100000"/>
                  </a:lnSpc>
                  <a:spcBef>
                    <a:spcPts val="0"/>
                  </a:spcBef>
                  <a:spcAft>
                    <a:spcPts val="0"/>
                  </a:spcAft>
                  <a:buClrTx/>
                  <a:buSzTx/>
                  <a:defRPr/>
                </a:pPr>
                <a:r>
                  <a:rPr lang="en-US" altLang="zh-CN" sz="2000" dirty="0">
                    <a:solidFill>
                      <a:prstClr val="black"/>
                    </a:solidFill>
                    <a:latin typeface="Times New Roman" panose="02020603050405020304"/>
                    <a:ea typeface="微软雅黑" panose="020B0503020204020204" pitchFamily="34" charset="-122"/>
                  </a:rPr>
                  <a:t>     </a:t>
                </a:r>
                <a:r>
                  <a:rPr kumimoji="0" lang="zh-CN" altLang="sv-SE"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其中</a:t>
                </a:r>
                <a14:m>
                  <m:oMath xmlns:m="http://schemas.openxmlformats.org/officeDocument/2006/math">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𝜌</m:t>
                    </m:r>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f>
                      <m:fPr>
                        <m:ctrlP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fPr>
                      <m:num>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𝛿</m:t>
                        </m:r>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num>
                      <m:den>
                        <m:sSup>
                          <m:sSupPr>
                            <m:ctrlP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pPr>
                          <m:e>
                            <m:d>
                              <m:dPr>
                                <m:ctrlP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dPr>
                              <m:e>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𝛿</m:t>
                                </m:r>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d>
                          </m:e>
                          <m:sup>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sup>
                        </m:sSup>
                      </m:den>
                    </m:f>
                  </m:oMath>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可以用矩阵形式来表示：</a:t>
                </a:r>
                <a:endParaRPr lang="en-US" altLang="zh-CN" sz="2000" dirty="0">
                  <a:solidFill>
                    <a:prstClr val="black"/>
                  </a:solidFill>
                  <a:latin typeface="Times New Roman" panose="02020603050405020304"/>
                  <a:ea typeface="微软雅黑" panose="020B0503020204020204" pitchFamily="34" charset="-122"/>
                </a:endParaRPr>
              </a:p>
              <a:p>
                <a:pPr marR="0" lvl="0" algn="l" defTabSz="914400" rtl="0" eaLnBrk="1" fontAlgn="auto" latinLnBrk="0" hangingPunct="1">
                  <a:lnSpc>
                    <a:spcPct val="100000"/>
                  </a:lnSpc>
                  <a:spcBef>
                    <a:spcPts val="0"/>
                  </a:spcBef>
                  <a:spcAft>
                    <a:spcPts val="0"/>
                  </a:spcAft>
                  <a:buClrTx/>
                  <a:buSzTx/>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𝚽</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𝑨</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𝚽</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𝜌</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𝒈</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=0,1,2,…</m:t>
                      </m:r>
                    </m:oMath>
                  </m:oMathPara>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当矩阵</a:t>
                </a:r>
                <a14:m>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𝑨</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满足</a:t>
                </a:r>
                <a14:m>
                  <m:oMath xmlns:m="http://schemas.openxmlformats.org/officeDocument/2006/math">
                    <m:sSub>
                      <m:sSubPr>
                        <m:ctrlP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𝑨</m:t>
                        </m:r>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m:t>
                        </m:r>
                      </m:e>
                      <m:sub>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m:t>
                        </m:r>
                      </m:sub>
                    </m:sSub>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时，即</a:t>
                </a:r>
                <a14:m>
                  <m:oMath xmlns:m="http://schemas.openxmlformats.org/officeDocument/2006/math">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0&lt;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𝜌</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den>
                    </m:f>
                    <m:r>
                      <a:rPr lang="zh-CN" altLang="en-US" sz="2000" i="1">
                        <a:solidFill>
                          <a:prstClr val="black"/>
                        </a:solidFill>
                        <a:latin typeface="Cambria Math" panose="02040503050406030204" pitchFamily="18" charset="0"/>
                        <a:ea typeface="微软雅黑" panose="020B0503020204020204" pitchFamily="34" charset="-122"/>
                      </a:rPr>
                      <m:t>时</m:t>
                    </m:r>
                    <m:r>
                      <a:rPr lang="zh-CN" altLang="en-US" sz="2000" i="1" smtClean="0">
                        <a:solidFill>
                          <a:prstClr val="black"/>
                        </a:solidFill>
                        <a:latin typeface="Cambria Math" panose="02040503050406030204" pitchFamily="18" charset="0"/>
                        <a:ea typeface="微软雅黑" panose="020B0503020204020204" pitchFamily="34" charset="-122"/>
                      </a:rPr>
                      <m:t>，</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这种方法是稳定的</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75920" y="3368287"/>
                <a:ext cx="11531600" cy="3229987"/>
              </a:xfrm>
              <a:prstGeom prst="rect">
                <a:avLst/>
              </a:prstGeom>
              <a:blipFill rotWithShape="1">
                <a:blip r:embed="rId4"/>
                <a:stretch>
                  <a:fillRect l="-83" t="-303" r="-83" b="-276"/>
                </a:stretch>
              </a:blipFill>
              <a:ln w="19050">
                <a:solidFill>
                  <a:srgbClr val="972022"/>
                </a:solidFill>
                <a:prstDash val="sysDash"/>
              </a:ln>
            </p:spPr>
            <p:txBody>
              <a:bodyPr/>
              <a:lstStyle/>
              <a:p>
                <a:r>
                  <a:rPr lang="zh-CN" altLang="en-US">
                    <a:noFill/>
                  </a:rPr>
                  <a:t> </a:t>
                </a:r>
              </a:p>
            </p:txBody>
          </p:sp>
        </mc:Fallback>
      </mc:AlternateContent>
      <p:pic>
        <p:nvPicPr>
          <p:cNvPr id="13" name="图片 12"/>
          <p:cNvPicPr>
            <a:picLocks noChangeAspect="1"/>
          </p:cNvPicPr>
          <p:nvPr/>
        </p:nvPicPr>
        <p:blipFill>
          <a:blip r:embed="rId5"/>
          <a:stretch>
            <a:fillRect/>
          </a:stretch>
        </p:blipFill>
        <p:spPr>
          <a:xfrm>
            <a:off x="8585200" y="4216002"/>
            <a:ext cx="3322320" cy="2137267"/>
          </a:xfrm>
          <a:prstGeom prst="rect">
            <a:avLst/>
          </a:prstGeom>
        </p:spPr>
      </p:pic>
      <p:sp>
        <p:nvSpPr>
          <p:cNvPr id="16" name="文本框 15"/>
          <p:cNvSpPr txBox="1"/>
          <p:nvPr/>
        </p:nvSpPr>
        <p:spPr>
          <a:xfrm>
            <a:off x="375920" y="2913188"/>
            <a:ext cx="3010747" cy="400110"/>
          </a:xfrm>
          <a:prstGeom prst="rect">
            <a:avLst/>
          </a:prstGeom>
          <a:solidFill>
            <a:srgbClr val="9C0308"/>
          </a:solidFill>
        </p:spPr>
        <p:txBody>
          <a:bodyPr wrap="square" rtlCol="0">
            <a:spAutoFit/>
          </a:bodyPr>
          <a:lstStyle/>
          <a:p>
            <a:pPr algn="ctr">
              <a:defRPr/>
            </a:pPr>
            <a:r>
              <a:rPr lang="zh-CN" altLang="en-US" sz="2000" dirty="0">
                <a:solidFill>
                  <a:prstClr val="white"/>
                </a:solidFill>
                <a:latin typeface="Times New Roman" panose="02020603050405020304"/>
                <a:ea typeface="微软雅黑" panose="020B0503020204020204" pitchFamily="34" charset="-122"/>
              </a:rPr>
              <a:t>显式方法求解热传导方程</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t>有限差分法</a:t>
            </a:r>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17</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2" name="文本框 11"/>
              <p:cNvSpPr txBox="1"/>
              <p:nvPr/>
            </p:nvSpPr>
            <p:spPr>
              <a:xfrm>
                <a:off x="330200" y="1336683"/>
                <a:ext cx="11531600" cy="5194820"/>
              </a:xfrm>
              <a:prstGeom prst="rect">
                <a:avLst/>
              </a:prstGeom>
              <a:noFill/>
              <a:ln w="19050">
                <a:solidFill>
                  <a:srgbClr val="972022"/>
                </a:solidFill>
                <a:prstDash val="sysDash"/>
              </a:ln>
            </p:spPr>
            <p:txBody>
              <a:bodyPr wrap="square" rtlCol="0">
                <a:spAutoFit/>
              </a:bodyPr>
              <a:lstStyle/>
              <a:p>
                <a:pPr marL="342900" lvl="0" indent="-342900">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使用后向估计法近似时间的导数，有</a:t>
                </a:r>
                <a:endParaRPr lang="en-US" altLang="zh-CN" sz="2000" dirty="0">
                  <a:solidFill>
                    <a:prstClr val="black"/>
                  </a:solidFill>
                  <a:latin typeface="Times New Roman" panose="02020603050405020304"/>
                  <a:ea typeface="微软雅黑" panose="020B0503020204020204" pitchFamily="34" charset="-122"/>
                </a:endParaRPr>
              </a:p>
              <a:p>
                <a:pPr lvl="0">
                  <a:defRPr/>
                </a:pPr>
                <a14:m>
                  <m:oMathPara xmlns:m="http://schemas.openxmlformats.org/officeDocument/2006/math">
                    <m:oMathParaPr>
                      <m:jc m:val="centerGroup"/>
                    </m:oMathParaPr>
                    <m:oMath xmlns:m="http://schemas.openxmlformats.org/officeDocument/2006/math">
                      <m:f>
                        <m:fPr>
                          <m:ctrlPr>
                            <a:rPr lang="en-US" altLang="zh-CN" sz="2000" i="1" smtClean="0">
                              <a:solidFill>
                                <a:prstClr val="black"/>
                              </a:solidFill>
                              <a:latin typeface="Cambria Math" panose="02040503050406030204" pitchFamily="18" charset="0"/>
                            </a:rPr>
                          </m:ctrlPr>
                        </m:fPr>
                        <m:num>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i="1" dirty="0">
                                  <a:solidFill>
                                    <a:prstClr val="black"/>
                                  </a:solidFill>
                                  <a:latin typeface="Cambria Math" panose="02040503050406030204" pitchFamily="18" charset="0"/>
                                </a:rPr>
                                <m:t>𝑖</m:t>
                              </m:r>
                              <m:r>
                                <a:rPr lang="en-US" altLang="zh-CN" sz="2000" i="1" dirty="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𝑗</m:t>
                              </m:r>
                            </m:sub>
                          </m:sSub>
                          <m:r>
                            <a:rPr lang="en-US" altLang="zh-CN" sz="2000" i="1" dirty="0">
                              <a:solidFill>
                                <a:prstClr val="black"/>
                              </a:solidFill>
                              <a:latin typeface="Cambria Math" panose="02040503050406030204" pitchFamily="18" charset="0"/>
                            </a:rPr>
                            <m:t>−</m:t>
                          </m:r>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i="1" dirty="0">
                                  <a:solidFill>
                                    <a:prstClr val="black"/>
                                  </a:solidFill>
                                  <a:latin typeface="Cambria Math" panose="02040503050406030204" pitchFamily="18" charset="0"/>
                                </a:rPr>
                                <m:t>𝑖</m:t>
                              </m:r>
                              <m:r>
                                <a:rPr lang="en-US" altLang="zh-CN" sz="2000" i="1" dirty="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𝑗</m:t>
                              </m:r>
                              <m:r>
                                <a:rPr lang="en-US" altLang="zh-CN" sz="2000" b="0" i="1" dirty="0" smtClean="0">
                                  <a:solidFill>
                                    <a:prstClr val="black"/>
                                  </a:solidFill>
                                  <a:latin typeface="Cambria Math" panose="02040503050406030204" pitchFamily="18" charset="0"/>
                                </a:rPr>
                                <m:t>−1</m:t>
                              </m:r>
                            </m:sub>
                          </m:sSub>
                        </m:num>
                        <m:den>
                          <m:r>
                            <a:rPr lang="en-US" altLang="zh-CN" sz="2000" i="1" dirty="0">
                              <a:solidFill>
                                <a:prstClr val="black"/>
                              </a:solidFill>
                              <a:latin typeface="Cambria Math" panose="02040503050406030204" pitchFamily="18" charset="0"/>
                            </a:rPr>
                            <m:t>𝛿</m:t>
                          </m:r>
                          <m:r>
                            <a:rPr lang="en-US" altLang="zh-CN" sz="2000" i="1" dirty="0">
                              <a:solidFill>
                                <a:prstClr val="black"/>
                              </a:solidFill>
                              <a:latin typeface="Cambria Math" panose="02040503050406030204" pitchFamily="18" charset="0"/>
                            </a:rPr>
                            <m:t>𝑡</m:t>
                          </m:r>
                        </m:den>
                      </m:f>
                      <m:r>
                        <a:rPr lang="en-US" altLang="zh-CN" sz="2000" i="1" dirty="0" smtClean="0">
                          <a:solidFill>
                            <a:prstClr val="black"/>
                          </a:solidFill>
                          <a:latin typeface="Cambria Math" panose="02040503050406030204" pitchFamily="18" charset="0"/>
                          <a:ea typeface="微软雅黑" panose="020B0503020204020204" pitchFamily="34" charset="-122"/>
                        </a:rPr>
                        <m:t>=</m:t>
                      </m:r>
                      <m:f>
                        <m:fPr>
                          <m:ctrlPr>
                            <a:rPr lang="en-US" altLang="zh-CN" sz="2000" i="1">
                              <a:solidFill>
                                <a:prstClr val="black"/>
                              </a:solidFill>
                              <a:latin typeface="Cambria Math" panose="02040503050406030204" pitchFamily="18" charset="0"/>
                            </a:rPr>
                          </m:ctrlPr>
                        </m:fPr>
                        <m:num>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b="0" i="1" dirty="0" smtClean="0">
                                  <a:solidFill>
                                    <a:prstClr val="black"/>
                                  </a:solidFill>
                                  <a:latin typeface="Cambria Math" panose="02040503050406030204" pitchFamily="18" charset="0"/>
                                </a:rPr>
                                <m:t>𝑖</m:t>
                              </m:r>
                              <m:r>
                                <a:rPr lang="en-US" altLang="zh-CN" sz="2000" b="0" i="1" dirty="0" smtClean="0">
                                  <a:solidFill>
                                    <a:prstClr val="black"/>
                                  </a:solidFill>
                                  <a:latin typeface="Cambria Math" panose="02040503050406030204" pitchFamily="18" charset="0"/>
                                </a:rPr>
                                <m:t>+1.</m:t>
                              </m:r>
                              <m:r>
                                <a:rPr lang="en-US" altLang="zh-CN" sz="2000" b="0" i="1" dirty="0" smtClean="0">
                                  <a:solidFill>
                                    <a:prstClr val="black"/>
                                  </a:solidFill>
                                  <a:latin typeface="Cambria Math" panose="02040503050406030204" pitchFamily="18" charset="0"/>
                                </a:rPr>
                                <m:t>𝑗</m:t>
                              </m:r>
                            </m:sub>
                          </m:sSub>
                          <m:r>
                            <a:rPr lang="en-US" altLang="zh-CN" sz="2000" i="1" dirty="0">
                              <a:solidFill>
                                <a:prstClr val="black"/>
                              </a:solidFill>
                              <a:latin typeface="Cambria Math" panose="02040503050406030204" pitchFamily="18" charset="0"/>
                            </a:rPr>
                            <m:t>−2</m:t>
                          </m:r>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b="0" i="1" dirty="0" smtClean="0">
                                  <a:solidFill>
                                    <a:prstClr val="black"/>
                                  </a:solidFill>
                                  <a:latin typeface="Cambria Math" panose="02040503050406030204" pitchFamily="18" charset="0"/>
                                </a:rPr>
                                <m:t>𝑖</m:t>
                              </m:r>
                              <m:r>
                                <a:rPr lang="en-US" altLang="zh-CN" sz="2000" b="0" i="1" dirty="0" smtClean="0">
                                  <a:solidFill>
                                    <a:prstClr val="black"/>
                                  </a:solidFill>
                                  <a:latin typeface="Cambria Math" panose="02040503050406030204" pitchFamily="18" charset="0"/>
                                </a:rPr>
                                <m:t>,</m:t>
                              </m:r>
                              <m:r>
                                <a:rPr lang="en-US" altLang="zh-CN" sz="2000" b="0" i="1" dirty="0" smtClean="0">
                                  <a:solidFill>
                                    <a:prstClr val="black"/>
                                  </a:solidFill>
                                  <a:latin typeface="Cambria Math" panose="02040503050406030204" pitchFamily="18" charset="0"/>
                                </a:rPr>
                                <m:t>𝑗</m:t>
                              </m:r>
                            </m:sub>
                          </m:sSub>
                          <m:r>
                            <a:rPr lang="en-US" altLang="zh-CN" sz="2000" i="1" dirty="0">
                              <a:solidFill>
                                <a:prstClr val="black"/>
                              </a:solidFill>
                              <a:latin typeface="Cambria Math" panose="02040503050406030204" pitchFamily="18" charset="0"/>
                            </a:rPr>
                            <m:t>+</m:t>
                          </m:r>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b="0" i="1" dirty="0" smtClean="0">
                                  <a:solidFill>
                                    <a:prstClr val="black"/>
                                  </a:solidFill>
                                  <a:latin typeface="Cambria Math" panose="02040503050406030204" pitchFamily="18" charset="0"/>
                                </a:rPr>
                                <m:t>𝑖</m:t>
                              </m:r>
                              <m:r>
                                <a:rPr lang="en-US" altLang="zh-CN" sz="2000" b="0" i="1" dirty="0" smtClean="0">
                                  <a:solidFill>
                                    <a:prstClr val="black"/>
                                  </a:solidFill>
                                  <a:latin typeface="Cambria Math" panose="02040503050406030204" pitchFamily="18" charset="0"/>
                                </a:rPr>
                                <m:t>−1,</m:t>
                              </m:r>
                              <m:r>
                                <a:rPr lang="en-US" altLang="zh-CN" sz="2000" b="0" i="1" dirty="0" smtClean="0">
                                  <a:solidFill>
                                    <a:prstClr val="black"/>
                                  </a:solidFill>
                                  <a:latin typeface="Cambria Math" panose="02040503050406030204" pitchFamily="18" charset="0"/>
                                </a:rPr>
                                <m:t>𝑗</m:t>
                              </m:r>
                            </m:sub>
                          </m:sSub>
                        </m:num>
                        <m:den>
                          <m:sSup>
                            <m:sSupPr>
                              <m:ctrlPr>
                                <a:rPr lang="en-US" altLang="zh-CN" sz="2000" i="1" dirty="0">
                                  <a:solidFill>
                                    <a:prstClr val="black"/>
                                  </a:solidFill>
                                  <a:latin typeface="Cambria Math" panose="02040503050406030204" pitchFamily="18" charset="0"/>
                                </a:rPr>
                              </m:ctrlPr>
                            </m:sSupPr>
                            <m:e>
                              <m:d>
                                <m:dPr>
                                  <m:ctrlPr>
                                    <a:rPr lang="en-US" altLang="zh-CN" sz="2000" i="1" dirty="0">
                                      <a:solidFill>
                                        <a:prstClr val="black"/>
                                      </a:solidFill>
                                      <a:latin typeface="Cambria Math" panose="02040503050406030204" pitchFamily="18" charset="0"/>
                                    </a:rPr>
                                  </m:ctrlPr>
                                </m:dPr>
                                <m:e>
                                  <m:r>
                                    <a:rPr lang="en-US" altLang="zh-CN" sz="2000" i="1" dirty="0">
                                      <a:solidFill>
                                        <a:prstClr val="black"/>
                                      </a:solidFill>
                                      <a:latin typeface="Cambria Math" panose="02040503050406030204" pitchFamily="18" charset="0"/>
                                    </a:rPr>
                                    <m:t>𝛿</m:t>
                                  </m:r>
                                  <m:r>
                                    <a:rPr lang="en-US" altLang="zh-CN" sz="2000" i="1" dirty="0">
                                      <a:solidFill>
                                        <a:prstClr val="black"/>
                                      </a:solidFill>
                                      <a:latin typeface="Cambria Math" panose="02040503050406030204" pitchFamily="18" charset="0"/>
                                    </a:rPr>
                                    <m:t>𝑥</m:t>
                                  </m:r>
                                </m:e>
                              </m:d>
                            </m:e>
                            <m:sup>
                              <m:r>
                                <a:rPr lang="en-US" altLang="zh-CN" sz="2000" i="1" dirty="0">
                                  <a:solidFill>
                                    <a:prstClr val="black"/>
                                  </a:solidFill>
                                  <a:latin typeface="Cambria Math" panose="02040503050406030204" pitchFamily="18" charset="0"/>
                                </a:rPr>
                                <m:t>2</m:t>
                              </m:r>
                            </m:sup>
                          </m:sSup>
                        </m:den>
                      </m:f>
                      <m:r>
                        <a:rPr lang="en-US" altLang="zh-CN" sz="2000" i="1" dirty="0" smtClean="0">
                          <a:solidFill>
                            <a:prstClr val="black"/>
                          </a:solidFill>
                          <a:latin typeface="Cambria Math" panose="02040503050406030204" pitchFamily="18" charset="0"/>
                          <a:ea typeface="微软雅黑" panose="020B0503020204020204" pitchFamily="34" charset="-122"/>
                        </a:rPr>
                        <m:t> </m:t>
                      </m:r>
                    </m:oMath>
                  </m:oMathPara>
                </a14:m>
                <a:endParaRPr lang="en-US" altLang="zh-CN" sz="2000" dirty="0">
                  <a:solidFill>
                    <a:prstClr val="black"/>
                  </a:solidFill>
                  <a:latin typeface="Times New Roman" panose="02020603050405020304"/>
                  <a:ea typeface="微软雅黑" panose="020B0503020204020204" pitchFamily="34"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进一步整理得到：</a:t>
                </a:r>
                <a:endParaRPr lang="en-US" altLang="zh-CN" sz="2000" dirty="0">
                  <a:solidFill>
                    <a:prstClr val="black"/>
                  </a:solidFill>
                  <a:latin typeface="Times New Roman" panose="02020603050405020304"/>
                  <a:ea typeface="微软雅黑" panose="020B0503020204020204" pitchFamily="34" charset="-122"/>
                </a:endParaRPr>
              </a:p>
              <a:p>
                <a:pPr lvl="0" algn="ctr">
                  <a:defRPr/>
                </a:pPr>
                <a14:m>
                  <m:oMathPara xmlns:m="http://schemas.openxmlformats.org/officeDocument/2006/math">
                    <m:oMathParaPr>
                      <m:jc m:val="centerGroup"/>
                    </m:oMathParaPr>
                    <m:oMath xmlns:m="http://schemas.openxmlformats.org/officeDocument/2006/math">
                      <m:sSub>
                        <m:sSubPr>
                          <m:ctrlPr>
                            <a:rPr lang="en-US" altLang="zh-CN" sz="2000" i="1" dirty="0" smtClean="0">
                              <a:solidFill>
                                <a:prstClr val="black"/>
                              </a:solidFill>
                              <a:latin typeface="Cambria Math" panose="02040503050406030204" pitchFamily="18" charset="0"/>
                              <a:ea typeface="微软雅黑" panose="020B0503020204020204" pitchFamily="34" charset="-122"/>
                            </a:rPr>
                          </m:ctrlPr>
                        </m:sSubPr>
                        <m:e>
                          <m:r>
                            <a:rPr lang="en-US" altLang="zh-CN" sz="2000" i="1" dirty="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𝜌</m:t>
                          </m:r>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i="1" dirty="0">
                                  <a:solidFill>
                                    <a:prstClr val="black"/>
                                  </a:solidFill>
                                  <a:latin typeface="Cambria Math" panose="02040503050406030204" pitchFamily="18" charset="0"/>
                                </a:rPr>
                                <m:t>𝑖</m:t>
                              </m:r>
                              <m:r>
                                <a:rPr lang="en-US" altLang="zh-CN" sz="2000" i="1" dirty="0">
                                  <a:solidFill>
                                    <a:prstClr val="black"/>
                                  </a:solidFill>
                                  <a:latin typeface="Cambria Math" panose="02040503050406030204" pitchFamily="18" charset="0"/>
                                </a:rPr>
                                <m:t>−1,</m:t>
                              </m:r>
                              <m:r>
                                <a:rPr lang="en-US" altLang="zh-CN" sz="2000" i="1" dirty="0">
                                  <a:solidFill>
                                    <a:prstClr val="black"/>
                                  </a:solidFill>
                                  <a:latin typeface="Cambria Math" panose="02040503050406030204" pitchFamily="18" charset="0"/>
                                </a:rPr>
                                <m:t>𝑗</m:t>
                              </m:r>
                            </m:sub>
                          </m:sSub>
                          <m:r>
                            <a:rPr lang="en-US" altLang="zh-CN" sz="2000" i="1" dirty="0">
                              <a:solidFill>
                                <a:prstClr val="black"/>
                              </a:solidFill>
                              <a:latin typeface="Cambria Math" panose="02040503050406030204" pitchFamily="18" charset="0"/>
                            </a:rPr>
                            <m:t>+</m:t>
                          </m:r>
                          <m:d>
                            <m:dPr>
                              <m:ctrlPr>
                                <a:rPr lang="en-US" altLang="zh-CN" sz="2000" i="1" dirty="0">
                                  <a:solidFill>
                                    <a:prstClr val="black"/>
                                  </a:solidFill>
                                  <a:latin typeface="Cambria Math" panose="02040503050406030204" pitchFamily="18" charset="0"/>
                                </a:rPr>
                              </m:ctrlPr>
                            </m:dPr>
                            <m:e>
                              <m:r>
                                <a:rPr lang="en-US" altLang="zh-CN" sz="2000" i="1" dirty="0">
                                  <a:solidFill>
                                    <a:prstClr val="black"/>
                                  </a:solidFill>
                                  <a:latin typeface="Cambria Math" panose="02040503050406030204" pitchFamily="18" charset="0"/>
                                </a:rPr>
                                <m:t>1+2</m:t>
                              </m:r>
                              <m:r>
                                <a:rPr lang="en-US" altLang="zh-CN" sz="2000" i="1" dirty="0">
                                  <a:solidFill>
                                    <a:prstClr val="black"/>
                                  </a:solidFill>
                                  <a:latin typeface="Cambria Math" panose="02040503050406030204" pitchFamily="18" charset="0"/>
                                </a:rPr>
                                <m:t>𝜌</m:t>
                              </m:r>
                            </m:e>
                          </m:d>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i="1" dirty="0">
                                  <a:solidFill>
                                    <a:prstClr val="black"/>
                                  </a:solidFill>
                                  <a:latin typeface="Cambria Math" panose="02040503050406030204" pitchFamily="18" charset="0"/>
                                </a:rPr>
                                <m:t>𝑖𝑗</m:t>
                              </m:r>
                            </m:sub>
                          </m:sSub>
                          <m:r>
                            <a:rPr lang="en-US" altLang="zh-CN" sz="2000" i="1" dirty="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𝜌</m:t>
                          </m:r>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i="1" dirty="0">
                                  <a:solidFill>
                                    <a:prstClr val="black"/>
                                  </a:solidFill>
                                  <a:latin typeface="Cambria Math" panose="02040503050406030204" pitchFamily="18" charset="0"/>
                                </a:rPr>
                                <m:t>𝑖</m:t>
                              </m:r>
                              <m:r>
                                <a:rPr lang="en-US" altLang="zh-CN" sz="2000" i="1" dirty="0">
                                  <a:solidFill>
                                    <a:prstClr val="black"/>
                                  </a:solidFill>
                                  <a:latin typeface="Cambria Math" panose="02040503050406030204" pitchFamily="18" charset="0"/>
                                </a:rPr>
                                <m:t>+1,</m:t>
                              </m:r>
                              <m:r>
                                <a:rPr lang="en-US" altLang="zh-CN" sz="2000" i="1" dirty="0">
                                  <a:solidFill>
                                    <a:prstClr val="black"/>
                                  </a:solidFill>
                                  <a:latin typeface="Cambria Math" panose="02040503050406030204" pitchFamily="18" charset="0"/>
                                </a:rPr>
                                <m:t>𝑗</m:t>
                              </m:r>
                            </m:sub>
                          </m:sSub>
                          <m:r>
                            <a:rPr lang="en-US" altLang="zh-CN" sz="2000" b="0" i="0" dirty="0" smtClean="0">
                              <a:solidFill>
                                <a:prstClr val="black"/>
                              </a:solidFill>
                              <a:latin typeface="Cambria Math" panose="02040503050406030204" pitchFamily="18" charset="0"/>
                            </a:rPr>
                            <m:t>=</m:t>
                          </m:r>
                          <m:r>
                            <m:rPr>
                              <m:sty m:val="p"/>
                            </m:rPr>
                            <a:rPr lang="en-US" altLang="zh-CN" sz="2000" i="0" dirty="0" smtClean="0">
                              <a:solidFill>
                                <a:prstClr val="black"/>
                              </a:solidFill>
                              <a:latin typeface="Cambria Math" panose="02040503050406030204" pitchFamily="18" charset="0"/>
                              <a:ea typeface="微软雅黑" panose="020B0503020204020204" pitchFamily="34" charset="-122"/>
                            </a:rPr>
                            <m:t>Φ</m:t>
                          </m:r>
                        </m:e>
                        <m:sub>
                          <m:r>
                            <a:rPr lang="en-US" altLang="zh-CN" sz="2000" b="0" i="1" dirty="0" smtClean="0">
                              <a:solidFill>
                                <a:prstClr val="black"/>
                              </a:solidFill>
                              <a:latin typeface="Cambria Math" panose="02040503050406030204" pitchFamily="18" charset="0"/>
                              <a:ea typeface="微软雅黑" panose="020B0503020204020204" pitchFamily="34" charset="-122"/>
                            </a:rPr>
                            <m:t>𝑖</m:t>
                          </m:r>
                          <m:r>
                            <a:rPr lang="en-US" altLang="zh-CN" sz="2000" b="0" i="1" dirty="0" smtClean="0">
                              <a:solidFill>
                                <a:prstClr val="black"/>
                              </a:solidFill>
                              <a:latin typeface="Cambria Math" panose="02040503050406030204" pitchFamily="18" charset="0"/>
                              <a:ea typeface="微软雅黑" panose="020B0503020204020204" pitchFamily="34" charset="-122"/>
                            </a:rPr>
                            <m:t>,</m:t>
                          </m:r>
                          <m:r>
                            <a:rPr lang="en-US" altLang="zh-CN" sz="2000" b="0" i="1" dirty="0" smtClean="0">
                              <a:solidFill>
                                <a:prstClr val="black"/>
                              </a:solidFill>
                              <a:latin typeface="Cambria Math" panose="02040503050406030204" pitchFamily="18" charset="0"/>
                              <a:ea typeface="微软雅黑" panose="020B0503020204020204" pitchFamily="34" charset="-122"/>
                            </a:rPr>
                            <m:t>𝑗</m:t>
                          </m:r>
                          <m:r>
                            <a:rPr lang="en-US" altLang="zh-CN" sz="2000" b="0" i="1" dirty="0" smtClean="0">
                              <a:solidFill>
                                <a:prstClr val="black"/>
                              </a:solidFill>
                              <a:latin typeface="Cambria Math" panose="02040503050406030204" pitchFamily="18" charset="0"/>
                              <a:ea typeface="微软雅黑" panose="020B0503020204020204" pitchFamily="34" charset="-122"/>
                            </a:rPr>
                            <m:t>−1</m:t>
                          </m:r>
                        </m:sub>
                      </m:sSub>
                    </m:oMath>
                  </m:oMathPara>
                </a14:m>
                <a:endParaRPr lang="en-US" altLang="zh-CN" sz="2000" dirty="0">
                  <a:solidFill>
                    <a:prstClr val="black"/>
                  </a:solidFill>
                  <a:latin typeface="Times New Roman" panose="02020603050405020304"/>
                  <a:ea typeface="微软雅黑" panose="020B0503020204020204" pitchFamily="34" charset="-122"/>
                </a:endParaRPr>
              </a:p>
              <a:p>
                <a:pPr marR="0" lvl="0" algn="l" defTabSz="914400" rtl="0" eaLnBrk="1" fontAlgn="auto" latinLnBrk="0" hangingPunct="1">
                  <a:lnSpc>
                    <a:spcPct val="100000"/>
                  </a:lnSpc>
                  <a:spcBef>
                    <a:spcPts val="0"/>
                  </a:spcBef>
                  <a:spcAft>
                    <a:spcPts val="0"/>
                  </a:spcAft>
                  <a:buClrTx/>
                  <a:buSzTx/>
                  <a:defRPr/>
                </a:pPr>
                <a:r>
                  <a:rPr lang="en-US" altLang="zh-CN" sz="2000" dirty="0">
                    <a:solidFill>
                      <a:prstClr val="black"/>
                    </a:solidFill>
                    <a:latin typeface="Times New Roman" panose="02020603050405020304"/>
                    <a:ea typeface="微软雅黑" panose="020B0503020204020204" pitchFamily="34" charset="-122"/>
                  </a:rPr>
                  <a:t>     </a:t>
                </a:r>
                <a:r>
                  <a:rPr kumimoji="0" lang="zh-CN" altLang="sv-SE"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其中</a:t>
                </a:r>
                <a14:m>
                  <m:oMath xmlns:m="http://schemas.openxmlformats.org/officeDocument/2006/math">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𝜌</m:t>
                    </m:r>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f>
                      <m:fPr>
                        <m:ctrlP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fPr>
                      <m:num>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𝛿</m:t>
                        </m:r>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num>
                      <m:den>
                        <m:sSup>
                          <m:sSupPr>
                            <m:ctrlP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pPr>
                          <m:e>
                            <m:d>
                              <m:dPr>
                                <m:ctrlP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dPr>
                              <m:e>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𝛿</m:t>
                                </m:r>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d>
                          </m:e>
                          <m:sup>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sup>
                        </m:sSup>
                      </m:den>
                    </m:f>
                  </m:oMath>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可以用矩阵形式来表示：</a:t>
                </a:r>
                <a:endParaRPr lang="en-US" altLang="zh-CN" sz="2000" dirty="0">
                  <a:solidFill>
                    <a:prstClr val="black"/>
                  </a:solidFill>
                  <a:latin typeface="Times New Roman" panose="02020603050405020304"/>
                  <a:ea typeface="微软雅黑" panose="020B0503020204020204" pitchFamily="34" charset="-122"/>
                </a:endParaRPr>
              </a:p>
              <a:p>
                <a:pPr marR="0" lvl="0" algn="l" defTabSz="914400" rtl="0" eaLnBrk="1" fontAlgn="auto" latinLnBrk="0" hangingPunct="1">
                  <a:lnSpc>
                    <a:spcPct val="100000"/>
                  </a:lnSpc>
                  <a:spcBef>
                    <a:spcPts val="0"/>
                  </a:spcBef>
                  <a:spcAft>
                    <a:spcPts val="0"/>
                  </a:spcAft>
                  <a:buClrTx/>
                  <a:buSzTx/>
                  <a:defRPr/>
                </a:pPr>
                <a:r>
                  <a:rPr lang="en-US" altLang="zh-CN" sz="2000" dirty="0">
                    <a:solidFill>
                      <a:prstClr val="black"/>
                    </a:solidFill>
                    <a:ea typeface="微软雅黑" panose="020B0503020204020204" pitchFamily="34" charset="-122"/>
                  </a:rPr>
                  <a:t>	</a:t>
                </a:r>
                <a14:m>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lang="en-US" altLang="zh-CN" sz="2000" b="1" i="1">
                            <a:solidFill>
                              <a:prstClr val="black"/>
                            </a:solidFill>
                            <a:latin typeface="Cambria Math" panose="02040503050406030204" pitchFamily="18" charset="0"/>
                            <a:ea typeface="微软雅黑" panose="020B0503020204020204" pitchFamily="34" charset="-122"/>
                          </a:rPr>
                          <m:t>𝑩</m:t>
                        </m:r>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𝚽</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𝚽</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𝜌</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𝒈</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=0,1,2,…</m:t>
                    </m:r>
                  </m:oMath>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lvl="0" indent="-342900">
                  <a:buFont typeface="Arial" panose="020B0604020202020204" pitchFamily="34" charset="0"/>
                  <a:buChar char="•"/>
                  <a:defRPr/>
                </a:pPr>
                <a:endParaRPr lang="en-US" altLang="zh-CN" sz="2000" dirty="0">
                  <a:solidFill>
                    <a:prstClr val="black"/>
                  </a:solidFill>
                  <a:latin typeface="Times New Roman" panose="02020603050405020304"/>
                  <a:ea typeface="微软雅黑" panose="020B0503020204020204" pitchFamily="34" charset="-122"/>
                </a:endParaRPr>
              </a:p>
              <a:p>
                <a:pPr lvl="0">
                  <a:defRPr/>
                </a:pPr>
                <a:r>
                  <a:rPr lang="en-US" altLang="zh-CN" sz="2000" dirty="0">
                    <a:solidFill>
                      <a:prstClr val="black"/>
                    </a:solidFill>
                    <a:latin typeface="Times New Roman" panose="02020603050405020304"/>
                    <a:ea typeface="微软雅黑" panose="020B0503020204020204" pitchFamily="34" charset="-122"/>
                  </a:rPr>
                  <a:t>      </a:t>
                </a:r>
                <a:r>
                  <a:rPr lang="zh-CN" altLang="en-US" sz="2000" dirty="0">
                    <a:solidFill>
                      <a:prstClr val="black"/>
                    </a:solidFill>
                    <a:latin typeface="Times New Roman" panose="02020603050405020304"/>
                    <a:ea typeface="微软雅黑" panose="020B0503020204020204" pitchFamily="34" charset="-122"/>
                  </a:rPr>
                  <a:t>改写为</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𝚽</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sSup>
                      <m:sSupPr>
                        <m:ctrlPr>
                          <a:rPr lang="en-US" altLang="zh-CN" sz="2000" b="0" i="1" smtClean="0">
                            <a:solidFill>
                              <a:prstClr val="black"/>
                            </a:solidFill>
                            <a:latin typeface="Cambria Math" panose="02040503050406030204" pitchFamily="18" charset="0"/>
                          </a:rPr>
                        </m:ctrlPr>
                      </m:sSupPr>
                      <m:e>
                        <m:r>
                          <a:rPr lang="en-US" altLang="zh-CN" sz="2000" b="1" i="1">
                            <a:solidFill>
                              <a:prstClr val="black"/>
                            </a:solidFill>
                            <a:latin typeface="Cambria Math" panose="02040503050406030204" pitchFamily="18" charset="0"/>
                          </a:rPr>
                          <m:t>𝑩</m:t>
                        </m:r>
                      </m:e>
                      <m:sup>
                        <m:r>
                          <a:rPr lang="en-US" altLang="zh-CN" sz="2000" b="0" i="1" smtClean="0">
                            <a:solidFill>
                              <a:prstClr val="black"/>
                            </a:solidFill>
                            <a:latin typeface="Cambria Math" panose="02040503050406030204" pitchFamily="18" charset="0"/>
                          </a:rPr>
                          <m:t>−1</m:t>
                        </m:r>
                      </m:sup>
                    </m:sSup>
                    <m:r>
                      <a:rPr lang="en-US" altLang="zh-CN" sz="2000" b="0" i="1" smtClean="0">
                        <a:solidFill>
                          <a:prstClr val="black"/>
                        </a:solidFill>
                        <a:latin typeface="Cambria Math" panose="02040503050406030204" pitchFamily="18" charset="0"/>
                      </a:rPr>
                      <m:t>(</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𝚽</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𝜌</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𝒈</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=0,1,2,…</m:t>
                    </m:r>
                  </m:oMath>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indent="-342900">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从而当矩阵</a:t>
                </a:r>
                <a14:m>
                  <m:oMath xmlns:m="http://schemas.openxmlformats.org/officeDocument/2006/math">
                    <m:sSup>
                      <m:sSupPr>
                        <m:ctrlPr>
                          <a:rPr lang="en-US" altLang="zh-CN" sz="2000" i="1">
                            <a:solidFill>
                              <a:prstClr val="black"/>
                            </a:solidFill>
                            <a:latin typeface="Cambria Math" panose="02040503050406030204" pitchFamily="18" charset="0"/>
                          </a:rPr>
                        </m:ctrlPr>
                      </m:sSupPr>
                      <m:e>
                        <m:r>
                          <a:rPr lang="en-US" altLang="zh-CN" sz="2000" b="1" i="1">
                            <a:solidFill>
                              <a:prstClr val="black"/>
                            </a:solidFill>
                            <a:latin typeface="Cambria Math" panose="02040503050406030204" pitchFamily="18" charset="0"/>
                          </a:rPr>
                          <m:t>𝑩</m:t>
                        </m:r>
                      </m:e>
                      <m:sup>
                        <m:r>
                          <a:rPr lang="en-US" altLang="zh-CN" sz="2000" i="1">
                            <a:solidFill>
                              <a:prstClr val="black"/>
                            </a:solidFill>
                            <a:latin typeface="Cambria Math" panose="02040503050406030204" pitchFamily="18" charset="0"/>
                          </a:rPr>
                          <m:t>−1</m:t>
                        </m:r>
                      </m:sup>
                    </m:sSup>
                    <m:r>
                      <a:rPr lang="zh-CN" altLang="en-US" sz="2000" i="1" smtClean="0">
                        <a:solidFill>
                          <a:prstClr val="black"/>
                        </a:solidFill>
                        <a:latin typeface="Cambria Math" panose="02040503050406030204" pitchFamily="18" charset="0"/>
                      </a:rPr>
                      <m:t>的</m:t>
                    </m:r>
                  </m:oMath>
                </a14:m>
                <a:r>
                  <a:rPr lang="zh-CN" altLang="en-US" sz="2000" dirty="0">
                    <a:solidFill>
                      <a:prstClr val="black"/>
                    </a:solidFill>
                  </a:rPr>
                  <a:t>谱半径（即最大特征值）小于</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1</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时，即</a:t>
                </a:r>
                <a14:m>
                  <m:oMath xmlns:m="http://schemas.openxmlformats.org/officeDocument/2006/math">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0&lt;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𝜌</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den>
                    </m:f>
                    <m:r>
                      <a:rPr lang="zh-CN" altLang="en-US" sz="2000" i="1">
                        <a:solidFill>
                          <a:prstClr val="black"/>
                        </a:solidFill>
                        <a:latin typeface="Cambria Math" panose="02040503050406030204" pitchFamily="18" charset="0"/>
                        <a:ea typeface="微软雅黑" panose="020B0503020204020204" pitchFamily="34" charset="-122"/>
                      </a:rPr>
                      <m:t>时</m:t>
                    </m:r>
                    <m:r>
                      <a:rPr lang="zh-CN" altLang="en-US" sz="2000" i="1" smtClean="0">
                        <a:solidFill>
                          <a:prstClr val="black"/>
                        </a:solidFill>
                        <a:latin typeface="Cambria Math" panose="02040503050406030204" pitchFamily="18" charset="0"/>
                        <a:ea typeface="微软雅黑" panose="020B0503020204020204" pitchFamily="34" charset="-122"/>
                      </a:rPr>
                      <m:t>，</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这种方法是稳定的</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lvl="0" indent="-342900">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将矩阵</a:t>
                </a:r>
                <a14:m>
                  <m:oMath xmlns:m="http://schemas.openxmlformats.org/officeDocument/2006/math">
                    <m:r>
                      <a:rPr lang="en-US" altLang="zh-CN" sz="2000" b="1" i="1" smtClean="0">
                        <a:solidFill>
                          <a:prstClr val="black"/>
                        </a:solidFill>
                        <a:latin typeface="Cambria Math" panose="02040503050406030204" pitchFamily="18" charset="0"/>
                        <a:ea typeface="微软雅黑" panose="020B0503020204020204" pitchFamily="34" charset="-122"/>
                      </a:rPr>
                      <m:t>𝑩</m:t>
                    </m:r>
                  </m:oMath>
                </a14:m>
                <a:r>
                  <a:rPr lang="zh-CN" altLang="en-US" sz="2000" dirty="0">
                    <a:solidFill>
                      <a:prstClr val="black"/>
                    </a:solidFill>
                    <a:latin typeface="Times New Roman" panose="02020603050405020304"/>
                    <a:ea typeface="微软雅黑" panose="020B0503020204020204" pitchFamily="34" charset="-122"/>
                  </a:rPr>
                  <a:t>改写为</a:t>
                </a:r>
                <a14:m>
                  <m:oMath xmlns:m="http://schemas.openxmlformats.org/officeDocument/2006/math">
                    <m:r>
                      <a:rPr lang="en-US" altLang="zh-CN" sz="2000" b="1" i="1" smtClean="0">
                        <a:solidFill>
                          <a:prstClr val="black"/>
                        </a:solidFill>
                        <a:latin typeface="Cambria Math" panose="02040503050406030204" pitchFamily="18" charset="0"/>
                        <a:ea typeface="微软雅黑" panose="020B0503020204020204" pitchFamily="34" charset="-122"/>
                      </a:rPr>
                      <m:t>𝑩</m:t>
                    </m:r>
                    <m:r>
                      <a:rPr lang="en-US" altLang="zh-CN" sz="2000" b="0" i="1" smtClean="0">
                        <a:solidFill>
                          <a:prstClr val="black"/>
                        </a:solidFill>
                        <a:latin typeface="Cambria Math" panose="02040503050406030204" pitchFamily="18" charset="0"/>
                        <a:ea typeface="微软雅黑" panose="020B0503020204020204" pitchFamily="34" charset="-122"/>
                      </a:rPr>
                      <m:t>=</m:t>
                    </m:r>
                    <m:r>
                      <a:rPr lang="en-US" altLang="zh-CN" sz="2000" b="1" i="1" smtClean="0">
                        <a:solidFill>
                          <a:prstClr val="black"/>
                        </a:solidFill>
                        <a:latin typeface="Cambria Math" panose="02040503050406030204" pitchFamily="18" charset="0"/>
                        <a:ea typeface="微软雅黑" panose="020B0503020204020204" pitchFamily="34" charset="-122"/>
                      </a:rPr>
                      <m:t>𝑰</m:t>
                    </m:r>
                    <m:r>
                      <a:rPr lang="en-US" altLang="zh-CN" sz="2000" b="0" i="1" smtClean="0">
                        <a:solidFill>
                          <a:prstClr val="black"/>
                        </a:solidFill>
                        <a:latin typeface="Cambria Math" panose="02040503050406030204" pitchFamily="18" charset="0"/>
                        <a:ea typeface="微软雅黑" panose="020B0503020204020204" pitchFamily="34" charset="-122"/>
                      </a:rPr>
                      <m:t>+</m:t>
                    </m:r>
                    <m:r>
                      <a:rPr lang="en-US" altLang="zh-CN" sz="2000" b="0" i="1" smtClean="0">
                        <a:solidFill>
                          <a:prstClr val="black"/>
                        </a:solidFill>
                        <a:latin typeface="Cambria Math" panose="02040503050406030204" pitchFamily="18" charset="0"/>
                        <a:ea typeface="微软雅黑" panose="020B0503020204020204" pitchFamily="34" charset="-122"/>
                      </a:rPr>
                      <m:t>𝜌</m:t>
                    </m:r>
                    <m:r>
                      <a:rPr lang="en-US" altLang="zh-CN" sz="2000" b="1" i="1" smtClean="0">
                        <a:solidFill>
                          <a:prstClr val="black"/>
                        </a:solidFill>
                        <a:latin typeface="Cambria Math" panose="02040503050406030204" pitchFamily="18" charset="0"/>
                        <a:ea typeface="微软雅黑" panose="020B0503020204020204" pitchFamily="34" charset="-122"/>
                      </a:rPr>
                      <m:t>𝑻</m:t>
                    </m:r>
                  </m:oMath>
                </a14:m>
                <a:r>
                  <a:rPr lang="zh-CN" altLang="en-US" sz="2000" dirty="0">
                    <a:solidFill>
                      <a:prstClr val="black"/>
                    </a:solidFill>
                    <a:latin typeface="Times New Roman" panose="02020603050405020304"/>
                    <a:ea typeface="微软雅黑" panose="020B0503020204020204" pitchFamily="34" charset="-122"/>
                  </a:rPr>
                  <a:t>，可知</a:t>
                </a:r>
                <a14:m>
                  <m:oMath xmlns:m="http://schemas.openxmlformats.org/officeDocument/2006/math">
                    <m:r>
                      <a:rPr lang="en-US" altLang="zh-CN" sz="2000" b="1" i="1">
                        <a:solidFill>
                          <a:prstClr val="black"/>
                        </a:solidFill>
                        <a:latin typeface="Cambria Math" panose="02040503050406030204" pitchFamily="18" charset="0"/>
                      </a:rPr>
                      <m:t>𝑻</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的特征值为</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𝜆</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𝑘</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=4</m:t>
                    </m:r>
                    <m:func>
                      <m:func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funcPr>
                      <m:fName>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pPr>
                          <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sin</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sup>
                        </m:sSup>
                      </m:fName>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𝑘</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𝜋</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𝑁</m:t>
                            </m:r>
                          </m:den>
                        </m:f>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e>
                    </m:func>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𝑘</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=1,2,…,</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𝑁</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，从而可得矩阵</a:t>
                </a:r>
                <a14:m>
                  <m:oMath xmlns:m="http://schemas.openxmlformats.org/officeDocument/2006/math">
                    <m:sSup>
                      <m:sSupPr>
                        <m:ctrlPr>
                          <a:rPr lang="en-US" altLang="zh-CN" sz="2000" i="1">
                            <a:solidFill>
                              <a:prstClr val="black"/>
                            </a:solidFill>
                            <a:latin typeface="Cambria Math" panose="02040503050406030204" pitchFamily="18" charset="0"/>
                          </a:rPr>
                        </m:ctrlPr>
                      </m:sSupPr>
                      <m:e>
                        <m:r>
                          <a:rPr lang="en-US" altLang="zh-CN" sz="2000" b="1" i="1">
                            <a:solidFill>
                              <a:prstClr val="black"/>
                            </a:solidFill>
                            <a:latin typeface="Cambria Math" panose="02040503050406030204" pitchFamily="18" charset="0"/>
                          </a:rPr>
                          <m:t>𝑩</m:t>
                        </m:r>
                      </m:e>
                      <m:sup>
                        <m:r>
                          <a:rPr lang="en-US" altLang="zh-CN" sz="2000" i="1">
                            <a:solidFill>
                              <a:prstClr val="black"/>
                            </a:solidFill>
                            <a:latin typeface="Cambria Math" panose="02040503050406030204" pitchFamily="18" charset="0"/>
                          </a:rPr>
                          <m:t>−1</m:t>
                        </m:r>
                      </m:sup>
                    </m:sSup>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的特征值为</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𝛼</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𝑘</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1+4</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𝜌</m:t>
                        </m:r>
                        <m:func>
                          <m:func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funcPr>
                          <m:fName>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pPr>
                              <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sin</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sup>
                            </m:sSup>
                          </m:fName>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𝑘</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𝜋</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𝑁</m:t>
                                </m:r>
                              </m:den>
                            </m:f>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e>
                        </m:func>
                      </m:den>
                    </m:f>
                  </m:oMath>
                </a14:m>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&lt; 1</a:t>
                </a:r>
                <a:r>
                  <a:rPr lang="en-US" altLang="zh-CN" sz="2000" dirty="0">
                    <a:solidFill>
                      <a:prstClr val="black"/>
                    </a:solidFill>
                  </a:rPr>
                  <a:t> </a:t>
                </a:r>
                <a14:m>
                  <m:oMath xmlns:m="http://schemas.openxmlformats.org/officeDocument/2006/math">
                    <m:r>
                      <a:rPr lang="en-US" altLang="zh-CN" sz="2000" i="1">
                        <a:solidFill>
                          <a:prstClr val="black"/>
                        </a:solidFill>
                        <a:latin typeface="Cambria Math" panose="02040503050406030204" pitchFamily="18" charset="0"/>
                      </a:rPr>
                      <m:t>,   </m:t>
                    </m:r>
                    <m:r>
                      <a:rPr lang="en-US" altLang="zh-CN" sz="2000" i="1">
                        <a:solidFill>
                          <a:prstClr val="black"/>
                        </a:solidFill>
                        <a:latin typeface="Cambria Math" panose="02040503050406030204" pitchFamily="18" charset="0"/>
                      </a:rPr>
                      <m:t>𝑘</m:t>
                    </m:r>
                    <m:r>
                      <a:rPr lang="en-US" altLang="zh-CN" sz="2000" i="1">
                        <a:solidFill>
                          <a:prstClr val="black"/>
                        </a:solidFill>
                        <a:latin typeface="Cambria Math" panose="02040503050406030204" pitchFamily="18" charset="0"/>
                      </a:rPr>
                      <m:t>=1,2,…,</m:t>
                    </m:r>
                    <m:r>
                      <a:rPr lang="en-US" altLang="zh-CN" sz="2000" i="1">
                        <a:solidFill>
                          <a:prstClr val="black"/>
                        </a:solidFill>
                        <a:latin typeface="Cambria Math" panose="02040503050406030204" pitchFamily="18" charset="0"/>
                      </a:rPr>
                      <m:t>𝑁</m:t>
                    </m:r>
                    <m:r>
                      <a:rPr lang="en-US" altLang="zh-CN" sz="2000" i="1">
                        <a:solidFill>
                          <a:prstClr val="black"/>
                        </a:solidFill>
                        <a:latin typeface="Cambria Math" panose="02040503050406030204" pitchFamily="18" charset="0"/>
                      </a:rPr>
                      <m:t>−1</m:t>
                    </m:r>
                  </m:oMath>
                </a14:m>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从而可知全隐式差分方法是无条件稳定的。</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30200" y="1336683"/>
                <a:ext cx="11531600" cy="5194820"/>
              </a:xfrm>
              <a:prstGeom prst="rect">
                <a:avLst/>
              </a:prstGeom>
              <a:blipFill rotWithShape="1">
                <a:blip r:embed="rId3"/>
                <a:stretch>
                  <a:fillRect l="-83" t="-184" r="-83" b="-173"/>
                </a:stretch>
              </a:blipFill>
              <a:ln w="19050">
                <a:solidFill>
                  <a:srgbClr val="972022"/>
                </a:solidFill>
                <a:prstDash val="sysDash"/>
              </a:ln>
            </p:spPr>
            <p:txBody>
              <a:bodyPr/>
              <a:lstStyle/>
              <a:p>
                <a:r>
                  <a:rPr lang="zh-CN" altLang="en-US">
                    <a:noFill/>
                  </a:rPr>
                  <a:t> </a:t>
                </a:r>
              </a:p>
            </p:txBody>
          </p:sp>
        </mc:Fallback>
      </mc:AlternateContent>
      <p:sp>
        <p:nvSpPr>
          <p:cNvPr id="17" name="文本框 16"/>
          <p:cNvSpPr txBox="1"/>
          <p:nvPr/>
        </p:nvSpPr>
        <p:spPr>
          <a:xfrm>
            <a:off x="330200" y="881584"/>
            <a:ext cx="3300307" cy="400110"/>
          </a:xfrm>
          <a:prstGeom prst="rect">
            <a:avLst/>
          </a:prstGeom>
          <a:solidFill>
            <a:srgbClr val="9C0308"/>
          </a:solidFill>
        </p:spPr>
        <p:txBody>
          <a:bodyPr wrap="square" rtlCol="0">
            <a:spAutoFit/>
          </a:bodyPr>
          <a:lstStyle/>
          <a:p>
            <a:pPr algn="ctr">
              <a:defRPr/>
            </a:pPr>
            <a:r>
              <a:rPr lang="zh-CN" altLang="en-US" sz="2000" dirty="0">
                <a:solidFill>
                  <a:prstClr val="white"/>
                </a:solidFill>
                <a:latin typeface="Times New Roman" panose="02020603050405020304"/>
                <a:ea typeface="微软雅黑" panose="020B0503020204020204" pitchFamily="34" charset="-122"/>
              </a:rPr>
              <a:t>全隐式方法求解热传导方程</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pic>
        <p:nvPicPr>
          <p:cNvPr id="7" name="图片 6"/>
          <p:cNvPicPr>
            <a:picLocks noChangeAspect="1"/>
          </p:cNvPicPr>
          <p:nvPr/>
        </p:nvPicPr>
        <p:blipFill>
          <a:blip r:embed="rId4"/>
          <a:stretch>
            <a:fillRect/>
          </a:stretch>
        </p:blipFill>
        <p:spPr>
          <a:xfrm>
            <a:off x="6886771" y="3180520"/>
            <a:ext cx="4660255" cy="150714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t>有限差分法</a:t>
            </a:r>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18</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2" name="文本框 11"/>
              <p:cNvSpPr txBox="1"/>
              <p:nvPr/>
            </p:nvSpPr>
            <p:spPr>
              <a:xfrm>
                <a:off x="330200" y="1336683"/>
                <a:ext cx="11531600" cy="4929491"/>
              </a:xfrm>
              <a:prstGeom prst="rect">
                <a:avLst/>
              </a:prstGeom>
              <a:noFill/>
              <a:ln w="19050">
                <a:solidFill>
                  <a:srgbClr val="972022"/>
                </a:solidFill>
                <a:prstDash val="sysDash"/>
              </a:ln>
            </p:spPr>
            <p:txBody>
              <a:bodyPr wrap="square" rtlCol="0">
                <a:spAutoFit/>
              </a:bodyPr>
              <a:lstStyle/>
              <a:p>
                <a:pPr marL="342900" lvl="0" indent="-342900">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考虑一个非网格内的点</a:t>
                </a:r>
                <a14:m>
                  <m:oMath xmlns:m="http://schemas.openxmlformats.org/officeDocument/2006/math">
                    <m:r>
                      <a:rPr lang="en-US" altLang="zh-CN" sz="2000" i="1" dirty="0" smtClean="0">
                        <a:solidFill>
                          <a:prstClr val="black"/>
                        </a:solidFill>
                        <a:latin typeface="Cambria Math" panose="02040503050406030204" pitchFamily="18" charset="0"/>
                        <a:ea typeface="微软雅黑" panose="020B0503020204020204" pitchFamily="34" charset="-122"/>
                      </a:rPr>
                      <m:t>(</m:t>
                    </m:r>
                    <m:sSub>
                      <m:sSubPr>
                        <m:ctrlPr>
                          <a:rPr lang="en-US" altLang="zh-CN" sz="2000" i="1" dirty="0" err="1" smtClean="0">
                            <a:solidFill>
                              <a:prstClr val="black"/>
                            </a:solidFill>
                            <a:latin typeface="Cambria Math" panose="02040503050406030204" pitchFamily="18" charset="0"/>
                            <a:ea typeface="微软雅黑" panose="020B0503020204020204" pitchFamily="34" charset="-122"/>
                          </a:rPr>
                        </m:ctrlPr>
                      </m:sSubPr>
                      <m:e>
                        <m:r>
                          <a:rPr lang="en-US" altLang="zh-CN" sz="2000" i="1" dirty="0" err="1" smtClean="0">
                            <a:solidFill>
                              <a:prstClr val="black"/>
                            </a:solidFill>
                            <a:latin typeface="Cambria Math" panose="02040503050406030204" pitchFamily="18" charset="0"/>
                            <a:ea typeface="微软雅黑" panose="020B0503020204020204" pitchFamily="34" charset="-122"/>
                          </a:rPr>
                          <m:t>𝑥</m:t>
                        </m:r>
                      </m:e>
                      <m:sub>
                        <m:r>
                          <a:rPr lang="en-US" altLang="zh-CN" sz="2000" i="1" dirty="0" err="1" smtClean="0">
                            <a:solidFill>
                              <a:prstClr val="black"/>
                            </a:solidFill>
                            <a:latin typeface="Cambria Math" panose="02040503050406030204" pitchFamily="18" charset="0"/>
                            <a:ea typeface="微软雅黑" panose="020B0503020204020204" pitchFamily="34" charset="-122"/>
                          </a:rPr>
                          <m:t>𝑖</m:t>
                        </m:r>
                      </m:sub>
                    </m:sSub>
                    <m:r>
                      <a:rPr lang="en-US" altLang="zh-CN" sz="2000" i="1" dirty="0" err="1" smtClean="0">
                        <a:solidFill>
                          <a:prstClr val="black"/>
                        </a:solidFill>
                        <a:latin typeface="Cambria Math" panose="02040503050406030204" pitchFamily="18" charset="0"/>
                        <a:ea typeface="微软雅黑" panose="020B0503020204020204" pitchFamily="34" charset="-122"/>
                      </a:rPr>
                      <m:t>,</m:t>
                    </m:r>
                    <m:sSub>
                      <m:sSubPr>
                        <m:ctrlPr>
                          <a:rPr lang="en-US" altLang="zh-CN" sz="2000" i="1" dirty="0" smtClean="0">
                            <a:solidFill>
                              <a:prstClr val="black"/>
                            </a:solidFill>
                            <a:latin typeface="Cambria Math" panose="02040503050406030204" pitchFamily="18" charset="0"/>
                            <a:ea typeface="微软雅黑" panose="020B0503020204020204" pitchFamily="34" charset="-122"/>
                          </a:rPr>
                        </m:ctrlPr>
                      </m:sSubPr>
                      <m:e>
                        <m:r>
                          <a:rPr lang="en-US" altLang="zh-CN" sz="2000" i="1" dirty="0" err="1" smtClean="0">
                            <a:solidFill>
                              <a:prstClr val="black"/>
                            </a:solidFill>
                            <a:latin typeface="Cambria Math" panose="02040503050406030204" pitchFamily="18" charset="0"/>
                            <a:ea typeface="微软雅黑" panose="020B0503020204020204" pitchFamily="34" charset="-122"/>
                          </a:rPr>
                          <m:t>𝑡</m:t>
                        </m:r>
                      </m:e>
                      <m:sub>
                        <m:r>
                          <a:rPr lang="en-US" altLang="zh-CN" sz="2000" i="1" dirty="0" smtClean="0">
                            <a:solidFill>
                              <a:prstClr val="black"/>
                            </a:solidFill>
                            <a:latin typeface="Cambria Math" panose="02040503050406030204" pitchFamily="18" charset="0"/>
                            <a:ea typeface="微软雅黑" panose="020B0503020204020204" pitchFamily="34" charset="-122"/>
                          </a:rPr>
                          <m:t>𝑗</m:t>
                        </m:r>
                        <m:r>
                          <a:rPr lang="en-US" altLang="zh-CN" sz="2000" i="1" dirty="0" smtClean="0">
                            <a:solidFill>
                              <a:prstClr val="black"/>
                            </a:solidFill>
                            <a:latin typeface="Cambria Math" panose="02040503050406030204" pitchFamily="18" charset="0"/>
                            <a:ea typeface="微软雅黑" panose="020B0503020204020204" pitchFamily="34" charset="-122"/>
                          </a:rPr>
                          <m:t>+</m:t>
                        </m:r>
                        <m:f>
                          <m:fPr>
                            <m:ctrlPr>
                              <a:rPr lang="en-US" altLang="zh-CN" sz="2000" b="0" i="1" dirty="0" smtClean="0">
                                <a:solidFill>
                                  <a:prstClr val="black"/>
                                </a:solidFill>
                                <a:latin typeface="Cambria Math" panose="02040503050406030204" pitchFamily="18" charset="0"/>
                                <a:ea typeface="微软雅黑" panose="020B0503020204020204" pitchFamily="34" charset="-122"/>
                              </a:rPr>
                            </m:ctrlPr>
                          </m:fPr>
                          <m:num>
                            <m:r>
                              <a:rPr lang="en-US" altLang="zh-CN" sz="2000" i="1" dirty="0" smtClean="0">
                                <a:solidFill>
                                  <a:prstClr val="black"/>
                                </a:solidFill>
                                <a:latin typeface="Cambria Math" panose="02040503050406030204" pitchFamily="18" charset="0"/>
                                <a:ea typeface="微软雅黑" panose="020B0503020204020204" pitchFamily="34" charset="-122"/>
                              </a:rPr>
                              <m:t>1</m:t>
                            </m:r>
                          </m:num>
                          <m:den>
                            <m:r>
                              <a:rPr lang="en-US" altLang="zh-CN" sz="2000" i="1" dirty="0" smtClean="0">
                                <a:solidFill>
                                  <a:prstClr val="black"/>
                                </a:solidFill>
                                <a:latin typeface="Cambria Math" panose="02040503050406030204" pitchFamily="18" charset="0"/>
                                <a:ea typeface="微软雅黑" panose="020B0503020204020204" pitchFamily="34" charset="-122"/>
                              </a:rPr>
                              <m:t>2</m:t>
                            </m:r>
                          </m:den>
                        </m:f>
                      </m:sub>
                    </m:sSub>
                    <m:r>
                      <a:rPr lang="en-US" altLang="zh-CN" sz="2000" i="1" dirty="0" smtClean="0">
                        <a:solidFill>
                          <a:prstClr val="black"/>
                        </a:solidFill>
                        <a:latin typeface="Cambria Math" panose="02040503050406030204" pitchFamily="18" charset="0"/>
                        <a:ea typeface="微软雅黑" panose="020B0503020204020204" pitchFamily="34" charset="-122"/>
                      </a:rPr>
                      <m:t>)=(</m:t>
                    </m:r>
                    <m:sSub>
                      <m:sSubPr>
                        <m:ctrlPr>
                          <a:rPr lang="en-US" altLang="zh-CN" sz="2000" b="0" i="1" dirty="0" err="1" smtClean="0">
                            <a:solidFill>
                              <a:prstClr val="black"/>
                            </a:solidFill>
                            <a:latin typeface="Cambria Math" panose="02040503050406030204" pitchFamily="18" charset="0"/>
                            <a:ea typeface="微软雅黑" panose="020B0503020204020204" pitchFamily="34" charset="-122"/>
                          </a:rPr>
                        </m:ctrlPr>
                      </m:sSubPr>
                      <m:e>
                        <m:r>
                          <a:rPr lang="en-US" altLang="zh-CN" sz="2000" i="1" dirty="0" err="1" smtClean="0">
                            <a:solidFill>
                              <a:prstClr val="black"/>
                            </a:solidFill>
                            <a:latin typeface="Cambria Math" panose="02040503050406030204" pitchFamily="18" charset="0"/>
                            <a:ea typeface="微软雅黑" panose="020B0503020204020204" pitchFamily="34" charset="-122"/>
                          </a:rPr>
                          <m:t>𝑥</m:t>
                        </m:r>
                      </m:e>
                      <m:sub>
                        <m:r>
                          <a:rPr lang="en-US" altLang="zh-CN" sz="2000" i="1" dirty="0" err="1" smtClean="0">
                            <a:solidFill>
                              <a:prstClr val="black"/>
                            </a:solidFill>
                            <a:latin typeface="Cambria Math" panose="02040503050406030204" pitchFamily="18" charset="0"/>
                            <a:ea typeface="微软雅黑" panose="020B0503020204020204" pitchFamily="34" charset="-122"/>
                          </a:rPr>
                          <m:t>𝑖</m:t>
                        </m:r>
                      </m:sub>
                    </m:sSub>
                    <m:r>
                      <a:rPr lang="en-US" altLang="zh-CN" sz="2000" i="1" dirty="0" err="1" smtClean="0">
                        <a:solidFill>
                          <a:prstClr val="black"/>
                        </a:solidFill>
                        <a:latin typeface="Cambria Math" panose="02040503050406030204" pitchFamily="18" charset="0"/>
                        <a:ea typeface="微软雅黑" panose="020B0503020204020204" pitchFamily="34" charset="-122"/>
                      </a:rPr>
                      <m:t>,</m:t>
                    </m:r>
                    <m:sSub>
                      <m:sSubPr>
                        <m:ctrlPr>
                          <a:rPr lang="en-US" altLang="zh-CN" sz="2000" i="1" dirty="0">
                            <a:solidFill>
                              <a:prstClr val="black"/>
                            </a:solidFill>
                            <a:latin typeface="Cambria Math" panose="02040503050406030204" pitchFamily="18" charset="0"/>
                          </a:rPr>
                        </m:ctrlPr>
                      </m:sSubPr>
                      <m:e>
                        <m:r>
                          <a:rPr lang="en-US" altLang="zh-CN" sz="2000" i="1" dirty="0" err="1">
                            <a:solidFill>
                              <a:prstClr val="black"/>
                            </a:solidFill>
                            <a:latin typeface="Cambria Math" panose="02040503050406030204" pitchFamily="18" charset="0"/>
                          </a:rPr>
                          <m:t>𝑡</m:t>
                        </m:r>
                      </m:e>
                      <m:sub>
                        <m:r>
                          <a:rPr lang="en-US" altLang="zh-CN" sz="2000" i="1" dirty="0">
                            <a:solidFill>
                              <a:prstClr val="black"/>
                            </a:solidFill>
                            <a:latin typeface="Cambria Math" panose="02040503050406030204" pitchFamily="18" charset="0"/>
                          </a:rPr>
                          <m:t>𝑗</m:t>
                        </m:r>
                      </m:sub>
                    </m:sSub>
                    <m:r>
                      <a:rPr lang="en-US" altLang="zh-CN" sz="2000" b="0" i="1" dirty="0" smtClean="0">
                        <a:solidFill>
                          <a:prstClr val="black"/>
                        </a:solidFill>
                        <a:latin typeface="Cambria Math" panose="02040503050406030204" pitchFamily="18" charset="0"/>
                      </a:rPr>
                      <m:t>+</m:t>
                    </m:r>
                    <m:f>
                      <m:fPr>
                        <m:ctrlPr>
                          <a:rPr lang="en-US" altLang="zh-CN" sz="2000" b="0" i="1" dirty="0" smtClean="0">
                            <a:solidFill>
                              <a:prstClr val="black"/>
                            </a:solidFill>
                            <a:latin typeface="Cambria Math" panose="02040503050406030204" pitchFamily="18" charset="0"/>
                          </a:rPr>
                        </m:ctrlPr>
                      </m:fPr>
                      <m:num>
                        <m:r>
                          <a:rPr lang="en-US" altLang="zh-CN" sz="2000" b="0" i="1" dirty="0" smtClean="0">
                            <a:solidFill>
                              <a:prstClr val="black"/>
                            </a:solidFill>
                            <a:latin typeface="Cambria Math" panose="02040503050406030204" pitchFamily="18" charset="0"/>
                          </a:rPr>
                          <m:t>𝛿</m:t>
                        </m:r>
                        <m:r>
                          <a:rPr lang="en-US" altLang="zh-CN" sz="2000" b="0" i="1" dirty="0" smtClean="0">
                            <a:solidFill>
                              <a:prstClr val="black"/>
                            </a:solidFill>
                            <a:latin typeface="Cambria Math" panose="02040503050406030204" pitchFamily="18" charset="0"/>
                          </a:rPr>
                          <m:t>𝑡</m:t>
                        </m:r>
                      </m:num>
                      <m:den>
                        <m:r>
                          <a:rPr lang="en-US" altLang="zh-CN" sz="2000" b="0" i="1" dirty="0" smtClean="0">
                            <a:solidFill>
                              <a:prstClr val="black"/>
                            </a:solidFill>
                            <a:latin typeface="Cambria Math" panose="02040503050406030204" pitchFamily="18" charset="0"/>
                          </a:rPr>
                          <m:t>2</m:t>
                        </m:r>
                      </m:den>
                    </m:f>
                    <m:r>
                      <a:rPr lang="en-US" altLang="zh-CN" sz="2000" i="1" dirty="0" smtClean="0">
                        <a:solidFill>
                          <a:prstClr val="black"/>
                        </a:solidFill>
                        <a:latin typeface="Cambria Math" panose="02040503050406030204" pitchFamily="18" charset="0"/>
                        <a:ea typeface="微软雅黑" panose="020B0503020204020204" pitchFamily="34" charset="-122"/>
                      </a:rPr>
                      <m:t>)</m:t>
                    </m:r>
                  </m:oMath>
                </a14:m>
                <a:r>
                  <a:rPr lang="zh-CN" altLang="en-US" sz="2000" dirty="0">
                    <a:solidFill>
                      <a:prstClr val="black"/>
                    </a:solidFill>
                    <a:latin typeface="Times New Roman" panose="02020603050405020304"/>
                    <a:ea typeface="微软雅黑" panose="020B0503020204020204" pitchFamily="34" charset="-122"/>
                  </a:rPr>
                  <a:t>，使用网格上的点来估计该点的导数，由中心估计</a:t>
                </a:r>
                <a:endParaRPr lang="en-US" altLang="zh-CN" sz="2000" dirty="0">
                  <a:solidFill>
                    <a:prstClr val="black"/>
                  </a:solidFill>
                  <a:latin typeface="Times New Roman" panose="02020603050405020304"/>
                  <a:ea typeface="微软雅黑" panose="020B0503020204020204" pitchFamily="34" charset="-122"/>
                </a:endParaRPr>
              </a:p>
              <a:p>
                <a:pPr>
                  <a:defRPr/>
                </a:pPr>
                <a14:m>
                  <m:oMathPara xmlns:m="http://schemas.openxmlformats.org/officeDocument/2006/math">
                    <m:oMathParaPr>
                      <m:jc m:val="centerGroup"/>
                    </m:oMathParaPr>
                    <m:oMath xmlns:m="http://schemas.openxmlformats.org/officeDocument/2006/math">
                      <m:f>
                        <m:fPr>
                          <m:ctrlPr>
                            <a:rPr lang="en-US" altLang="zh-CN" sz="2000" i="1" smtClean="0">
                              <a:solidFill>
                                <a:prstClr val="black"/>
                              </a:solidFill>
                              <a:latin typeface="Cambria Math" panose="02040503050406030204" pitchFamily="18" charset="0"/>
                            </a:rPr>
                          </m:ctrlPr>
                        </m:fPr>
                        <m:num>
                          <m:sSup>
                            <m:sSupPr>
                              <m:ctrlPr>
                                <a:rPr lang="en-US" altLang="zh-CN" sz="2000" i="1">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m:rPr>
                              <m:sty m:val="p"/>
                            </m:rPr>
                            <a:rPr lang="en-US" altLang="zh-CN" sz="2000">
                              <a:solidFill>
                                <a:prstClr val="black"/>
                              </a:solidFill>
                              <a:latin typeface="Cambria Math" panose="02040503050406030204" pitchFamily="18" charset="0"/>
                            </a:rPr>
                            <m:t>Φ</m:t>
                          </m:r>
                        </m:num>
                        <m:den>
                          <m:r>
                            <a:rPr lang="zh-CN" altLang="en-US"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den>
                      </m:f>
                      <m:r>
                        <m:rPr>
                          <m:nor/>
                        </m:rPr>
                        <a:rPr lang="en-US" altLang="zh-CN" sz="2000" dirty="0">
                          <a:solidFill>
                            <a:prstClr val="black"/>
                          </a:solidFill>
                          <a:latin typeface="Cambria Math" panose="02040503050406030204" pitchFamily="18" charset="0"/>
                        </a:rPr>
                        <m:t>(</m:t>
                      </m:r>
                      <m:sSub>
                        <m:sSubPr>
                          <m:ctrlPr>
                            <a:rPr lang="en-US" altLang="zh-CN" sz="2000" i="1" dirty="0" err="1">
                              <a:solidFill>
                                <a:prstClr val="black"/>
                              </a:solidFill>
                              <a:latin typeface="Cambria Math" panose="02040503050406030204" pitchFamily="18" charset="0"/>
                            </a:rPr>
                          </m:ctrlPr>
                        </m:sSubPr>
                        <m:e>
                          <m:r>
                            <a:rPr lang="en-US" altLang="zh-CN" sz="2000" i="1" dirty="0" err="1">
                              <a:solidFill>
                                <a:prstClr val="black"/>
                              </a:solidFill>
                              <a:latin typeface="Cambria Math" panose="02040503050406030204" pitchFamily="18" charset="0"/>
                            </a:rPr>
                            <m:t>𝑥</m:t>
                          </m:r>
                        </m:e>
                        <m:sub>
                          <m:r>
                            <a:rPr lang="en-US" altLang="zh-CN" sz="2000" i="1" dirty="0" err="1">
                              <a:solidFill>
                                <a:prstClr val="black"/>
                              </a:solidFill>
                              <a:latin typeface="Cambria Math" panose="02040503050406030204" pitchFamily="18" charset="0"/>
                            </a:rPr>
                            <m:t>𝑖</m:t>
                          </m:r>
                        </m:sub>
                      </m:sSub>
                      <m:r>
                        <a:rPr lang="en-US" altLang="zh-CN" sz="2000" i="1" dirty="0" err="1">
                          <a:solidFill>
                            <a:prstClr val="black"/>
                          </a:solidFill>
                          <a:latin typeface="Cambria Math" panose="02040503050406030204" pitchFamily="18" charset="0"/>
                        </a:rPr>
                        <m:t>,</m:t>
                      </m:r>
                      <m:sSub>
                        <m:sSubPr>
                          <m:ctrlPr>
                            <a:rPr lang="en-US" altLang="zh-CN" sz="2000" i="1" dirty="0" err="1">
                              <a:solidFill>
                                <a:prstClr val="black"/>
                              </a:solidFill>
                              <a:latin typeface="Cambria Math" panose="02040503050406030204" pitchFamily="18" charset="0"/>
                            </a:rPr>
                          </m:ctrlPr>
                        </m:sSubPr>
                        <m:e>
                          <m:r>
                            <a:rPr lang="en-US" altLang="zh-CN" sz="2000" i="1" dirty="0" err="1">
                              <a:solidFill>
                                <a:prstClr val="black"/>
                              </a:solidFill>
                              <a:latin typeface="Cambria Math" panose="02040503050406030204" pitchFamily="18" charset="0"/>
                            </a:rPr>
                            <m:t>𝑡</m:t>
                          </m:r>
                        </m:e>
                        <m:sub>
                          <m:r>
                            <a:rPr lang="en-US" altLang="zh-CN" sz="2000" i="1" dirty="0">
                              <a:solidFill>
                                <a:prstClr val="black"/>
                              </a:solidFill>
                              <a:latin typeface="Cambria Math" panose="02040503050406030204" pitchFamily="18" charset="0"/>
                            </a:rPr>
                            <m:t>𝑗</m:t>
                          </m:r>
                          <m:r>
                            <a:rPr lang="en-US" altLang="zh-CN" sz="2000" i="1" dirty="0">
                              <a:solidFill>
                                <a:prstClr val="black"/>
                              </a:solidFill>
                              <a:latin typeface="Cambria Math" panose="02040503050406030204" pitchFamily="18" charset="0"/>
                            </a:rPr>
                            <m:t>+</m:t>
                          </m:r>
                          <m:f>
                            <m:fPr>
                              <m:ctrlPr>
                                <a:rPr lang="en-US" altLang="zh-CN" sz="2000" i="1" dirty="0">
                                  <a:solidFill>
                                    <a:prstClr val="black"/>
                                  </a:solidFill>
                                  <a:latin typeface="Cambria Math" panose="02040503050406030204" pitchFamily="18" charset="0"/>
                                </a:rPr>
                              </m:ctrlPr>
                            </m:fPr>
                            <m:num>
                              <m:r>
                                <a:rPr lang="en-US" altLang="zh-CN" sz="2000" i="1" dirty="0">
                                  <a:solidFill>
                                    <a:prstClr val="black"/>
                                  </a:solidFill>
                                  <a:latin typeface="Cambria Math" panose="02040503050406030204" pitchFamily="18" charset="0"/>
                                </a:rPr>
                                <m:t>1</m:t>
                              </m:r>
                            </m:num>
                            <m:den>
                              <m:r>
                                <a:rPr lang="en-US" altLang="zh-CN" sz="2000" i="1" dirty="0">
                                  <a:solidFill>
                                    <a:prstClr val="black"/>
                                  </a:solidFill>
                                  <a:latin typeface="Cambria Math" panose="02040503050406030204" pitchFamily="18" charset="0"/>
                                </a:rPr>
                                <m:t>2</m:t>
                              </m:r>
                            </m:den>
                          </m:f>
                        </m:sub>
                      </m:sSub>
                      <m:r>
                        <m:rPr>
                          <m:nor/>
                        </m:rPr>
                        <a:rPr lang="en-US" altLang="zh-CN" sz="2000" dirty="0">
                          <a:solidFill>
                            <a:prstClr val="black"/>
                          </a:solidFill>
                          <a:latin typeface="Cambria Math" panose="02040503050406030204" pitchFamily="18" charset="0"/>
                        </a:rPr>
                        <m:t>)</m:t>
                      </m:r>
                      <m:r>
                        <m:rPr>
                          <m:nor/>
                        </m:rPr>
                        <a:rPr lang="en-US" altLang="zh-CN" sz="2000" b="0" i="0" dirty="0" smtClean="0">
                          <a:solidFill>
                            <a:prstClr val="black"/>
                          </a:solidFill>
                          <a:latin typeface="Cambria Math" panose="02040503050406030204" pitchFamily="18" charset="0"/>
                        </a:rPr>
                        <m:t>=</m:t>
                      </m:r>
                      <m:f>
                        <m:fPr>
                          <m:ctrlPr>
                            <a:rPr lang="en-US" altLang="zh-CN" sz="2000" b="0" i="1" dirty="0" smtClean="0">
                              <a:solidFill>
                                <a:prstClr val="black"/>
                              </a:solidFill>
                              <a:latin typeface="Cambria Math" panose="02040503050406030204" pitchFamily="18" charset="0"/>
                            </a:rPr>
                          </m:ctrlPr>
                        </m:fPr>
                        <m:num>
                          <m:r>
                            <a:rPr lang="en-US" altLang="zh-CN" sz="2000" i="1" dirty="0">
                              <a:solidFill>
                                <a:prstClr val="black"/>
                              </a:solidFill>
                              <a:latin typeface="Cambria Math" panose="02040503050406030204" pitchFamily="18" charset="0"/>
                            </a:rPr>
                            <m:t>1</m:t>
                          </m:r>
                        </m:num>
                        <m:den>
                          <m:r>
                            <a:rPr lang="en-US" altLang="zh-CN" sz="2000" i="1" dirty="0">
                              <a:solidFill>
                                <a:prstClr val="black"/>
                              </a:solidFill>
                              <a:latin typeface="Cambria Math" panose="02040503050406030204" pitchFamily="18" charset="0"/>
                            </a:rPr>
                            <m:t>2</m:t>
                          </m:r>
                        </m:den>
                      </m:f>
                      <m:r>
                        <m:rPr>
                          <m:nor/>
                        </m:rPr>
                        <a:rPr lang="en-US" altLang="zh-CN" sz="2000" b="0" i="0" dirty="0" smtClean="0">
                          <a:solidFill>
                            <a:prstClr val="black"/>
                          </a:solidFill>
                          <a:latin typeface="Cambria Math" panose="02040503050406030204" pitchFamily="18" charset="0"/>
                        </a:rPr>
                        <m:t>[</m:t>
                      </m:r>
                      <m:f>
                        <m:fPr>
                          <m:ctrlPr>
                            <a:rPr lang="en-US" altLang="zh-CN" sz="2000" b="0" i="1" dirty="0">
                              <a:solidFill>
                                <a:prstClr val="black"/>
                              </a:solidFill>
                              <a:latin typeface="Cambria Math" panose="02040503050406030204" pitchFamily="18" charset="0"/>
                            </a:rPr>
                          </m:ctrlPr>
                        </m:fPr>
                        <m:num>
                          <m:sSup>
                            <m:sSupPr>
                              <m:ctrlPr>
                                <a:rPr lang="en-US" altLang="zh-CN" sz="2000" b="0" i="1" dirty="0">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m:rPr>
                              <m:sty m:val="p"/>
                            </m:rPr>
                            <a:rPr lang="en-US" altLang="zh-CN" sz="2000">
                              <a:solidFill>
                                <a:prstClr val="black"/>
                              </a:solidFill>
                              <a:latin typeface="Cambria Math" panose="02040503050406030204" pitchFamily="18" charset="0"/>
                            </a:rPr>
                            <m:t>Φ</m:t>
                          </m:r>
                        </m:num>
                        <m:den>
                          <m:r>
                            <a:rPr lang="zh-CN" altLang="en-US"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den>
                      </m:f>
                      <m:r>
                        <m:rPr>
                          <m:nor/>
                        </m:rPr>
                        <a:rPr lang="en-US" altLang="zh-CN" sz="2000" dirty="0">
                          <a:solidFill>
                            <a:prstClr val="black"/>
                          </a:solidFill>
                          <a:latin typeface="Cambria Math" panose="02040503050406030204" pitchFamily="18" charset="0"/>
                        </a:rPr>
                        <m:t>(</m:t>
                      </m:r>
                      <m:sSub>
                        <m:sSubPr>
                          <m:ctrlPr>
                            <a:rPr lang="en-US" altLang="zh-CN" sz="2000" i="1" dirty="0" err="1">
                              <a:solidFill>
                                <a:prstClr val="black"/>
                              </a:solidFill>
                              <a:latin typeface="Cambria Math" panose="02040503050406030204" pitchFamily="18" charset="0"/>
                            </a:rPr>
                          </m:ctrlPr>
                        </m:sSubPr>
                        <m:e>
                          <m:r>
                            <a:rPr lang="en-US" altLang="zh-CN" sz="2000" i="1" dirty="0" err="1">
                              <a:solidFill>
                                <a:prstClr val="black"/>
                              </a:solidFill>
                              <a:latin typeface="Cambria Math" panose="02040503050406030204" pitchFamily="18" charset="0"/>
                            </a:rPr>
                            <m:t>𝑥</m:t>
                          </m:r>
                        </m:e>
                        <m:sub>
                          <m:r>
                            <a:rPr lang="en-US" altLang="zh-CN" sz="2000" i="1" dirty="0" err="1">
                              <a:solidFill>
                                <a:prstClr val="black"/>
                              </a:solidFill>
                              <a:latin typeface="Cambria Math" panose="02040503050406030204" pitchFamily="18" charset="0"/>
                            </a:rPr>
                            <m:t>𝑖</m:t>
                          </m:r>
                        </m:sub>
                      </m:sSub>
                      <m:r>
                        <a:rPr lang="en-US" altLang="zh-CN" sz="2000" i="1" dirty="0" err="1">
                          <a:solidFill>
                            <a:prstClr val="black"/>
                          </a:solidFill>
                          <a:latin typeface="Cambria Math" panose="02040503050406030204" pitchFamily="18" charset="0"/>
                        </a:rPr>
                        <m:t>,</m:t>
                      </m:r>
                      <m:sSub>
                        <m:sSubPr>
                          <m:ctrlPr>
                            <a:rPr lang="en-US" altLang="zh-CN" sz="2000" i="1" dirty="0" err="1">
                              <a:solidFill>
                                <a:prstClr val="black"/>
                              </a:solidFill>
                              <a:latin typeface="Cambria Math" panose="02040503050406030204" pitchFamily="18" charset="0"/>
                            </a:rPr>
                          </m:ctrlPr>
                        </m:sSubPr>
                        <m:e>
                          <m:r>
                            <a:rPr lang="en-US" altLang="zh-CN" sz="2000" i="1" dirty="0" err="1">
                              <a:solidFill>
                                <a:prstClr val="black"/>
                              </a:solidFill>
                              <a:latin typeface="Cambria Math" panose="02040503050406030204" pitchFamily="18" charset="0"/>
                            </a:rPr>
                            <m:t>𝑡</m:t>
                          </m:r>
                        </m:e>
                        <m:sub>
                          <m:r>
                            <a:rPr lang="en-US" altLang="zh-CN" sz="2000" i="1" dirty="0">
                              <a:solidFill>
                                <a:prstClr val="black"/>
                              </a:solidFill>
                              <a:latin typeface="Cambria Math" panose="02040503050406030204" pitchFamily="18" charset="0"/>
                            </a:rPr>
                            <m:t>𝑗</m:t>
                          </m:r>
                          <m:r>
                            <a:rPr lang="en-US" altLang="zh-CN" sz="2000" i="1" dirty="0">
                              <a:solidFill>
                                <a:prstClr val="black"/>
                              </a:solidFill>
                              <a:latin typeface="Cambria Math" panose="02040503050406030204" pitchFamily="18" charset="0"/>
                            </a:rPr>
                            <m:t>+1</m:t>
                          </m:r>
                        </m:sub>
                      </m:sSub>
                      <m:r>
                        <m:rPr>
                          <m:nor/>
                        </m:rPr>
                        <a:rPr lang="en-US" altLang="zh-CN" sz="2000" dirty="0">
                          <a:solidFill>
                            <a:prstClr val="black"/>
                          </a:solidFill>
                          <a:latin typeface="Cambria Math" panose="02040503050406030204" pitchFamily="18" charset="0"/>
                        </a:rPr>
                        <m:t>)</m:t>
                      </m:r>
                      <m:r>
                        <m:rPr>
                          <m:nor/>
                        </m:rPr>
                        <a:rPr lang="en-US" altLang="zh-CN" sz="2000" b="0" i="0" dirty="0" smtClean="0">
                          <a:solidFill>
                            <a:prstClr val="black"/>
                          </a:solidFill>
                          <a:latin typeface="Cambria Math" panose="02040503050406030204" pitchFamily="18" charset="0"/>
                        </a:rPr>
                        <m:t>+</m:t>
                      </m:r>
                      <m:f>
                        <m:fPr>
                          <m:ctrlPr>
                            <a:rPr lang="en-US" altLang="zh-CN" sz="2000" b="0" i="1" dirty="0">
                              <a:solidFill>
                                <a:prstClr val="black"/>
                              </a:solidFill>
                              <a:latin typeface="Cambria Math" panose="02040503050406030204" pitchFamily="18" charset="0"/>
                            </a:rPr>
                          </m:ctrlPr>
                        </m:fPr>
                        <m:num>
                          <m:sSup>
                            <m:sSupPr>
                              <m:ctrlPr>
                                <a:rPr lang="en-US" altLang="zh-CN" sz="2000" b="0" i="1" dirty="0">
                                  <a:solidFill>
                                    <a:prstClr val="black"/>
                                  </a:solidFill>
                                  <a:latin typeface="Cambria Math" panose="02040503050406030204" pitchFamily="18" charset="0"/>
                                </a:rPr>
                              </m:ctrlPr>
                            </m:sSupPr>
                            <m:e>
                              <m:r>
                                <a:rPr lang="zh-CN" altLang="en-US" sz="2000" i="1">
                                  <a:solidFill>
                                    <a:prstClr val="black"/>
                                  </a:solidFill>
                                  <a:latin typeface="Cambria Math" panose="02040503050406030204" pitchFamily="18" charset="0"/>
                                </a:rPr>
                                <m:t>𝜕</m:t>
                              </m:r>
                            </m:e>
                            <m:sup>
                              <m:r>
                                <a:rPr lang="en-US" altLang="zh-CN" sz="2000" i="1">
                                  <a:solidFill>
                                    <a:prstClr val="black"/>
                                  </a:solidFill>
                                  <a:latin typeface="Cambria Math" panose="02040503050406030204" pitchFamily="18" charset="0"/>
                                </a:rPr>
                                <m:t>2</m:t>
                              </m:r>
                            </m:sup>
                          </m:sSup>
                          <m:r>
                            <m:rPr>
                              <m:sty m:val="p"/>
                            </m:rPr>
                            <a:rPr lang="en-US" altLang="zh-CN" sz="2000">
                              <a:solidFill>
                                <a:prstClr val="black"/>
                              </a:solidFill>
                              <a:latin typeface="Cambria Math" panose="02040503050406030204" pitchFamily="18" charset="0"/>
                            </a:rPr>
                            <m:t>Φ</m:t>
                          </m:r>
                        </m:num>
                        <m:den>
                          <m:r>
                            <a:rPr lang="zh-CN" altLang="en-US" sz="2000" i="1">
                              <a:solidFill>
                                <a:prstClr val="black"/>
                              </a:solidFill>
                              <a:latin typeface="Cambria Math" panose="02040503050406030204" pitchFamily="18" charset="0"/>
                            </a:rPr>
                            <m:t>𝜕</m:t>
                          </m:r>
                          <m:sSup>
                            <m:sSupPr>
                              <m:ctrlPr>
                                <a:rPr lang="en-US" altLang="zh-CN" sz="2000" i="1">
                                  <a:solidFill>
                                    <a:prstClr val="black"/>
                                  </a:solidFill>
                                  <a:latin typeface="Cambria Math" panose="02040503050406030204" pitchFamily="18" charset="0"/>
                                </a:rPr>
                              </m:ctrlPr>
                            </m:sSupPr>
                            <m:e>
                              <m:r>
                                <a:rPr lang="en-US" altLang="zh-CN" sz="2000" i="1">
                                  <a:solidFill>
                                    <a:prstClr val="black"/>
                                  </a:solidFill>
                                  <a:latin typeface="Cambria Math" panose="02040503050406030204" pitchFamily="18" charset="0"/>
                                </a:rPr>
                                <m:t>𝑥</m:t>
                              </m:r>
                            </m:e>
                            <m:sup>
                              <m:r>
                                <a:rPr lang="en-US" altLang="zh-CN" sz="2000" i="1">
                                  <a:solidFill>
                                    <a:prstClr val="black"/>
                                  </a:solidFill>
                                  <a:latin typeface="Cambria Math" panose="02040503050406030204" pitchFamily="18" charset="0"/>
                                </a:rPr>
                                <m:t>2</m:t>
                              </m:r>
                            </m:sup>
                          </m:sSup>
                        </m:den>
                      </m:f>
                      <m:r>
                        <m:rPr>
                          <m:nor/>
                        </m:rPr>
                        <a:rPr lang="en-US" altLang="zh-CN" sz="2000" dirty="0">
                          <a:solidFill>
                            <a:prstClr val="black"/>
                          </a:solidFill>
                          <a:latin typeface="Cambria Math" panose="02040503050406030204" pitchFamily="18" charset="0"/>
                        </a:rPr>
                        <m:t>(</m:t>
                      </m:r>
                      <m:sSub>
                        <m:sSubPr>
                          <m:ctrlPr>
                            <a:rPr lang="en-US" altLang="zh-CN" sz="2000" i="1" dirty="0" err="1">
                              <a:solidFill>
                                <a:prstClr val="black"/>
                              </a:solidFill>
                              <a:latin typeface="Cambria Math" panose="02040503050406030204" pitchFamily="18" charset="0"/>
                            </a:rPr>
                          </m:ctrlPr>
                        </m:sSubPr>
                        <m:e>
                          <m:r>
                            <a:rPr lang="en-US" altLang="zh-CN" sz="2000" i="1" dirty="0" err="1">
                              <a:solidFill>
                                <a:prstClr val="black"/>
                              </a:solidFill>
                              <a:latin typeface="Cambria Math" panose="02040503050406030204" pitchFamily="18" charset="0"/>
                            </a:rPr>
                            <m:t>𝑥</m:t>
                          </m:r>
                        </m:e>
                        <m:sub>
                          <m:r>
                            <a:rPr lang="en-US" altLang="zh-CN" sz="2000" i="1" dirty="0" err="1">
                              <a:solidFill>
                                <a:prstClr val="black"/>
                              </a:solidFill>
                              <a:latin typeface="Cambria Math" panose="02040503050406030204" pitchFamily="18" charset="0"/>
                            </a:rPr>
                            <m:t>𝑖</m:t>
                          </m:r>
                        </m:sub>
                      </m:sSub>
                      <m:r>
                        <a:rPr lang="en-US" altLang="zh-CN" sz="2000" i="1" dirty="0" err="1">
                          <a:solidFill>
                            <a:prstClr val="black"/>
                          </a:solidFill>
                          <a:latin typeface="Cambria Math" panose="02040503050406030204" pitchFamily="18" charset="0"/>
                        </a:rPr>
                        <m:t>,</m:t>
                      </m:r>
                      <m:sSub>
                        <m:sSubPr>
                          <m:ctrlPr>
                            <a:rPr lang="en-US" altLang="zh-CN" sz="2000" i="1" dirty="0" err="1">
                              <a:solidFill>
                                <a:prstClr val="black"/>
                              </a:solidFill>
                              <a:latin typeface="Cambria Math" panose="02040503050406030204" pitchFamily="18" charset="0"/>
                            </a:rPr>
                          </m:ctrlPr>
                        </m:sSubPr>
                        <m:e>
                          <m:r>
                            <a:rPr lang="en-US" altLang="zh-CN" sz="2000" i="1" dirty="0" err="1">
                              <a:solidFill>
                                <a:prstClr val="black"/>
                              </a:solidFill>
                              <a:latin typeface="Cambria Math" panose="02040503050406030204" pitchFamily="18" charset="0"/>
                            </a:rPr>
                            <m:t>𝑡</m:t>
                          </m:r>
                        </m:e>
                        <m:sub>
                          <m:r>
                            <a:rPr lang="en-US" altLang="zh-CN" sz="2000" i="1" dirty="0">
                              <a:solidFill>
                                <a:prstClr val="black"/>
                              </a:solidFill>
                              <a:latin typeface="Cambria Math" panose="02040503050406030204" pitchFamily="18" charset="0"/>
                            </a:rPr>
                            <m:t>𝑗</m:t>
                          </m:r>
                        </m:sub>
                      </m:sSub>
                      <m:r>
                        <m:rPr>
                          <m:nor/>
                        </m:rPr>
                        <a:rPr lang="en-US" altLang="zh-CN" sz="2000" dirty="0">
                          <a:solidFill>
                            <a:prstClr val="black"/>
                          </a:solidFill>
                          <a:latin typeface="Cambria Math" panose="02040503050406030204" pitchFamily="18" charset="0"/>
                        </a:rPr>
                        <m:t>)</m:t>
                      </m:r>
                      <m:r>
                        <m:rPr>
                          <m:nor/>
                        </m:rPr>
                        <a:rPr lang="en-US" altLang="zh-CN" sz="2000" b="0" i="0" dirty="0" smtClean="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𝑂</m:t>
                      </m:r>
                      <m:r>
                        <m:rPr>
                          <m:nor/>
                        </m:rPr>
                        <a:rPr lang="en-US" altLang="zh-CN" sz="2000" b="0" dirty="0" smtClean="0">
                          <a:solidFill>
                            <a:prstClr val="black"/>
                          </a:solidFill>
                          <a:latin typeface="Cambria Math" panose="02040503050406030204" pitchFamily="18" charset="0"/>
                        </a:rPr>
                        <m:t>(</m:t>
                      </m:r>
                      <m:r>
                        <m:rPr>
                          <m:sty m:val="p"/>
                        </m:rPr>
                        <a:rPr lang="en-US" altLang="zh-CN" sz="2000" b="0" i="1" dirty="0" smtClean="0">
                          <a:solidFill>
                            <a:prstClr val="black"/>
                          </a:solidFill>
                          <a:latin typeface="Cambria Math" panose="02040503050406030204" pitchFamily="18" charset="0"/>
                        </a:rPr>
                        <m:t>δ</m:t>
                      </m:r>
                      <m:sSup>
                        <m:sSupPr>
                          <m:ctrlPr>
                            <a:rPr lang="en-US" altLang="zh-CN" sz="2000" b="0" i="1" dirty="0" smtClean="0">
                              <a:solidFill>
                                <a:prstClr val="black"/>
                              </a:solidFill>
                              <a:latin typeface="Cambria Math" panose="02040503050406030204" pitchFamily="18" charset="0"/>
                            </a:rPr>
                          </m:ctrlPr>
                        </m:sSupPr>
                        <m:e>
                          <m:r>
                            <a:rPr lang="en-US" altLang="zh-CN" sz="2000" b="0" i="1" dirty="0" smtClean="0">
                              <a:solidFill>
                                <a:prstClr val="black"/>
                              </a:solidFill>
                              <a:latin typeface="Cambria Math" panose="02040503050406030204" pitchFamily="18" charset="0"/>
                            </a:rPr>
                            <m:t>𝑥</m:t>
                          </m:r>
                        </m:e>
                        <m:sup>
                          <m:r>
                            <a:rPr lang="en-US" altLang="zh-CN" sz="2000" b="0" i="1" dirty="0" smtClean="0">
                              <a:solidFill>
                                <a:prstClr val="black"/>
                              </a:solidFill>
                              <a:latin typeface="Cambria Math" panose="02040503050406030204" pitchFamily="18" charset="0"/>
                            </a:rPr>
                            <m:t>2</m:t>
                          </m:r>
                        </m:sup>
                      </m:sSup>
                      <m:r>
                        <m:rPr>
                          <m:nor/>
                        </m:rPr>
                        <a:rPr lang="en-US" altLang="zh-CN" sz="2000" b="0" dirty="0" smtClean="0">
                          <a:solidFill>
                            <a:prstClr val="black"/>
                          </a:solidFill>
                          <a:latin typeface="Cambria Math" panose="02040503050406030204" pitchFamily="18" charset="0"/>
                        </a:rPr>
                        <m:t>)</m:t>
                      </m:r>
                    </m:oMath>
                  </m:oMathPara>
                </a14:m>
                <a:endParaRPr lang="en-US" altLang="zh-CN" sz="2000" dirty="0">
                  <a:solidFill>
                    <a:prstClr val="black"/>
                  </a:solidFill>
                </a:endParaRPr>
              </a:p>
              <a:p>
                <a:pPr>
                  <a:defRPr/>
                </a:pPr>
                <a14:m>
                  <m:oMathPara xmlns:m="http://schemas.openxmlformats.org/officeDocument/2006/math">
                    <m:oMathParaPr>
                      <m:jc m:val="centerGroup"/>
                    </m:oMathParaPr>
                    <m:oMath xmlns:m="http://schemas.openxmlformats.org/officeDocument/2006/math">
                      <m:f>
                        <m:fPr>
                          <m:ctrlPr>
                            <a:rPr lang="en-US" altLang="zh-CN" sz="2000" i="1">
                              <a:solidFill>
                                <a:prstClr val="black"/>
                              </a:solidFill>
                              <a:latin typeface="Cambria Math" panose="02040503050406030204" pitchFamily="18" charset="0"/>
                            </a:rPr>
                          </m:ctrlPr>
                        </m:fPr>
                        <m:num>
                          <m:r>
                            <a:rPr lang="zh-CN" altLang="en-US" sz="2000" i="1">
                              <a:solidFill>
                                <a:prstClr val="black"/>
                              </a:solidFill>
                              <a:latin typeface="Cambria Math" panose="02040503050406030204" pitchFamily="18" charset="0"/>
                            </a:rPr>
                            <m:t>𝜕</m:t>
                          </m:r>
                          <m:r>
                            <m:rPr>
                              <m:sty m:val="p"/>
                            </m:rPr>
                            <a:rPr lang="en-US" altLang="zh-CN" sz="2000">
                              <a:solidFill>
                                <a:prstClr val="black"/>
                              </a:solidFill>
                              <a:latin typeface="Cambria Math" panose="02040503050406030204" pitchFamily="18" charset="0"/>
                            </a:rPr>
                            <m:t>Φ</m:t>
                          </m:r>
                        </m:num>
                        <m:den>
                          <m:r>
                            <a:rPr lang="zh-CN" altLang="en-US"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𝑡</m:t>
                          </m:r>
                        </m:den>
                      </m:f>
                      <m:d>
                        <m:dPr>
                          <m:ctrlPr>
                            <a:rPr lang="en-US" altLang="zh-CN" sz="2000" b="0" i="1" smtClean="0">
                              <a:solidFill>
                                <a:prstClr val="black"/>
                              </a:solidFill>
                              <a:latin typeface="Cambria Math" panose="02040503050406030204" pitchFamily="18" charset="0"/>
                            </a:rPr>
                          </m:ctrlPr>
                        </m:dPr>
                        <m:e>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𝑖</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𝑡</m:t>
                              </m:r>
                            </m:e>
                            <m:sub>
                              <m:r>
                                <a:rPr lang="en-US" altLang="zh-CN" sz="2000" i="1">
                                  <a:solidFill>
                                    <a:prstClr val="black"/>
                                  </a:solidFill>
                                  <a:latin typeface="Cambria Math" panose="02040503050406030204" pitchFamily="18" charset="0"/>
                                </a:rPr>
                                <m:t>𝑗</m:t>
                              </m:r>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a:rPr lang="en-US" altLang="zh-CN" sz="2000" i="1">
                                      <a:solidFill>
                                        <a:prstClr val="black"/>
                                      </a:solidFill>
                                      <a:latin typeface="Cambria Math" panose="02040503050406030204" pitchFamily="18" charset="0"/>
                                    </a:rPr>
                                    <m:t>1</m:t>
                                  </m:r>
                                </m:num>
                                <m:den>
                                  <m:r>
                                    <a:rPr lang="en-US" altLang="zh-CN" sz="2000" i="1">
                                      <a:solidFill>
                                        <a:prstClr val="black"/>
                                      </a:solidFill>
                                      <a:latin typeface="Cambria Math" panose="02040503050406030204" pitchFamily="18" charset="0"/>
                                    </a:rPr>
                                    <m:t>2</m:t>
                                  </m:r>
                                </m:den>
                              </m:f>
                            </m:sub>
                          </m:sSub>
                        </m:e>
                      </m:d>
                      <m:r>
                        <a:rPr lang="en-US" altLang="zh-CN" sz="2000" b="0" i="1" smtClean="0">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r>
                            <m:rPr>
                              <m:sty m:val="p"/>
                            </m:rPr>
                            <a:rPr lang="en-US" altLang="zh-CN" sz="2000" b="0" i="0" smtClean="0">
                              <a:solidFill>
                                <a:prstClr val="black"/>
                              </a:solidFill>
                              <a:latin typeface="Cambria Math" panose="02040503050406030204" pitchFamily="18" charset="0"/>
                            </a:rPr>
                            <m:t>Φ</m:t>
                          </m:r>
                          <m:r>
                            <a:rPr lang="en-US" altLang="zh-CN" sz="2000" b="0" i="1" smtClean="0">
                              <a:solidFill>
                                <a:prstClr val="black"/>
                              </a:solidFill>
                              <a:latin typeface="Cambria Math" panose="02040503050406030204" pitchFamily="18" charset="0"/>
                            </a:rPr>
                            <m:t>(</m:t>
                          </m:r>
                          <m:sSub>
                            <m:sSubPr>
                              <m:ctrlPr>
                                <a:rPr lang="en-US" altLang="zh-CN" sz="2000" b="0" i="1" smtClean="0">
                                  <a:solidFill>
                                    <a:prstClr val="black"/>
                                  </a:solidFill>
                                  <a:latin typeface="Cambria Math" panose="02040503050406030204" pitchFamily="18" charset="0"/>
                                </a:rPr>
                              </m:ctrlPr>
                            </m:sSubPr>
                            <m:e>
                              <m:r>
                                <a:rPr lang="en-US" altLang="zh-CN" sz="2000" b="0" i="1" smtClean="0">
                                  <a:solidFill>
                                    <a:prstClr val="black"/>
                                  </a:solidFill>
                                  <a:latin typeface="Cambria Math" panose="02040503050406030204" pitchFamily="18" charset="0"/>
                                </a:rPr>
                                <m:t>𝑥</m:t>
                              </m:r>
                            </m:e>
                            <m:sub>
                              <m:r>
                                <a:rPr lang="en-US" altLang="zh-CN" sz="2000" b="0" i="1" smtClean="0">
                                  <a:solidFill>
                                    <a:prstClr val="black"/>
                                  </a:solidFill>
                                  <a:latin typeface="Cambria Math" panose="02040503050406030204" pitchFamily="18" charset="0"/>
                                </a:rPr>
                                <m:t>𝑖</m:t>
                              </m:r>
                            </m:sub>
                          </m:sSub>
                          <m:r>
                            <a:rPr lang="en-US" altLang="zh-CN" sz="2000" b="0" i="1" smtClean="0">
                              <a:solidFill>
                                <a:prstClr val="black"/>
                              </a:solidFill>
                              <a:latin typeface="Cambria Math" panose="02040503050406030204" pitchFamily="18" charset="0"/>
                            </a:rPr>
                            <m:t>,</m:t>
                          </m:r>
                          <m:sSub>
                            <m:sSubPr>
                              <m:ctrlPr>
                                <a:rPr lang="en-US" altLang="zh-CN" sz="2000" b="0" i="1" smtClean="0">
                                  <a:solidFill>
                                    <a:prstClr val="black"/>
                                  </a:solidFill>
                                  <a:latin typeface="Cambria Math" panose="02040503050406030204" pitchFamily="18" charset="0"/>
                                </a:rPr>
                              </m:ctrlPr>
                            </m:sSubPr>
                            <m:e>
                              <m:r>
                                <a:rPr lang="en-US" altLang="zh-CN" sz="2000" b="0" i="1" smtClean="0">
                                  <a:solidFill>
                                    <a:prstClr val="black"/>
                                  </a:solidFill>
                                  <a:latin typeface="Cambria Math" panose="02040503050406030204" pitchFamily="18" charset="0"/>
                                </a:rPr>
                                <m:t>𝑡</m:t>
                              </m:r>
                            </m:e>
                            <m:sub>
                              <m:r>
                                <a:rPr lang="en-US" altLang="zh-CN" sz="2000" b="0" i="1" smtClean="0">
                                  <a:solidFill>
                                    <a:prstClr val="black"/>
                                  </a:solidFill>
                                  <a:latin typeface="Cambria Math" panose="02040503050406030204" pitchFamily="18" charset="0"/>
                                </a:rPr>
                                <m:t>𝑗</m:t>
                              </m:r>
                              <m:r>
                                <a:rPr lang="en-US" altLang="zh-CN" sz="2000" b="0" i="1" smtClean="0">
                                  <a:solidFill>
                                    <a:prstClr val="black"/>
                                  </a:solidFill>
                                  <a:latin typeface="Cambria Math" panose="02040503050406030204" pitchFamily="18" charset="0"/>
                                </a:rPr>
                                <m:t>+1</m:t>
                              </m:r>
                            </m:sub>
                          </m:sSub>
                          <m:r>
                            <a:rPr lang="en-US" altLang="zh-CN" sz="2000" b="0" i="1" smtClean="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m:t>
                          </m:r>
                          <m:r>
                            <m:rPr>
                              <m:sty m:val="p"/>
                            </m:rPr>
                            <a:rPr lang="en-US" altLang="zh-CN" sz="2000">
                              <a:solidFill>
                                <a:prstClr val="black"/>
                              </a:solidFill>
                              <a:latin typeface="Cambria Math" panose="02040503050406030204" pitchFamily="18" charset="0"/>
                            </a:rPr>
                            <m:t>Φ</m:t>
                          </m:r>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𝑥</m:t>
                              </m:r>
                            </m:e>
                            <m:sub>
                              <m:r>
                                <a:rPr lang="en-US" altLang="zh-CN" sz="2000" i="1">
                                  <a:solidFill>
                                    <a:prstClr val="black"/>
                                  </a:solidFill>
                                  <a:latin typeface="Cambria Math" panose="02040503050406030204" pitchFamily="18" charset="0"/>
                                </a:rPr>
                                <m:t>𝑖</m:t>
                              </m:r>
                            </m:sub>
                          </m:sSub>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𝑡</m:t>
                              </m:r>
                            </m:e>
                            <m:sub>
                              <m:r>
                                <a:rPr lang="en-US" altLang="zh-CN" sz="2000" i="1">
                                  <a:solidFill>
                                    <a:prstClr val="black"/>
                                  </a:solidFill>
                                  <a:latin typeface="Cambria Math" panose="02040503050406030204" pitchFamily="18" charset="0"/>
                                </a:rPr>
                                <m:t>𝑗</m:t>
                              </m:r>
                            </m:sub>
                          </m:sSub>
                          <m:r>
                            <a:rPr lang="en-US" altLang="zh-CN" sz="2000" i="1">
                              <a:solidFill>
                                <a:prstClr val="black"/>
                              </a:solidFill>
                              <a:latin typeface="Cambria Math" panose="02040503050406030204" pitchFamily="18" charset="0"/>
                            </a:rPr>
                            <m:t>)</m:t>
                          </m:r>
                        </m:num>
                        <m:den>
                          <m:r>
                            <a:rPr lang="en-US" altLang="zh-CN" sz="2000" b="0" i="1" dirty="0" smtClean="0">
                              <a:solidFill>
                                <a:prstClr val="black"/>
                              </a:solidFill>
                              <a:latin typeface="Cambria Math" panose="02040503050406030204" pitchFamily="18" charset="0"/>
                            </a:rPr>
                            <m:t>𝛿</m:t>
                          </m:r>
                          <m:r>
                            <a:rPr lang="en-US" altLang="zh-CN" sz="2000" b="0" i="1" dirty="0" smtClean="0">
                              <a:solidFill>
                                <a:prstClr val="black"/>
                              </a:solidFill>
                              <a:latin typeface="Cambria Math" panose="02040503050406030204" pitchFamily="18" charset="0"/>
                            </a:rPr>
                            <m:t>𝑡</m:t>
                          </m:r>
                        </m:den>
                      </m:f>
                      <m:r>
                        <a:rPr lang="en-US" altLang="zh-CN" sz="2000" b="0" i="1" dirty="0" smtClean="0">
                          <a:solidFill>
                            <a:prstClr val="black"/>
                          </a:solidFill>
                          <a:latin typeface="Cambria Math" panose="02040503050406030204" pitchFamily="18" charset="0"/>
                        </a:rPr>
                        <m:t>+</m:t>
                      </m:r>
                      <m:r>
                        <a:rPr lang="en-US" altLang="zh-CN" sz="2000" b="0" i="1" dirty="0" smtClean="0">
                          <a:solidFill>
                            <a:prstClr val="black"/>
                          </a:solidFill>
                          <a:latin typeface="Cambria Math" panose="02040503050406030204" pitchFamily="18" charset="0"/>
                        </a:rPr>
                        <m:t>𝑂</m:t>
                      </m:r>
                      <m:r>
                        <a:rPr lang="en-US" altLang="zh-CN" sz="2000" b="0" i="1" dirty="0" smtClean="0">
                          <a:solidFill>
                            <a:prstClr val="black"/>
                          </a:solidFill>
                          <a:latin typeface="Cambria Math" panose="02040503050406030204" pitchFamily="18" charset="0"/>
                        </a:rPr>
                        <m:t>(</m:t>
                      </m:r>
                      <m:r>
                        <a:rPr lang="en-US" altLang="zh-CN" sz="2000" b="0" i="1" dirty="0" smtClean="0">
                          <a:solidFill>
                            <a:prstClr val="black"/>
                          </a:solidFill>
                          <a:latin typeface="Cambria Math" panose="02040503050406030204" pitchFamily="18" charset="0"/>
                        </a:rPr>
                        <m:t>𝛿</m:t>
                      </m:r>
                      <m:sSup>
                        <m:sSupPr>
                          <m:ctrlPr>
                            <a:rPr lang="en-US" altLang="zh-CN" sz="2000" b="0" i="1" dirty="0" smtClean="0">
                              <a:solidFill>
                                <a:prstClr val="black"/>
                              </a:solidFill>
                              <a:latin typeface="Cambria Math" panose="02040503050406030204" pitchFamily="18" charset="0"/>
                            </a:rPr>
                          </m:ctrlPr>
                        </m:sSupPr>
                        <m:e>
                          <m:r>
                            <a:rPr lang="en-US" altLang="zh-CN" sz="2000" b="0" i="1" dirty="0" smtClean="0">
                              <a:solidFill>
                                <a:prstClr val="black"/>
                              </a:solidFill>
                              <a:latin typeface="Cambria Math" panose="02040503050406030204" pitchFamily="18" charset="0"/>
                            </a:rPr>
                            <m:t>𝑡</m:t>
                          </m:r>
                        </m:e>
                        <m:sup>
                          <m:r>
                            <a:rPr lang="en-US" altLang="zh-CN" sz="2000" b="0" i="1" dirty="0" smtClean="0">
                              <a:solidFill>
                                <a:prstClr val="black"/>
                              </a:solidFill>
                              <a:latin typeface="Cambria Math" panose="02040503050406030204" pitchFamily="18" charset="0"/>
                            </a:rPr>
                            <m:t>2</m:t>
                          </m:r>
                        </m:sup>
                      </m:sSup>
                      <m:r>
                        <a:rPr lang="en-US" altLang="zh-CN" sz="2000" b="0" i="1" dirty="0" smtClean="0">
                          <a:solidFill>
                            <a:prstClr val="black"/>
                          </a:solidFill>
                          <a:latin typeface="Cambria Math" panose="02040503050406030204" pitchFamily="18" charset="0"/>
                        </a:rPr>
                        <m:t>)</m:t>
                      </m:r>
                    </m:oMath>
                  </m:oMathPara>
                </a14:m>
                <a:endParaRPr lang="en-US" altLang="zh-CN" sz="2000" dirty="0">
                  <a:solidFill>
                    <a:prstClr val="black"/>
                  </a:solidFill>
                </a:endParaRPr>
              </a:p>
              <a:p>
                <a:pPr marL="342900" lvl="0" indent="-342900">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进一步整理得到：</a:t>
                </a:r>
                <a:endParaRPr lang="en-US" altLang="zh-CN" sz="2000" dirty="0">
                  <a:solidFill>
                    <a:prstClr val="black"/>
                  </a:solidFill>
                  <a:latin typeface="Times New Roman" panose="02020603050405020304"/>
                  <a:ea typeface="微软雅黑" panose="020B0503020204020204" pitchFamily="34" charset="-122"/>
                </a:endParaRPr>
              </a:p>
              <a:p>
                <a:pPr lvl="0" algn="ctr">
                  <a:defRPr/>
                </a:pPr>
                <a14:m>
                  <m:oMathPara xmlns:m="http://schemas.openxmlformats.org/officeDocument/2006/math">
                    <m:oMathParaPr>
                      <m:jc m:val="centerGroup"/>
                    </m:oMathParaPr>
                    <m:oMath xmlns:m="http://schemas.openxmlformats.org/officeDocument/2006/math">
                      <m:sSub>
                        <m:sSubPr>
                          <m:ctrlPr>
                            <a:rPr lang="en-US" altLang="zh-CN" sz="2000" i="1" dirty="0" smtClean="0">
                              <a:solidFill>
                                <a:prstClr val="black"/>
                              </a:solidFill>
                              <a:latin typeface="Cambria Math" panose="02040503050406030204" pitchFamily="18" charset="0"/>
                              <a:ea typeface="微软雅黑" panose="020B0503020204020204" pitchFamily="34" charset="-122"/>
                            </a:rPr>
                          </m:ctrlPr>
                        </m:sSubPr>
                        <m:e>
                          <m:r>
                            <a:rPr lang="en-US" altLang="zh-CN" sz="2000" i="1" dirty="0" smtClean="0">
                              <a:solidFill>
                                <a:prstClr val="black"/>
                              </a:solidFill>
                              <a:latin typeface="Cambria Math" panose="02040503050406030204" pitchFamily="18" charset="0"/>
                            </a:rPr>
                            <m:t>−</m:t>
                          </m:r>
                          <m:r>
                            <a:rPr lang="en-US" altLang="zh-CN" sz="2000" i="1" dirty="0" smtClean="0">
                              <a:solidFill>
                                <a:prstClr val="black"/>
                              </a:solidFill>
                              <a:latin typeface="Cambria Math" panose="02040503050406030204" pitchFamily="18" charset="0"/>
                            </a:rPr>
                            <m:t>𝜌</m:t>
                          </m:r>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i="1" dirty="0">
                                  <a:solidFill>
                                    <a:prstClr val="black"/>
                                  </a:solidFill>
                                  <a:latin typeface="Cambria Math" panose="02040503050406030204" pitchFamily="18" charset="0"/>
                                </a:rPr>
                                <m:t>𝑖</m:t>
                              </m:r>
                              <m:r>
                                <a:rPr lang="en-US" altLang="zh-CN" sz="2000" i="1" dirty="0">
                                  <a:solidFill>
                                    <a:prstClr val="black"/>
                                  </a:solidFill>
                                  <a:latin typeface="Cambria Math" panose="02040503050406030204" pitchFamily="18" charset="0"/>
                                </a:rPr>
                                <m:t>−1,</m:t>
                              </m:r>
                              <m:r>
                                <a:rPr lang="en-US" altLang="zh-CN" sz="2000" i="1" dirty="0">
                                  <a:solidFill>
                                    <a:prstClr val="black"/>
                                  </a:solidFill>
                                  <a:latin typeface="Cambria Math" panose="02040503050406030204" pitchFamily="18" charset="0"/>
                                </a:rPr>
                                <m:t>𝑗</m:t>
                              </m:r>
                              <m:r>
                                <a:rPr lang="en-US" altLang="zh-CN" sz="2000" b="0" i="1" dirty="0" smtClean="0">
                                  <a:solidFill>
                                    <a:prstClr val="black"/>
                                  </a:solidFill>
                                  <a:latin typeface="Cambria Math" panose="02040503050406030204" pitchFamily="18" charset="0"/>
                                </a:rPr>
                                <m:t>+1</m:t>
                              </m:r>
                            </m:sub>
                          </m:sSub>
                          <m:r>
                            <a:rPr lang="en-US" altLang="zh-CN" sz="2000" i="1" dirty="0">
                              <a:solidFill>
                                <a:prstClr val="black"/>
                              </a:solidFill>
                              <a:latin typeface="Cambria Math" panose="02040503050406030204" pitchFamily="18" charset="0"/>
                            </a:rPr>
                            <m:t>+</m:t>
                          </m:r>
                          <m:r>
                            <a:rPr lang="en-US" altLang="zh-CN" sz="2000" b="0" i="1" dirty="0" smtClean="0">
                              <a:solidFill>
                                <a:prstClr val="black"/>
                              </a:solidFill>
                              <a:latin typeface="Cambria Math" panose="02040503050406030204" pitchFamily="18" charset="0"/>
                            </a:rPr>
                            <m:t>2</m:t>
                          </m:r>
                          <m:d>
                            <m:dPr>
                              <m:ctrlPr>
                                <a:rPr lang="en-US" altLang="zh-CN" sz="2000" i="1" dirty="0">
                                  <a:solidFill>
                                    <a:prstClr val="black"/>
                                  </a:solidFill>
                                  <a:latin typeface="Cambria Math" panose="02040503050406030204" pitchFamily="18" charset="0"/>
                                </a:rPr>
                              </m:ctrlPr>
                            </m:dPr>
                            <m:e>
                              <m:r>
                                <a:rPr lang="en-US" altLang="zh-CN" sz="2000" i="1" dirty="0">
                                  <a:solidFill>
                                    <a:prstClr val="black"/>
                                  </a:solidFill>
                                  <a:latin typeface="Cambria Math" panose="02040503050406030204" pitchFamily="18" charset="0"/>
                                </a:rPr>
                                <m:t>1+2</m:t>
                              </m:r>
                              <m:r>
                                <a:rPr lang="en-US" altLang="zh-CN" sz="2000" i="1" dirty="0">
                                  <a:solidFill>
                                    <a:prstClr val="black"/>
                                  </a:solidFill>
                                  <a:latin typeface="Cambria Math" panose="02040503050406030204" pitchFamily="18" charset="0"/>
                                </a:rPr>
                                <m:t>𝜌</m:t>
                              </m:r>
                            </m:e>
                          </m:d>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i="1" dirty="0">
                                  <a:solidFill>
                                    <a:prstClr val="black"/>
                                  </a:solidFill>
                                  <a:latin typeface="Cambria Math" panose="02040503050406030204" pitchFamily="18" charset="0"/>
                                </a:rPr>
                                <m:t>𝑖</m:t>
                              </m:r>
                              <m:r>
                                <a:rPr lang="en-US" altLang="zh-CN" sz="2000" b="0" i="1" dirty="0" smtClean="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𝑗</m:t>
                              </m:r>
                              <m:r>
                                <a:rPr lang="en-US" altLang="zh-CN" sz="2000" b="0" i="1" dirty="0" smtClean="0">
                                  <a:solidFill>
                                    <a:prstClr val="black"/>
                                  </a:solidFill>
                                  <a:latin typeface="Cambria Math" panose="02040503050406030204" pitchFamily="18" charset="0"/>
                                </a:rPr>
                                <m:t>+1</m:t>
                              </m:r>
                            </m:sub>
                          </m:sSub>
                          <m:r>
                            <a:rPr lang="en-US" altLang="zh-CN" sz="2000" i="1" dirty="0">
                              <a:solidFill>
                                <a:prstClr val="black"/>
                              </a:solidFill>
                              <a:latin typeface="Cambria Math" panose="02040503050406030204" pitchFamily="18" charset="0"/>
                            </a:rPr>
                            <m:t>−</m:t>
                          </m:r>
                          <m:r>
                            <a:rPr lang="en-US" altLang="zh-CN" sz="2000" i="1" dirty="0">
                              <a:solidFill>
                                <a:prstClr val="black"/>
                              </a:solidFill>
                              <a:latin typeface="Cambria Math" panose="02040503050406030204" pitchFamily="18" charset="0"/>
                            </a:rPr>
                            <m:t>𝜌</m:t>
                          </m:r>
                          <m:sSub>
                            <m:sSubPr>
                              <m:ctrlPr>
                                <a:rPr lang="en-US" altLang="zh-CN" sz="2000" i="1" dirty="0">
                                  <a:solidFill>
                                    <a:prstClr val="black"/>
                                  </a:solidFill>
                                  <a:latin typeface="Cambria Math" panose="02040503050406030204" pitchFamily="18" charset="0"/>
                                </a:rPr>
                              </m:ctrlPr>
                            </m:sSubPr>
                            <m:e>
                              <m:r>
                                <m:rPr>
                                  <m:sty m:val="p"/>
                                </m:rPr>
                                <a:rPr lang="en-US" altLang="zh-CN" sz="2000" dirty="0">
                                  <a:solidFill>
                                    <a:prstClr val="black"/>
                                  </a:solidFill>
                                  <a:latin typeface="Cambria Math" panose="02040503050406030204" pitchFamily="18" charset="0"/>
                                </a:rPr>
                                <m:t>Φ</m:t>
                              </m:r>
                            </m:e>
                            <m:sub>
                              <m:r>
                                <a:rPr lang="en-US" altLang="zh-CN" sz="2000" i="1" dirty="0">
                                  <a:solidFill>
                                    <a:prstClr val="black"/>
                                  </a:solidFill>
                                  <a:latin typeface="Cambria Math" panose="02040503050406030204" pitchFamily="18" charset="0"/>
                                </a:rPr>
                                <m:t>𝑖</m:t>
                              </m:r>
                              <m:r>
                                <a:rPr lang="en-US" altLang="zh-CN" sz="2000" i="1" dirty="0">
                                  <a:solidFill>
                                    <a:prstClr val="black"/>
                                  </a:solidFill>
                                  <a:latin typeface="Cambria Math" panose="02040503050406030204" pitchFamily="18" charset="0"/>
                                </a:rPr>
                                <m:t>+1,</m:t>
                              </m:r>
                              <m:r>
                                <a:rPr lang="en-US" altLang="zh-CN" sz="2000" i="1" dirty="0">
                                  <a:solidFill>
                                    <a:prstClr val="black"/>
                                  </a:solidFill>
                                  <a:latin typeface="Cambria Math" panose="02040503050406030204" pitchFamily="18" charset="0"/>
                                </a:rPr>
                                <m:t>𝑗</m:t>
                              </m:r>
                              <m:r>
                                <a:rPr lang="en-US" altLang="zh-CN" sz="2000" b="0" i="1" dirty="0" smtClean="0">
                                  <a:solidFill>
                                    <a:prstClr val="black"/>
                                  </a:solidFill>
                                  <a:latin typeface="Cambria Math" panose="02040503050406030204" pitchFamily="18" charset="0"/>
                                </a:rPr>
                                <m:t>+1</m:t>
                              </m:r>
                            </m:sub>
                          </m:sSub>
                          <m:r>
                            <a:rPr lang="en-US" altLang="zh-CN" sz="2000" b="0" i="0" dirty="0" smtClean="0">
                              <a:solidFill>
                                <a:prstClr val="black"/>
                              </a:solidFill>
                              <a:latin typeface="Cambria Math" panose="02040503050406030204" pitchFamily="18" charset="0"/>
                            </a:rPr>
                            <m:t>=</m:t>
                          </m:r>
                          <m:r>
                            <m:rPr>
                              <m:sty m:val="p"/>
                            </m:rPr>
                            <a:rPr lang="en-US" altLang="zh-CN" sz="2000" i="0" dirty="0" smtClean="0">
                              <a:solidFill>
                                <a:prstClr val="black"/>
                              </a:solidFill>
                              <a:latin typeface="Cambria Math" panose="02040503050406030204" pitchFamily="18" charset="0"/>
                              <a:ea typeface="微软雅黑" panose="020B0503020204020204" pitchFamily="34" charset="-122"/>
                            </a:rPr>
                            <m:t>Φ</m:t>
                          </m:r>
                        </m:e>
                        <m:sub>
                          <m:r>
                            <a:rPr lang="en-US" altLang="zh-CN" sz="2000" b="0" i="1" dirty="0" smtClean="0">
                              <a:solidFill>
                                <a:prstClr val="black"/>
                              </a:solidFill>
                              <a:latin typeface="Cambria Math" panose="02040503050406030204" pitchFamily="18" charset="0"/>
                              <a:ea typeface="微软雅黑" panose="020B0503020204020204" pitchFamily="34" charset="-122"/>
                            </a:rPr>
                            <m:t>𝑖</m:t>
                          </m:r>
                          <m:r>
                            <a:rPr lang="en-US" altLang="zh-CN" sz="2000" b="0" i="1" dirty="0" smtClean="0">
                              <a:solidFill>
                                <a:prstClr val="black"/>
                              </a:solidFill>
                              <a:latin typeface="Cambria Math" panose="02040503050406030204" pitchFamily="18" charset="0"/>
                              <a:ea typeface="微软雅黑" panose="020B0503020204020204" pitchFamily="34" charset="-122"/>
                            </a:rPr>
                            <m:t>−1,</m:t>
                          </m:r>
                          <m:r>
                            <a:rPr lang="en-US" altLang="zh-CN" sz="2000" b="0" i="1" dirty="0" smtClean="0">
                              <a:solidFill>
                                <a:prstClr val="black"/>
                              </a:solidFill>
                              <a:latin typeface="Cambria Math" panose="02040503050406030204" pitchFamily="18" charset="0"/>
                              <a:ea typeface="微软雅黑" panose="020B0503020204020204" pitchFamily="34" charset="-122"/>
                            </a:rPr>
                            <m:t>𝑗</m:t>
                          </m:r>
                        </m:sub>
                      </m:sSub>
                      <m:r>
                        <a:rPr lang="en-US" altLang="zh-CN" sz="2000" b="0" i="1" dirty="0" smtClean="0">
                          <a:solidFill>
                            <a:prstClr val="black"/>
                          </a:solidFill>
                          <a:latin typeface="Cambria Math" panose="02040503050406030204" pitchFamily="18" charset="0"/>
                          <a:ea typeface="微软雅黑" panose="020B0503020204020204" pitchFamily="34" charset="-122"/>
                        </a:rPr>
                        <m:t>+2</m:t>
                      </m:r>
                      <m:d>
                        <m:dPr>
                          <m:ctrlPr>
                            <a:rPr lang="en-US" altLang="zh-CN" sz="2000" b="0" i="1" dirty="0" smtClean="0">
                              <a:solidFill>
                                <a:prstClr val="black"/>
                              </a:solidFill>
                              <a:latin typeface="Cambria Math" panose="02040503050406030204" pitchFamily="18" charset="0"/>
                              <a:ea typeface="微软雅黑" panose="020B0503020204020204" pitchFamily="34" charset="-122"/>
                            </a:rPr>
                          </m:ctrlPr>
                        </m:dPr>
                        <m:e>
                          <m:r>
                            <a:rPr lang="en-US" altLang="zh-CN" sz="2000" b="0" i="1" dirty="0" smtClean="0">
                              <a:solidFill>
                                <a:prstClr val="black"/>
                              </a:solidFill>
                              <a:latin typeface="Cambria Math" panose="02040503050406030204" pitchFamily="18" charset="0"/>
                              <a:ea typeface="微软雅黑" panose="020B0503020204020204" pitchFamily="34" charset="-122"/>
                            </a:rPr>
                            <m:t>1−</m:t>
                          </m:r>
                          <m:r>
                            <a:rPr lang="en-US" altLang="zh-CN" sz="2000" b="0" i="1" dirty="0" smtClean="0">
                              <a:solidFill>
                                <a:prstClr val="black"/>
                              </a:solidFill>
                              <a:latin typeface="Cambria Math" panose="02040503050406030204" pitchFamily="18" charset="0"/>
                              <a:ea typeface="微软雅黑" panose="020B0503020204020204" pitchFamily="34" charset="-122"/>
                            </a:rPr>
                            <m:t>𝜌</m:t>
                          </m:r>
                        </m:e>
                      </m:d>
                      <m:sSub>
                        <m:sSubPr>
                          <m:ctrlPr>
                            <a:rPr lang="en-US" altLang="zh-CN" sz="2000" b="0" i="1" dirty="0" smtClean="0">
                              <a:solidFill>
                                <a:prstClr val="black"/>
                              </a:solidFill>
                              <a:latin typeface="Cambria Math" panose="02040503050406030204" pitchFamily="18" charset="0"/>
                              <a:ea typeface="微软雅黑" panose="020B0503020204020204" pitchFamily="34" charset="-122"/>
                            </a:rPr>
                          </m:ctrlPr>
                        </m:sSubPr>
                        <m:e>
                          <m:r>
                            <m:rPr>
                              <m:sty m:val="p"/>
                            </m:rPr>
                            <a:rPr lang="en-US" altLang="zh-CN" sz="2000" b="0" i="0" dirty="0" smtClean="0">
                              <a:solidFill>
                                <a:prstClr val="black"/>
                              </a:solidFill>
                              <a:latin typeface="Cambria Math" panose="02040503050406030204" pitchFamily="18" charset="0"/>
                              <a:ea typeface="微软雅黑" panose="020B0503020204020204" pitchFamily="34" charset="-122"/>
                            </a:rPr>
                            <m:t>Φ</m:t>
                          </m:r>
                        </m:e>
                        <m:sub>
                          <m:r>
                            <a:rPr lang="en-US" altLang="zh-CN" sz="2000" b="0" i="1" dirty="0" smtClean="0">
                              <a:solidFill>
                                <a:prstClr val="black"/>
                              </a:solidFill>
                              <a:latin typeface="Cambria Math" panose="02040503050406030204" pitchFamily="18" charset="0"/>
                              <a:ea typeface="微软雅黑" panose="020B0503020204020204" pitchFamily="34" charset="-122"/>
                            </a:rPr>
                            <m:t>𝑖𝑗</m:t>
                          </m:r>
                        </m:sub>
                      </m:sSub>
                      <m:r>
                        <a:rPr lang="en-US" altLang="zh-CN" sz="2000" b="0" i="1" dirty="0" smtClean="0">
                          <a:solidFill>
                            <a:prstClr val="black"/>
                          </a:solidFill>
                          <a:latin typeface="Cambria Math" panose="02040503050406030204" pitchFamily="18" charset="0"/>
                          <a:ea typeface="微软雅黑" panose="020B0503020204020204" pitchFamily="34" charset="-122"/>
                        </a:rPr>
                        <m:t>+</m:t>
                      </m:r>
                      <m:r>
                        <a:rPr lang="en-US" altLang="zh-CN" sz="2000" b="0" i="1" dirty="0" smtClean="0">
                          <a:solidFill>
                            <a:prstClr val="black"/>
                          </a:solidFill>
                          <a:latin typeface="Cambria Math" panose="02040503050406030204" pitchFamily="18" charset="0"/>
                          <a:ea typeface="微软雅黑" panose="020B0503020204020204" pitchFamily="34" charset="-122"/>
                        </a:rPr>
                        <m:t>𝜌</m:t>
                      </m:r>
                      <m:sSub>
                        <m:sSubPr>
                          <m:ctrlPr>
                            <a:rPr lang="en-US" altLang="zh-CN" sz="2000" b="0" i="1" dirty="0" smtClean="0">
                              <a:solidFill>
                                <a:prstClr val="black"/>
                              </a:solidFill>
                              <a:latin typeface="Cambria Math" panose="02040503050406030204" pitchFamily="18" charset="0"/>
                              <a:ea typeface="微软雅黑" panose="020B0503020204020204" pitchFamily="34" charset="-122"/>
                            </a:rPr>
                          </m:ctrlPr>
                        </m:sSubPr>
                        <m:e>
                          <m:r>
                            <m:rPr>
                              <m:sty m:val="p"/>
                            </m:rPr>
                            <a:rPr lang="en-US" altLang="zh-CN" sz="2000" b="0" i="0" dirty="0" smtClean="0">
                              <a:solidFill>
                                <a:prstClr val="black"/>
                              </a:solidFill>
                              <a:latin typeface="Cambria Math" panose="02040503050406030204" pitchFamily="18" charset="0"/>
                              <a:ea typeface="微软雅黑" panose="020B0503020204020204" pitchFamily="34" charset="-122"/>
                            </a:rPr>
                            <m:t>Φ</m:t>
                          </m:r>
                        </m:e>
                        <m:sub>
                          <m:r>
                            <a:rPr lang="en-US" altLang="zh-CN" sz="2000" b="0" i="1" dirty="0" smtClean="0">
                              <a:solidFill>
                                <a:prstClr val="black"/>
                              </a:solidFill>
                              <a:latin typeface="Cambria Math" panose="02040503050406030204" pitchFamily="18" charset="0"/>
                              <a:ea typeface="微软雅黑" panose="020B0503020204020204" pitchFamily="34" charset="-122"/>
                            </a:rPr>
                            <m:t>𝑖</m:t>
                          </m:r>
                          <m:r>
                            <a:rPr lang="en-US" altLang="zh-CN" sz="2000" b="0" i="1" dirty="0" smtClean="0">
                              <a:solidFill>
                                <a:prstClr val="black"/>
                              </a:solidFill>
                              <a:latin typeface="Cambria Math" panose="02040503050406030204" pitchFamily="18" charset="0"/>
                              <a:ea typeface="微软雅黑" panose="020B0503020204020204" pitchFamily="34" charset="-122"/>
                            </a:rPr>
                            <m:t>+1,</m:t>
                          </m:r>
                          <m:r>
                            <a:rPr lang="en-US" altLang="zh-CN" sz="2000" b="0" i="1" dirty="0" smtClean="0">
                              <a:solidFill>
                                <a:prstClr val="black"/>
                              </a:solidFill>
                              <a:latin typeface="Cambria Math" panose="02040503050406030204" pitchFamily="18" charset="0"/>
                              <a:ea typeface="微软雅黑" panose="020B0503020204020204" pitchFamily="34" charset="-122"/>
                            </a:rPr>
                            <m:t>𝑗</m:t>
                          </m:r>
                        </m:sub>
                      </m:sSub>
                    </m:oMath>
                  </m:oMathPara>
                </a14:m>
                <a:endParaRPr lang="en-US" altLang="zh-CN" sz="2000" dirty="0">
                  <a:solidFill>
                    <a:prstClr val="black"/>
                  </a:solidFill>
                  <a:latin typeface="Times New Roman" panose="02020603050405020304"/>
                  <a:ea typeface="微软雅黑" panose="020B0503020204020204" pitchFamily="34" charset="-122"/>
                </a:endParaRPr>
              </a:p>
              <a:p>
                <a:pPr marR="0" lvl="0" algn="l" defTabSz="914400" rtl="0" eaLnBrk="1" fontAlgn="auto" latinLnBrk="0" hangingPunct="1">
                  <a:lnSpc>
                    <a:spcPct val="100000"/>
                  </a:lnSpc>
                  <a:spcBef>
                    <a:spcPts val="0"/>
                  </a:spcBef>
                  <a:spcAft>
                    <a:spcPts val="0"/>
                  </a:spcAft>
                  <a:buClrTx/>
                  <a:buSzTx/>
                  <a:defRPr/>
                </a:pPr>
                <a:r>
                  <a:rPr lang="en-US" altLang="zh-CN" sz="2000" dirty="0">
                    <a:solidFill>
                      <a:prstClr val="black"/>
                    </a:solidFill>
                    <a:latin typeface="Times New Roman" panose="02020603050405020304"/>
                    <a:ea typeface="微软雅黑" panose="020B0503020204020204" pitchFamily="34" charset="-122"/>
                  </a:rPr>
                  <a:t>     </a:t>
                </a:r>
                <a:r>
                  <a:rPr kumimoji="0" lang="zh-CN" altLang="sv-SE"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其中</a:t>
                </a:r>
                <a14:m>
                  <m:oMath xmlns:m="http://schemas.openxmlformats.org/officeDocument/2006/math">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𝜌</m:t>
                    </m:r>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f>
                      <m:fPr>
                        <m:ctrlP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fPr>
                      <m:num>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𝛿</m:t>
                        </m:r>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num>
                      <m:den>
                        <m:sSup>
                          <m:sSupPr>
                            <m:ctrlP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pPr>
                          <m:e>
                            <m:d>
                              <m:dPr>
                                <m:ctrlP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dPr>
                              <m:e>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𝛿</m:t>
                                </m:r>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d>
                          </m:e>
                          <m:sup>
                            <m:r>
                              <a:rPr kumimoji="0" lang="sv-SE"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sup>
                        </m:sSup>
                      </m:den>
                    </m:f>
                  </m:oMath>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R="0" lvl="0" algn="l" defTabSz="914400" rtl="0" eaLnBrk="1" fontAlgn="auto" latinLnBrk="0" hangingPunct="1">
                  <a:lnSpc>
                    <a:spcPct val="100000"/>
                  </a:lnSpc>
                  <a:spcBef>
                    <a:spcPts val="0"/>
                  </a:spcBef>
                  <a:spcAft>
                    <a:spcPts val="0"/>
                  </a:spcAft>
                  <a:buClrTx/>
                  <a:buSzTx/>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rPr>
                  <a:t>可以用矩阵形式来表示：</a:t>
                </a:r>
                <a:endParaRPr lang="en-US" altLang="zh-CN" sz="2000" dirty="0">
                  <a:solidFill>
                    <a:prstClr val="black"/>
                  </a:solidFill>
                  <a:latin typeface="Times New Roman" panose="02020603050405020304"/>
                  <a:ea typeface="微软雅黑" panose="020B0503020204020204" pitchFamily="34" charset="-122"/>
                </a:endParaRPr>
              </a:p>
              <a:p>
                <a:pPr marR="0" lvl="0" algn="l" defTabSz="914400" rtl="0" eaLnBrk="1" fontAlgn="auto" latinLnBrk="0" hangingPunct="1">
                  <a:lnSpc>
                    <a:spcPct val="100000"/>
                  </a:lnSpc>
                  <a:spcBef>
                    <a:spcPts val="0"/>
                  </a:spcBef>
                  <a:spcAft>
                    <a:spcPts val="0"/>
                  </a:spcAft>
                  <a:buClrTx/>
                  <a:buSzTx/>
                  <a:defRPr/>
                </a:pPr>
                <a:r>
                  <a:rPr lang="en-US" altLang="zh-CN" sz="2000" dirty="0">
                    <a:solidFill>
                      <a:prstClr val="black"/>
                    </a:solidFill>
                    <a:ea typeface="微软雅黑" panose="020B0503020204020204" pitchFamily="34" charset="-122"/>
                  </a:rPr>
                  <a:t>	</a:t>
                </a:r>
                <a14:m>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𝑪</m:t>
                        </m:r>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𝚽</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𝑫</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𝚽</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𝜌</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𝒈</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𝒈</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𝑗</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=0,1,2,…</m:t>
                    </m:r>
                  </m:oMath>
                </a14:m>
                <a:endParaRPr lang="en-US" altLang="zh-CN" sz="2000" dirty="0">
                  <a:solidFill>
                    <a:prstClr val="black"/>
                  </a:solidFill>
                  <a:latin typeface="Times New Roman" panose="02020603050405020304"/>
                  <a:ea typeface="微软雅黑" panose="020B0503020204020204" pitchFamily="34" charset="-122"/>
                </a:endParaRPr>
              </a:p>
              <a:p>
                <a:pPr>
                  <a:defRPr/>
                </a:pPr>
                <a:r>
                  <a:rPr lang="en-US" altLang="zh-CN" sz="2000" dirty="0">
                    <a:solidFill>
                      <a:prstClr val="black"/>
                    </a:solidFill>
                    <a:latin typeface="Times New Roman" panose="02020603050405020304"/>
                    <a:ea typeface="微软雅黑" panose="020B0503020204020204" pitchFamily="34" charset="-122"/>
                  </a:rPr>
                  <a:t>     </a:t>
                </a:r>
                <a:r>
                  <a:rPr lang="zh-CN" altLang="en-US" sz="2000" dirty="0">
                    <a:solidFill>
                      <a:prstClr val="black"/>
                    </a:solidFill>
                    <a:latin typeface="Times New Roman" panose="02020603050405020304"/>
                    <a:ea typeface="微软雅黑" panose="020B0503020204020204" pitchFamily="34" charset="-122"/>
                  </a:rPr>
                  <a:t>使用与全隐式差分方法中相同的变换方式，可以得出矩阵</a:t>
                </a:r>
                <a:endParaRPr lang="en-US" altLang="zh-CN" sz="2000" dirty="0">
                  <a:solidFill>
                    <a:prstClr val="black"/>
                  </a:solidFill>
                  <a:latin typeface="Times New Roman" panose="02020603050405020304"/>
                  <a:ea typeface="微软雅黑" panose="020B0503020204020204" pitchFamily="34" charset="-122"/>
                </a:endParaRPr>
              </a:p>
              <a:p>
                <a:pPr>
                  <a:defRPr/>
                </a:pPr>
                <a14:m>
                  <m:oMath xmlns:m="http://schemas.openxmlformats.org/officeDocument/2006/math">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𝑪</m:t>
                        </m:r>
                      </m:e>
                      <m:sup>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sup>
                    </m:sSup>
                    <m:r>
                      <a:rPr lang="en-US" altLang="zh-CN" sz="2000" b="1" i="1">
                        <a:solidFill>
                          <a:prstClr val="black"/>
                        </a:solidFill>
                        <a:latin typeface="Cambria Math" panose="02040503050406030204" pitchFamily="18" charset="0"/>
                      </a:rPr>
                      <m:t>𝑫</m:t>
                    </m:r>
                  </m:oMath>
                </a14:m>
                <a:r>
                  <a:rPr lang="zh-CN" altLang="en-US" sz="2000" dirty="0">
                    <a:solidFill>
                      <a:prstClr val="black"/>
                    </a:solidFill>
                    <a:latin typeface="Times New Roman" panose="02020603050405020304"/>
                    <a:ea typeface="微软雅黑" panose="020B0503020204020204" pitchFamily="34" charset="-122"/>
                  </a:rPr>
                  <a:t>的特征值的绝对值小于</a:t>
                </a:r>
                <a:r>
                  <a:rPr lang="en-US" altLang="zh-CN" sz="2000" dirty="0">
                    <a:solidFill>
                      <a:prstClr val="black"/>
                    </a:solidFill>
                    <a:latin typeface="Times New Roman" panose="02020603050405020304"/>
                    <a:ea typeface="微软雅黑" panose="020B0503020204020204" pitchFamily="34" charset="-122"/>
                  </a:rPr>
                  <a:t>1</a:t>
                </a:r>
                <a:r>
                  <a:rPr lang="zh-CN" altLang="en-US" sz="2000" dirty="0">
                    <a:solidFill>
                      <a:prstClr val="black"/>
                    </a:solidFill>
                    <a:latin typeface="Times New Roman" panose="02020603050405020304"/>
                    <a:ea typeface="微软雅黑" panose="020B0503020204020204" pitchFamily="34" charset="-122"/>
                  </a:rPr>
                  <a:t>，从而可知</a:t>
                </a:r>
                <a:r>
                  <a:rPr kumimoji="0" lang="en-US" altLang="zh-CN" sz="2000" b="0" i="0" u="none" strike="noStrike" kern="1200" cap="none" spc="0" normalizeH="0" baseline="0" noProof="0" dirty="0">
                    <a:ln>
                      <a:noFill/>
                    </a:ln>
                    <a:effectLst/>
                    <a:uLnTx/>
                    <a:uFillTx/>
                    <a:latin typeface="Times New Roman" panose="02020603050405020304"/>
                    <a:ea typeface="微软雅黑" panose="020B0503020204020204" pitchFamily="34" charset="-122"/>
                    <a:cs typeface="+mn-cs"/>
                  </a:rPr>
                  <a:t>Crank-Nicolson</a:t>
                </a:r>
                <a:r>
                  <a:rPr kumimoji="0" lang="zh-CN" altLang="en-US" sz="2000" b="0" i="0" u="none" strike="noStrike" kern="1200" cap="none" spc="0" normalizeH="0" baseline="0" noProof="0" dirty="0">
                    <a:ln>
                      <a:noFill/>
                    </a:ln>
                    <a:effectLst/>
                    <a:uLnTx/>
                    <a:uFillTx/>
                    <a:latin typeface="Times New Roman" panose="02020603050405020304"/>
                    <a:ea typeface="微软雅黑" panose="020B0503020204020204" pitchFamily="34" charset="-122"/>
                    <a:cs typeface="+mn-cs"/>
                  </a:rPr>
                  <a:t>方法</a:t>
                </a:r>
                <a:endParaRPr kumimoji="0" lang="en-US" altLang="zh-CN" sz="2000" b="0" i="0" u="none" strike="noStrike" kern="1200" cap="none" spc="0" normalizeH="0" baseline="0" noProof="0" dirty="0">
                  <a:ln>
                    <a:noFill/>
                  </a:ln>
                  <a:effectLst/>
                  <a:uLnTx/>
                  <a:uFillTx/>
                  <a:latin typeface="Times New Roman" panose="02020603050405020304"/>
                  <a:ea typeface="微软雅黑" panose="020B0503020204020204" pitchFamily="34" charset="-122"/>
                  <a:cs typeface="+mn-cs"/>
                </a:endParaRPr>
              </a:p>
              <a:p>
                <a:pPr>
                  <a:defRPr/>
                </a:pPr>
                <a:r>
                  <a:rPr kumimoji="0" lang="zh-CN" altLang="en-US" sz="2000" b="0" i="0" u="none" strike="noStrike" kern="1200" cap="none" spc="0" normalizeH="0" baseline="0" noProof="0" dirty="0">
                    <a:ln>
                      <a:noFill/>
                    </a:ln>
                    <a:effectLst/>
                    <a:uLnTx/>
                    <a:uFillTx/>
                    <a:latin typeface="Times New Roman" panose="02020603050405020304"/>
                    <a:ea typeface="微软雅黑" panose="020B0503020204020204" pitchFamily="34" charset="-122"/>
                    <a:cs typeface="+mn-cs"/>
                  </a:rPr>
                  <a:t>是无条件稳定的。</a:t>
                </a:r>
                <a:endParaRPr kumimoji="0" lang="en-US" altLang="zh-CN" sz="2000" b="0" i="0" u="none" strike="noStrike" kern="1200" cap="none" spc="0" normalizeH="0" baseline="0" noProof="0" dirty="0">
                  <a:ln>
                    <a:noFill/>
                  </a:ln>
                  <a:effectLst/>
                  <a:uLnTx/>
                  <a:uFillTx/>
                  <a:latin typeface="Times New Roman" panose="02020603050405020304"/>
                  <a:ea typeface="微软雅黑" panose="020B0503020204020204" pitchFamily="34" charset="-122"/>
                  <a:cs typeface="+mn-cs"/>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30200" y="1336683"/>
                <a:ext cx="11531600" cy="4929491"/>
              </a:xfrm>
              <a:prstGeom prst="rect">
                <a:avLst/>
              </a:prstGeom>
              <a:blipFill rotWithShape="1">
                <a:blip r:embed="rId3"/>
                <a:stretch>
                  <a:fillRect l="-83" t="-193" r="-83" b="-180"/>
                </a:stretch>
              </a:blipFill>
              <a:ln w="19050">
                <a:solidFill>
                  <a:srgbClr val="972022"/>
                </a:solidFill>
                <a:prstDash val="sysDash"/>
              </a:ln>
            </p:spPr>
            <p:txBody>
              <a:bodyPr/>
              <a:lstStyle/>
              <a:p>
                <a:r>
                  <a:rPr lang="zh-CN" altLang="en-US">
                    <a:noFill/>
                  </a:rPr>
                  <a:t> </a:t>
                </a:r>
              </a:p>
            </p:txBody>
          </p:sp>
        </mc:Fallback>
      </mc:AlternateContent>
      <p:sp>
        <p:nvSpPr>
          <p:cNvPr id="17" name="文本框 16"/>
          <p:cNvSpPr txBox="1"/>
          <p:nvPr/>
        </p:nvSpPr>
        <p:spPr>
          <a:xfrm>
            <a:off x="330201" y="881584"/>
            <a:ext cx="4160520" cy="400110"/>
          </a:xfrm>
          <a:prstGeom prst="rect">
            <a:avLst/>
          </a:prstGeom>
          <a:solidFill>
            <a:srgbClr val="9C0308"/>
          </a:solidFill>
        </p:spPr>
        <p:txBody>
          <a:bodyPr wrap="square" rtlCol="0">
            <a:spAutoFit/>
          </a:bodyPr>
          <a:lstStyle/>
          <a:p>
            <a:pPr algn="ctr">
              <a:defRPr/>
            </a:pPr>
            <a:r>
              <a:rPr lang="en-US" altLang="zh-CN" sz="2000" dirty="0">
                <a:solidFill>
                  <a:prstClr val="white"/>
                </a:solidFill>
                <a:latin typeface="Times New Roman" panose="02020603050405020304"/>
                <a:ea typeface="微软雅黑" panose="020B0503020204020204" pitchFamily="34" charset="-122"/>
              </a:rPr>
              <a:t>Crank-Nicolson</a:t>
            </a:r>
            <a:r>
              <a:rPr lang="zh-CN" altLang="en-US" sz="2000" dirty="0">
                <a:solidFill>
                  <a:prstClr val="white"/>
                </a:solidFill>
                <a:latin typeface="Times New Roman" panose="02020603050405020304"/>
                <a:ea typeface="微软雅黑" panose="020B0503020204020204" pitchFamily="34" charset="-122"/>
              </a:rPr>
              <a:t>方法求解热传导方程</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pic>
        <p:nvPicPr>
          <p:cNvPr id="3" name="图片 2"/>
          <p:cNvPicPr>
            <a:picLocks noChangeAspect="1"/>
          </p:cNvPicPr>
          <p:nvPr/>
        </p:nvPicPr>
        <p:blipFill>
          <a:blip r:embed="rId4"/>
          <a:stretch>
            <a:fillRect/>
          </a:stretch>
        </p:blipFill>
        <p:spPr>
          <a:xfrm>
            <a:off x="7427132" y="3862548"/>
            <a:ext cx="4114628" cy="234310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a:t>有限差分法</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19</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2" name="文本框 1"/>
              <p:cNvSpPr txBox="1"/>
              <p:nvPr/>
            </p:nvSpPr>
            <p:spPr>
              <a:xfrm>
                <a:off x="428499" y="1461643"/>
                <a:ext cx="11531600" cy="1632050"/>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以对一</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个股息收益率为</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q</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的股票所对应的美式看跌期权</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进行定价为例</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期权价格满足微分方程：</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期权的期限为</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e>
                      <m:sub>
                        <m:r>
                          <m:rPr>
                            <m:sty m:val="p"/>
                          </m:r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max</m:t>
                        </m:r>
                      </m:sub>
                    </m:sSub>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为</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足够大的股票价格（假设股票价格为</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m:rPr>
                            <m:sty m:val="p"/>
                          </m:r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max</m:t>
                        </m:r>
                      </m:sub>
                    </m:sSub>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时看跌期权价值为</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0</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28499" y="1461643"/>
                <a:ext cx="11531600" cy="1632050"/>
              </a:xfrm>
              <a:prstGeom prst="rect">
                <a:avLst/>
              </a:prstGeom>
              <a:blipFill rotWithShape="1">
                <a:blip r:embed="rId4"/>
                <a:stretch>
                  <a:fillRect l="-87" t="-615" r="-78" b="-546"/>
                </a:stretch>
              </a:blipFill>
              <a:ln w="19050">
                <a:solidFill>
                  <a:srgbClr val="972022"/>
                </a:solidFill>
                <a:prstDash val="sysDash"/>
              </a:ln>
            </p:spPr>
            <p:txBody>
              <a:bodyPr/>
              <a:lstStyle/>
              <a:p>
                <a:r>
                  <a:rPr lang="zh-CN" altLang="en-US">
                    <a:noFill/>
                  </a:rPr>
                  <a:t> </a:t>
                </a:r>
              </a:p>
            </p:txBody>
          </p:sp>
        </mc:Fallback>
      </mc:AlternateContent>
      <p:sp>
        <p:nvSpPr>
          <p:cNvPr id="4" name="文本框 3"/>
          <p:cNvSpPr txBox="1"/>
          <p:nvPr/>
        </p:nvSpPr>
        <p:spPr>
          <a:xfrm>
            <a:off x="408179" y="1056050"/>
            <a:ext cx="1076714"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案例</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pic>
        <p:nvPicPr>
          <p:cNvPr id="5" name="图片 4" descr="\documentclass{article}&#10;\usepackage{amsmath}&#10;\pagestyle{empty}&#10;\begin{document}&#10;&#10;$$&#10; \frac{\partial f}{\partial t}+(r-q)S\frac{\partial f}{\partial S}+\frac{1}{2} \sigma^2 S^2 \frac{\partial^2 f}{S^2} =r f&#10; $$&#10;&#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166108" y="1922130"/>
            <a:ext cx="4056381" cy="560762"/>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428498" y="3804158"/>
                <a:ext cx="11531600" cy="2220736"/>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时间：将期限</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T</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分为</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N</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个等间隔、长度为</a:t>
                </a:r>
                <a14:m>
                  <m:oMath xmlns:m="http://schemas.openxmlformats.org/officeDocument/2006/math">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den>
                    </m:f>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的</m:t>
                    </m:r>
                  </m:oMath>
                </a14:m>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时间区间，故考虑</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N+1</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个时间点：</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0, </a:t>
                </a:r>
                <a14:m>
                  <m:oMath xmlns:m="http://schemas.openxmlformats.org/officeDocument/2006/math">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oMath>
                </a14:m>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 2</a:t>
                </a:r>
                <a14:m>
                  <m:oMath xmlns:m="http://schemas.openxmlformats.org/officeDocument/2006/math">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𝑡</m:t>
                    </m:r>
                  </m:oMath>
                </a14:m>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 … , 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股票价格：定义</a:t>
                </a:r>
                <a14:m>
                  <m:oMath xmlns:m="http://schemas.openxmlformats.org/officeDocument/2006/math">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m:rPr>
                                <m:sty m:val="p"/>
                              </m:r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max</m:t>
                            </m:r>
                          </m:sub>
                        </m:sSub>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𝑀</m:t>
                        </m:r>
                      </m:den>
                    </m:f>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a14:m>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，考虑</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M+1</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个具有同样间隔的股票价格：</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0, </a:t>
                </a:r>
                <a14:m>
                  <m:oMath xmlns:m="http://schemas.openxmlformats.org/officeDocument/2006/math">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 2</a:t>
                </a:r>
                <a14:m>
                  <m:oMath xmlns:m="http://schemas.openxmlformats.org/officeDocument/2006/math">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oMath>
                </a14:m>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 … , </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m:rPr>
                            <m:sty m:val="p"/>
                          </m:r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max</m:t>
                        </m:r>
                      </m:sub>
                    </m:sSub>
                  </m:oMath>
                </a14:m>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“股票价格</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时间”构成 </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(M+1)*(N+1)</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个点的网格，网格上的</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(i,j)</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对应的时间为</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i∆</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𝑡，股票价格为</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j∆</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𝑆</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14:m>
                  <m:oMath xmlns:m="http://schemas.openxmlformats.org/officeDocument/2006/math">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i</m:t>
                    </m:r>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j</m:t>
                    </m:r>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点</m:t>
                    </m:r>
                  </m:oMath>
                </a14:m>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的期权价格：</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𝑗</m:t>
                        </m:r>
                      </m:sub>
                    </m:sSub>
                  </m:oMath>
                </a14:m>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428498" y="3804158"/>
                <a:ext cx="11531600" cy="2220736"/>
              </a:xfrm>
              <a:prstGeom prst="rect">
                <a:avLst/>
              </a:prstGeom>
              <a:blipFill rotWithShape="1">
                <a:blip r:embed="rId6"/>
                <a:stretch>
                  <a:fillRect l="-87" t="-452" r="-78" b="-12152"/>
                </a:stretch>
              </a:blipFill>
              <a:ln w="19050">
                <a:solidFill>
                  <a:srgbClr val="972022"/>
                </a:solidFill>
                <a:prstDash val="sysDash"/>
              </a:ln>
            </p:spPr>
            <p:txBody>
              <a:bodyPr/>
              <a:lstStyle/>
              <a:p>
                <a:r>
                  <a:rPr lang="zh-CN" altLang="en-US">
                    <a:noFill/>
                  </a:rPr>
                  <a:t> </a:t>
                </a:r>
              </a:p>
            </p:txBody>
          </p:sp>
        </mc:Fallback>
      </mc:AlternateContent>
      <p:sp>
        <p:nvSpPr>
          <p:cNvPr id="15" name="文本框 14"/>
          <p:cNvSpPr txBox="1"/>
          <p:nvPr/>
        </p:nvSpPr>
        <p:spPr>
          <a:xfrm>
            <a:off x="408179" y="3276993"/>
            <a:ext cx="2505222"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rPr>
              <a:t>构建有限差分网络</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56050" y="1716046"/>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en-US" altLang="zh-CN" sz="2000" b="1" dirty="0">
                <a:solidFill>
                  <a:srgbClr val="972022"/>
                </a:solidFill>
                <a:cs typeface="+mn-ea"/>
                <a:sym typeface="+mn-lt"/>
              </a:rPr>
              <a:t>BS</a:t>
            </a:r>
            <a:r>
              <a:rPr lang="zh-CN" altLang="en-US" sz="2000" b="1" dirty="0">
                <a:solidFill>
                  <a:srgbClr val="972022"/>
                </a:solidFill>
                <a:cs typeface="+mn-ea"/>
                <a:sym typeface="+mn-lt"/>
              </a:rPr>
              <a:t>公式推导与数值方法</a:t>
            </a:r>
          </a:p>
        </p:txBody>
      </p:sp>
      <p:sp>
        <p:nvSpPr>
          <p:cNvPr id="6" name="文本框 5"/>
          <p:cNvSpPr txBox="1"/>
          <p:nvPr/>
        </p:nvSpPr>
        <p:spPr>
          <a:xfrm>
            <a:off x="4356050" y="2577217"/>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b="0" i="0" u="none" strike="noStrike" kern="1200" cap="none" spc="0" normalizeH="0" baseline="0" noProof="0" dirty="0">
                <a:ln>
                  <a:noFill/>
                </a:ln>
                <a:solidFill>
                  <a:prstClr val="white">
                    <a:lumMod val="65000"/>
                  </a:prstClr>
                </a:solidFill>
                <a:effectLst/>
                <a:uLnTx/>
                <a:uFillTx/>
                <a:cs typeface="+mn-ea"/>
                <a:sym typeface="+mn-lt"/>
              </a:rPr>
              <a:t>希腊字母与期权组合收益</a:t>
            </a:r>
          </a:p>
        </p:txBody>
      </p:sp>
      <p:sp>
        <p:nvSpPr>
          <p:cNvPr id="7" name="文本框 6"/>
          <p:cNvSpPr txBox="1"/>
          <p:nvPr/>
        </p:nvSpPr>
        <p:spPr>
          <a:xfrm>
            <a:off x="4356050" y="3428065"/>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b="0" i="0" u="none" strike="noStrike" kern="1200" cap="none" spc="0" normalizeH="0" baseline="0" noProof="0" dirty="0">
                <a:ln>
                  <a:noFill/>
                </a:ln>
                <a:solidFill>
                  <a:prstClr val="white">
                    <a:lumMod val="65000"/>
                  </a:prstClr>
                </a:solidFill>
                <a:effectLst/>
                <a:uLnTx/>
                <a:uFillTx/>
                <a:cs typeface="+mn-ea"/>
                <a:sym typeface="+mn-lt"/>
              </a:rPr>
              <a:t>期权的</a:t>
            </a:r>
            <a:r>
              <a:rPr kumimoji="0" lang="en-US" altLang="zh-CN" sz="2000" b="0" i="0" u="none" strike="noStrike" kern="1200" cap="none" spc="0" normalizeH="0" baseline="0" noProof="0" dirty="0">
                <a:ln>
                  <a:noFill/>
                </a:ln>
                <a:solidFill>
                  <a:prstClr val="white">
                    <a:lumMod val="65000"/>
                  </a:prstClr>
                </a:solidFill>
                <a:effectLst/>
                <a:uLnTx/>
                <a:uFillTx/>
                <a:cs typeface="+mn-ea"/>
                <a:sym typeface="+mn-lt"/>
              </a:rPr>
              <a:t>pnl</a:t>
            </a:r>
            <a:r>
              <a:rPr kumimoji="0" lang="zh-CN" altLang="en-US" sz="2000" b="0" i="0" u="none" strike="noStrike" kern="1200" cap="none" spc="0" normalizeH="0" baseline="0" noProof="0" dirty="0">
                <a:ln>
                  <a:noFill/>
                </a:ln>
                <a:solidFill>
                  <a:prstClr val="white">
                    <a:lumMod val="65000"/>
                  </a:prstClr>
                </a:solidFill>
                <a:effectLst/>
                <a:uLnTx/>
                <a:uFillTx/>
                <a:cs typeface="+mn-ea"/>
                <a:sym typeface="+mn-lt"/>
              </a:rPr>
              <a:t>分解</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2</a:t>
            </a:fld>
            <a:endParaRPr lang="zh-CN" altLang="en-US" dirty="0"/>
          </a:p>
        </p:txBody>
      </p:sp>
      <p:sp>
        <p:nvSpPr>
          <p:cNvPr id="3" name="矩形: 圆角 2"/>
          <p:cNvSpPr/>
          <p:nvPr/>
        </p:nvSpPr>
        <p:spPr>
          <a:xfrm>
            <a:off x="3676458" y="166403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289196" y="221042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676458" y="2511553"/>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289196" y="3057945"/>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676458" y="336542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289196" y="391181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676458" y="4219291"/>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289196" y="4765683"/>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文本框 18"/>
          <p:cNvSpPr txBox="1"/>
          <p:nvPr/>
        </p:nvSpPr>
        <p:spPr>
          <a:xfrm>
            <a:off x="4356050" y="428923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波动率理论与策略</a:t>
            </a:r>
          </a:p>
        </p:txBody>
      </p:sp>
      <p:sp>
        <p:nvSpPr>
          <p:cNvPr id="20" name="矩形: 圆角 19"/>
          <p:cNvSpPr/>
          <p:nvPr/>
        </p:nvSpPr>
        <p:spPr>
          <a:xfrm>
            <a:off x="3676458" y="507316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5</a:t>
            </a:r>
          </a:p>
        </p:txBody>
      </p:sp>
      <p:cxnSp>
        <p:nvCxnSpPr>
          <p:cNvPr id="21" name="直接连接符 20"/>
          <p:cNvCxnSpPr/>
          <p:nvPr/>
        </p:nvCxnSpPr>
        <p:spPr>
          <a:xfrm>
            <a:off x="4289196" y="561955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4" name="文本框 3"/>
          <p:cNvSpPr txBox="1"/>
          <p:nvPr>
            <p:custDataLst>
              <p:tags r:id="rId1"/>
            </p:custDataLst>
          </p:nvPr>
        </p:nvSpPr>
        <p:spPr>
          <a:xfrm>
            <a:off x="4356050" y="515029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场外衍生品介绍</a:t>
            </a:r>
          </a:p>
        </p:txBody>
      </p:sp>
      <p:sp>
        <p:nvSpPr>
          <p:cNvPr id="8" name="矩形: 圆角 19"/>
          <p:cNvSpPr/>
          <p:nvPr>
            <p:custDataLst>
              <p:tags r:id="rId2"/>
            </p:custDataLst>
          </p:nvPr>
        </p:nvSpPr>
        <p:spPr>
          <a:xfrm>
            <a:off x="3676458" y="593422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6</a:t>
            </a:r>
          </a:p>
        </p:txBody>
      </p:sp>
      <p:cxnSp>
        <p:nvCxnSpPr>
          <p:cNvPr id="10" name="直接连接符 9"/>
          <p:cNvCxnSpPr/>
          <p:nvPr>
            <p:custDataLst>
              <p:tags r:id="rId3"/>
            </p:custDataLst>
          </p:nvPr>
        </p:nvCxnSpPr>
        <p:spPr>
          <a:xfrm>
            <a:off x="4289196" y="648061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2" name="文本框 11"/>
          <p:cNvSpPr txBox="1"/>
          <p:nvPr>
            <p:custDataLst>
              <p:tags r:id="rId4"/>
            </p:custDataLst>
          </p:nvPr>
        </p:nvSpPr>
        <p:spPr>
          <a:xfrm>
            <a:off x="4356050" y="601135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做市理论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75919" y="1218431"/>
                <a:ext cx="11531600" cy="5497274"/>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假设：</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num>
                      <m:den>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den>
                    </m:f>
                  </m:oMath>
                </a14:m>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的值在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a:ea typeface="微软雅黑" panose="020B0503020204020204" pitchFamily="34" charset="-122"/>
                    <a:cs typeface="+mn-cs"/>
                  </a:rPr>
                  <a:t>i,j</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和</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(i+1,j)</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上相等时，可进行如下差分化：</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代入微分方程，有：</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期与</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t+1</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期期权价格的关系：</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其中：</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75919" y="1218431"/>
                <a:ext cx="11531600" cy="5497274"/>
              </a:xfrm>
              <a:prstGeom prst="rect">
                <a:avLst/>
              </a:prstGeom>
              <a:blipFill rotWithShape="1">
                <a:blip r:embed="rId8"/>
                <a:stretch>
                  <a:fillRect l="-88" t="-182" r="-77" b="-163"/>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r>
              <a:rPr lang="zh-CN" altLang="en-US"/>
              <a:t>显式有限差分法</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20</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0" name="文本框 19"/>
          <p:cNvSpPr txBox="1"/>
          <p:nvPr/>
        </p:nvSpPr>
        <p:spPr>
          <a:xfrm>
            <a:off x="375918" y="818321"/>
            <a:ext cx="2041217"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显式有限差分法</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pic>
        <p:nvPicPr>
          <p:cNvPr id="3" name="图片 2" descr="\documentclass{article}&#10;\usepackage{amsmath}&#10;\pagestyle{empty}&#10;\begin{document}&#10;&#10;$$&#10; \frac{\partial f}{\partial S}=\frac{f_{t+1,j+1}-f_{t+1,j-1}}{2\Delta S}&#10; $$&#10;&#10;&#10;\end{document}" title="IguanaTex Bitmap Display"/>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617194" y="1955353"/>
            <a:ext cx="2787047" cy="531809"/>
          </a:xfrm>
          <a:prstGeom prst="rect">
            <a:avLst/>
          </a:prstGeom>
        </p:spPr>
      </p:pic>
      <p:pic>
        <p:nvPicPr>
          <p:cNvPr id="5" name="图片 4" descr="\documentclass{article}&#10;\usepackage{amsmath}&#10;\pagestyle{empty}&#10;\begin{document}&#10;&#10;$$&#10; \frac{\partial^2 f}{S^2}=\frac{f_{t+1,j+1}+f_{t+1,j-1}-2f_{t+1,j}}{\Delta S^2}&#10; $$&#10;&#10;&#10;\end{document}" title="IguanaTex Bitmap Display"/>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542004" y="1961730"/>
            <a:ext cx="3940571" cy="560762"/>
          </a:xfrm>
          <a:prstGeom prst="rect">
            <a:avLst/>
          </a:prstGeom>
        </p:spPr>
      </p:pic>
      <p:pic>
        <p:nvPicPr>
          <p:cNvPr id="9" name="图片 8" descr="\documentclass{article}&#10;\usepackage{amsmath}&#10;\pagestyle{empty}&#10;\begin{document}&#10;&#10;$$&#10; \frac{f_{t+1,j}-f_{t,j}}{\Delta t}+(r-q)j \Delta S \frac{f_{t+1,j+1}-f_{t+1,j-1}}{2\Delta S} +\frac{1}{2}\sigma^2 j^2 \Delta S^2 \frac{f_{t+1,j+1}+f_{t+1,j-1}-2f_{t+1,j}}{\Delta S^2}=r f_{t,j}&#10; $$&#10;&#10;&#10;\end{document}" title="IguanaTex Bitmap Display"/>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37338" y="3041907"/>
            <a:ext cx="10154666" cy="528762"/>
          </a:xfrm>
          <a:prstGeom prst="rect">
            <a:avLst/>
          </a:prstGeom>
        </p:spPr>
      </p:pic>
      <p:pic>
        <p:nvPicPr>
          <p:cNvPr id="13" name="图片 12" descr="\documentclass{article}&#10;\usepackage{amsmath}&#10;\pagestyle{empty}&#10;\begin{document}&#10;&#10; $$&#10; f_{t,j}=a_j^{*} f_{t+1,j-1} + b_j^{*} f_{t+1,j}+c_j^{*} f_{t+1,j+1}&#10; $$&#10;&#10;&#10;\end{document}" title="IguanaTex Bitmap Display"/>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959624" y="4253042"/>
            <a:ext cx="4364190" cy="286476"/>
          </a:xfrm>
          <a:prstGeom prst="rect">
            <a:avLst/>
          </a:prstGeom>
        </p:spPr>
      </p:pic>
      <p:pic>
        <p:nvPicPr>
          <p:cNvPr id="17" name="图片 16" descr="\documentclass{article}&#10;\usepackage{amsmath}&#10;\pagestyle{empty}&#10;\begin{document}&#10;&#10;&#10;$$&#10; \begin{aligned}&#10;  a_j^{*}&amp;=\frac{1}{1+ r \Delta t}  \left(-\frac{1}{2}(r-q)j \Delta t +\frac{1}{2} \sigma^2 j^2 \Delta t \right)\\&#10;  b_j^{*}&amp;=\frac{1}{1+ r \Delta t}  \left(1-\sigma^2 j^2 \Delta t  \right)\\&#10;  c_j^{*}&amp;=\frac{1}{1+ r \Delta t}  \left(\frac{1}{2}(r-q)j \Delta t +\frac{1}{2} \sigma^2 j^2 \Delta t \right)&#10; \end{aligned} &#10; $$&#10;&#10;\end{document}" title="IguanaTex Bitmap Display"/>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959624" y="4750208"/>
            <a:ext cx="4710095" cy="1945905"/>
          </a:xfrm>
          <a:prstGeom prst="rect">
            <a:avLst/>
          </a:prstGeom>
        </p:spPr>
      </p:pic>
      <p:sp>
        <p:nvSpPr>
          <p:cNvPr id="2" name="矩形 1"/>
          <p:cNvSpPr/>
          <p:nvPr/>
        </p:nvSpPr>
        <p:spPr>
          <a:xfrm>
            <a:off x="3959624" y="4189228"/>
            <a:ext cx="357195"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7" name="矩形 6"/>
          <p:cNvSpPr/>
          <p:nvPr/>
        </p:nvSpPr>
        <p:spPr>
          <a:xfrm>
            <a:off x="4898833" y="4195044"/>
            <a:ext cx="906544"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8" name="矩形 7"/>
          <p:cNvSpPr/>
          <p:nvPr/>
        </p:nvSpPr>
        <p:spPr>
          <a:xfrm>
            <a:off x="7439631" y="4207256"/>
            <a:ext cx="911784"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0" name="矩形 9"/>
          <p:cNvSpPr/>
          <p:nvPr/>
        </p:nvSpPr>
        <p:spPr>
          <a:xfrm>
            <a:off x="6291314" y="4189228"/>
            <a:ext cx="662379"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5919" y="1218431"/>
            <a:ext cx="11531600" cy="5632311"/>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对于</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t</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期与</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t+1</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期期权价格的关系：</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在有限差分网络中的直观表示为：</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11" name="标题 10"/>
          <p:cNvSpPr>
            <a:spLocks noGrp="1"/>
          </p:cNvSpPr>
          <p:nvPr>
            <p:ph type="title"/>
          </p:nvPr>
        </p:nvSpPr>
        <p:spPr/>
        <p:txBody>
          <a:bodyPr/>
          <a:lstStyle/>
          <a:p>
            <a:r>
              <a:rPr lang="zh-CN" altLang="en-US"/>
              <a:t>显式有限差分法</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21</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0" name="文本框 19"/>
          <p:cNvSpPr txBox="1"/>
          <p:nvPr/>
        </p:nvSpPr>
        <p:spPr>
          <a:xfrm>
            <a:off x="375919" y="818321"/>
            <a:ext cx="3331300"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显式有限差分法的直观表示</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graphicFrame>
        <p:nvGraphicFramePr>
          <p:cNvPr id="9" name="图表 8"/>
          <p:cNvGraphicFramePr/>
          <p:nvPr/>
        </p:nvGraphicFramePr>
        <p:xfrm>
          <a:off x="3347681" y="2446806"/>
          <a:ext cx="5824686" cy="3895783"/>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2" name="文本框 11"/>
              <p:cNvSpPr txBox="1"/>
              <p:nvPr/>
            </p:nvSpPr>
            <p:spPr>
              <a:xfrm>
                <a:off x="3151030" y="3422470"/>
                <a:ext cx="6025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e>
                        <m:sub>
                          <m:r>
                            <m:rPr>
                              <m:sty m:val="p"/>
                            </m:rP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mn-cs"/>
                            </a:rPr>
                            <m:t>max</m:t>
                          </m:r>
                        </m:sub>
                      </m:sSub>
                    </m:oMath>
                  </m:oMathPara>
                </a14:m>
                <a:endParaRPr kumimoji="0" lang="zh-CN" altLang="en-US" sz="12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151030" y="3422470"/>
                <a:ext cx="602512" cy="276999"/>
              </a:xfrm>
              <a:prstGeom prst="rect">
                <a:avLst/>
              </a:prstGeom>
              <a:blipFill rotWithShape="1">
                <a:blip r:embed="rId5"/>
                <a:stretch>
                  <a:fillRect l="-27" t="-164" r="9" b="214"/>
                </a:stretch>
              </a:blipFill>
            </p:spPr>
            <p:txBody>
              <a:bodyPr/>
              <a:lstStyle/>
              <a:p>
                <a:r>
                  <a:rPr lang="zh-CN" altLang="en-US">
                    <a:noFill/>
                  </a:rPr>
                  <a:t> </a:t>
                </a:r>
              </a:p>
            </p:txBody>
          </p:sp>
        </mc:Fallback>
      </mc:AlternateContent>
      <p:sp>
        <p:nvSpPr>
          <p:cNvPr id="13" name="文本框 12"/>
          <p:cNvSpPr txBox="1"/>
          <p:nvPr/>
        </p:nvSpPr>
        <p:spPr>
          <a:xfrm>
            <a:off x="7995932" y="5992079"/>
            <a:ext cx="2339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T</a:t>
            </a: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p:cxnSp>
        <p:nvCxnSpPr>
          <p:cNvPr id="16" name="直接连接符 15"/>
          <p:cNvCxnSpPr/>
          <p:nvPr/>
        </p:nvCxnSpPr>
        <p:spPr>
          <a:xfrm>
            <a:off x="3807125" y="5874817"/>
            <a:ext cx="436552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直接连接符 16"/>
          <p:cNvCxnSpPr/>
          <p:nvPr/>
        </p:nvCxnSpPr>
        <p:spPr>
          <a:xfrm>
            <a:off x="8162885" y="3578969"/>
            <a:ext cx="0" cy="22697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347681" y="5915867"/>
            <a:ext cx="56856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(0,0)</a:t>
            </a:r>
            <a:endParaRPr kumimoji="0" lang="zh-CN" altLang="en-US" sz="12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p:pic>
        <p:nvPicPr>
          <p:cNvPr id="4" name="图片 3" descr="\documentclass{article}&#10;\usepackage{amsmath}&#10;\pagestyle{empty}&#10;\begin{document}&#10;&#10; $$&#10; f_{t,j}=a_j^{*} f_{t+1,j-1} + b_j^{*} f_{t+1,j}+c_j^{*} f_{t+1,j+1}&#10; $$&#10;&#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748700" y="1665225"/>
            <a:ext cx="4364190" cy="286476"/>
          </a:xfrm>
          <a:prstGeom prst="rect">
            <a:avLst/>
          </a:prstGeom>
        </p:spPr>
      </p:pic>
      <p:sp>
        <p:nvSpPr>
          <p:cNvPr id="8" name="矩形 7"/>
          <p:cNvSpPr/>
          <p:nvPr/>
        </p:nvSpPr>
        <p:spPr>
          <a:xfrm>
            <a:off x="3748700" y="1633318"/>
            <a:ext cx="357195"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5" name="矩形 14"/>
          <p:cNvSpPr/>
          <p:nvPr/>
        </p:nvSpPr>
        <p:spPr>
          <a:xfrm>
            <a:off x="4693679" y="1601411"/>
            <a:ext cx="906544"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9" name="矩形 18"/>
          <p:cNvSpPr/>
          <p:nvPr/>
        </p:nvSpPr>
        <p:spPr>
          <a:xfrm>
            <a:off x="7239599" y="1601411"/>
            <a:ext cx="911784"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2" name="矩形 21"/>
          <p:cNvSpPr/>
          <p:nvPr/>
        </p:nvSpPr>
        <p:spPr>
          <a:xfrm>
            <a:off x="6096000" y="1604819"/>
            <a:ext cx="662379" cy="350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cxnSp>
        <p:nvCxnSpPr>
          <p:cNvPr id="24" name="直接箭头连接符 23"/>
          <p:cNvCxnSpPr/>
          <p:nvPr/>
        </p:nvCxnSpPr>
        <p:spPr>
          <a:xfrm flipH="1">
            <a:off x="6423583" y="4033181"/>
            <a:ext cx="850522" cy="457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p:nvPr/>
        </p:nvCxnSpPr>
        <p:spPr>
          <a:xfrm flipH="1" flipV="1">
            <a:off x="6417302" y="4484061"/>
            <a:ext cx="875932" cy="4611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75919" y="1218431"/>
                <a:ext cx="5204266" cy="5189498"/>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时刻为</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时：</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股票价格为</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0</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时：</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股票价格为</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m:rPr>
                            <m:sty m:val="p"/>
                          </m:r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max</m:t>
                        </m:r>
                      </m:sub>
                    </m:s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时：</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将</a:t>
                </a:r>
                <a14:m>
                  <m:oMath xmlns:m="http://schemas.openxmlformats.org/officeDocument/2006/math">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num>
                      <m:den>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den>
                    </m:f>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𝑡</m:t>
                        </m:r>
                      </m:den>
                    </m:f>
                  </m:oMath>
                </a14:m>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进行</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差分近似：</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75919" y="1218431"/>
                <a:ext cx="5204266" cy="5189498"/>
              </a:xfrm>
              <a:prstGeom prst="rect">
                <a:avLst/>
              </a:prstGeom>
              <a:blipFill rotWithShape="1">
                <a:blip r:embed="rId9"/>
                <a:stretch>
                  <a:fillRect l="-195" t="-193" r="-175" b="-181"/>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r>
              <a:rPr lang="zh-CN" altLang="en-US"/>
              <a:t>隐式有限差分法</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22</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0" name="文本框 19"/>
          <p:cNvSpPr txBox="1"/>
          <p:nvPr/>
        </p:nvSpPr>
        <p:spPr>
          <a:xfrm>
            <a:off x="375919" y="818321"/>
            <a:ext cx="2686258"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边值条件与差分近似</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pic>
        <p:nvPicPr>
          <p:cNvPr id="7" name="图片 6" descr="\documentclass{article}&#10;\usepackage{amsmath}&#10;\pagestyle{empty}&#10;\begin{document}&#10;&#10;$$&#10; f_{N,j}=max(K-j\Delta S,0), j=0,1,\cdots,M&#10; $$&#10;&#10;&#10;\end{document}" title="IguanaTex Bitmap Display"/>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87129" y="1587317"/>
            <a:ext cx="4550095" cy="265143"/>
          </a:xfrm>
          <a:prstGeom prst="rect">
            <a:avLst/>
          </a:prstGeom>
        </p:spPr>
      </p:pic>
      <p:pic>
        <p:nvPicPr>
          <p:cNvPr id="12" name="图片 11" descr="\documentclass{article}&#10;\usepackage{amsmath}&#10;\pagestyle{empty}&#10;\begin{document}&#10;&#10;$$&#10; f_{t,0}=K,t=0,1,\cdots,N&#10; $$&#10;&#10;&#10;\end{document}" title="IguanaTex Bitmap Display"/>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05415" y="2226104"/>
            <a:ext cx="2652952" cy="251429"/>
          </a:xfrm>
          <a:prstGeom prst="rect">
            <a:avLst/>
          </a:prstGeom>
        </p:spPr>
      </p:pic>
      <p:pic>
        <p:nvPicPr>
          <p:cNvPr id="16" name="图片 15" descr="\documentclass{article}&#10;\usepackage{amsmath}&#10;\pagestyle{empty}&#10;\begin{document}&#10;&#10;$$&#10; f_{t,M}=0,t=0,1,\cdots,N&#10; $$&#10;&#10;&#10;\end{document}" title="IguanaTex Bitmap Display"/>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87129" y="2878763"/>
            <a:ext cx="2671238" cy="251429"/>
          </a:xfrm>
          <a:prstGeom prst="rect">
            <a:avLst/>
          </a:prstGeom>
        </p:spPr>
      </p:pic>
      <p:pic>
        <p:nvPicPr>
          <p:cNvPr id="4" name="图片 3" descr="\documentclass{article}&#10;\usepackage{amsmath}&#10;\pagestyle{empty}&#10;\begin{document}&#10;&#10;$$&#10; \frac{\partial f}{\partial S}=\frac{f_{t,j+1}-f_{t,j}}{\Delta S}&#10; $$&#10;&#10;&#10;\end{document}" title="IguanaTex Bitmap Display"/>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87129" y="3987588"/>
            <a:ext cx="2016000" cy="531809"/>
          </a:xfrm>
          <a:prstGeom prst="rect">
            <a:avLst/>
          </a:prstGeom>
        </p:spPr>
      </p:pic>
      <p:pic>
        <p:nvPicPr>
          <p:cNvPr id="5" name="图片 4" descr="\documentclass{article}&#10;\usepackage{amsmath}&#10;\pagestyle{empty}&#10;\begin{document}&#10;&#10;$$&#10; \frac{\partial f}{\partial t}=\frac{f_{t+1,j}-f_{t,j}}{\Delta t}&#10; $$&#10;&#10;&#10;\end{document}" title="IguanaTex Bitmap Display"/>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174" y="5409071"/>
            <a:ext cx="1996190" cy="531809"/>
          </a:xfrm>
          <a:prstGeom prst="rect">
            <a:avLst/>
          </a:prstGeom>
        </p:spPr>
      </p:pic>
      <p:pic>
        <p:nvPicPr>
          <p:cNvPr id="8" name="图片 7" descr="\documentclass{article}&#10;\usepackage{amsmath}&#10;\pagestyle{empty}&#10;\begin{document}&#10;&#10; $$&#10; \frac{\partial^2 f}{S^2}=\frac{f_{t,j+1}+f_{t,j-1}-2f_{t,j}}{\Delta S^2}&#10; $$&#10;&#10;&#10;\end{document}" title="IguanaTex Bitmap Display"/>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63174" y="4681778"/>
            <a:ext cx="3172571" cy="560762"/>
          </a:xfrm>
          <a:prstGeom prst="rect">
            <a:avLst/>
          </a:prstGeom>
        </p:spPr>
      </p:pic>
      <p:graphicFrame>
        <p:nvGraphicFramePr>
          <p:cNvPr id="27" name="图表 26"/>
          <p:cNvGraphicFramePr/>
          <p:nvPr/>
        </p:nvGraphicFramePr>
        <p:xfrm>
          <a:off x="5991395" y="1945036"/>
          <a:ext cx="5824686" cy="3895783"/>
        </p:xfrm>
        <a:graphic>
          <a:graphicData uri="http://schemas.openxmlformats.org/drawingml/2006/chart">
            <c:chart xmlns:c="http://schemas.openxmlformats.org/drawingml/2006/chart" xmlns:r="http://schemas.openxmlformats.org/officeDocument/2006/relationships" r:id="rId16"/>
          </a:graphicData>
        </a:graphic>
      </p:graphicFrame>
      <mc:AlternateContent xmlns:mc="http://schemas.openxmlformats.org/markup-compatibility/2006" xmlns:a14="http://schemas.microsoft.com/office/drawing/2010/main">
        <mc:Choice Requires="a14">
          <p:sp>
            <p:nvSpPr>
              <p:cNvPr id="29" name="文本框 28"/>
              <p:cNvSpPr txBox="1"/>
              <p:nvPr/>
            </p:nvSpPr>
            <p:spPr>
              <a:xfrm>
                <a:off x="5794744" y="2920700"/>
                <a:ext cx="6025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e>
                        <m:sub>
                          <m:r>
                            <m:rPr>
                              <m:sty m:val="p"/>
                            </m:rP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mn-cs"/>
                            </a:rPr>
                            <m:t>max</m:t>
                          </m:r>
                        </m:sub>
                      </m:sSub>
                    </m:oMath>
                  </m:oMathPara>
                </a14:m>
                <a:endParaRPr kumimoji="0" lang="zh-CN" altLang="en-US" sz="12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5794744" y="2920700"/>
                <a:ext cx="602512" cy="276999"/>
              </a:xfrm>
              <a:prstGeom prst="rect">
                <a:avLst/>
              </a:prstGeom>
              <a:blipFill rotWithShape="1">
                <a:blip r:embed="rId17"/>
                <a:stretch>
                  <a:fillRect l="-61" t="-121" r="44" b="171"/>
                </a:stretch>
              </a:blipFill>
            </p:spPr>
            <p:txBody>
              <a:bodyPr/>
              <a:lstStyle/>
              <a:p>
                <a:r>
                  <a:rPr lang="zh-CN" altLang="en-US">
                    <a:noFill/>
                  </a:rPr>
                  <a:t> </a:t>
                </a:r>
              </a:p>
            </p:txBody>
          </p:sp>
        </mc:Fallback>
      </mc:AlternateContent>
      <p:sp>
        <p:nvSpPr>
          <p:cNvPr id="31" name="文本框 30"/>
          <p:cNvSpPr txBox="1"/>
          <p:nvPr/>
        </p:nvSpPr>
        <p:spPr>
          <a:xfrm>
            <a:off x="10639646" y="5490309"/>
            <a:ext cx="2339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T</a:t>
            </a: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p:cxnSp>
        <p:nvCxnSpPr>
          <p:cNvPr id="49" name="直接连接符 48"/>
          <p:cNvCxnSpPr/>
          <p:nvPr/>
        </p:nvCxnSpPr>
        <p:spPr>
          <a:xfrm>
            <a:off x="6464060" y="5373047"/>
            <a:ext cx="435230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1" name="直接连接符 50"/>
          <p:cNvCxnSpPr/>
          <p:nvPr/>
        </p:nvCxnSpPr>
        <p:spPr>
          <a:xfrm>
            <a:off x="10806599" y="3077199"/>
            <a:ext cx="0" cy="22958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991395" y="5414097"/>
            <a:ext cx="56856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(0,0)</a:t>
            </a:r>
            <a:endParaRPr kumimoji="0" lang="zh-CN" altLang="en-US" sz="12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75919" y="1218431"/>
                <a:ext cx="11531600" cy="4881721"/>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将</a:t>
                </a:r>
                <a14:m>
                  <m:oMath xmlns:m="http://schemas.openxmlformats.org/officeDocument/2006/math">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num>
                      <m:den>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den>
                    </m:f>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𝑡</m:t>
                        </m:r>
                      </m:den>
                    </m:f>
                  </m:oMath>
                </a14:m>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num>
                      <m:den>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代入原微分方程，有：</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期与</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t+1</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期期权价格的关系：</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其中：</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75919" y="1218431"/>
                <a:ext cx="11531600" cy="4881721"/>
              </a:xfrm>
              <a:prstGeom prst="rect">
                <a:avLst/>
              </a:prstGeom>
              <a:blipFill rotWithShape="1">
                <a:blip r:embed="rId7"/>
                <a:stretch>
                  <a:fillRect l="-88" t="-205" r="-77" b="-188"/>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r>
              <a:rPr lang="zh-CN" altLang="en-US"/>
              <a:t>隐式有限差分法</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23</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0" name="文本框 19"/>
          <p:cNvSpPr txBox="1"/>
          <p:nvPr/>
        </p:nvSpPr>
        <p:spPr>
          <a:xfrm>
            <a:off x="375919" y="818321"/>
            <a:ext cx="3331300"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将微分方程转为差分方程</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pic>
        <p:nvPicPr>
          <p:cNvPr id="4" name="图片 3" descr="\documentclass{article}&#10;\usepackage{amsmath}&#10;\pagestyle{empty}&#10;\begin{document}&#10;&#10;$$&#10; \frac{f_{t+1,j}-f_{t,j}}{\Delta t}+(r-q)j \Delta S \frac{f_{t,j+1}-f_{t,j-1}}{2\Delta S} +\frac{1}{2}\sigma^2 j^2 \Delta S^2 \frac{f_{t,j+1}+f_{t,j-1}-2f_{t,j}}{\Delta S^2}=r f_{t,j}&#10; $$&#10;&#10;&#10;\end{document}" title="IguanaTex Bitmap Display"/>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41569" y="1907089"/>
            <a:ext cx="8874666" cy="528762"/>
          </a:xfrm>
          <a:prstGeom prst="rect">
            <a:avLst/>
          </a:prstGeom>
        </p:spPr>
      </p:pic>
      <p:pic>
        <p:nvPicPr>
          <p:cNvPr id="8" name="图片 7" descr="\documentclass{article}&#10;\usepackage{amsmath}&#10;\pagestyle{empty}&#10;\begin{document}&#10;&#10;$$&#10; \begin{aligned}&#10;  j&amp;=1,2,\cdots,M-1\\&#10;  i&amp;=1,2,\cdots,N-1&#10; \end{aligned}&#10; $$&#10;&#10;&#10;\end{document}" title="IguanaTex Bitmap Display"/>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81909" y="2682794"/>
            <a:ext cx="2119619" cy="600381"/>
          </a:xfrm>
          <a:prstGeom prst="rect">
            <a:avLst/>
          </a:prstGeom>
        </p:spPr>
      </p:pic>
      <p:pic>
        <p:nvPicPr>
          <p:cNvPr id="10" name="图片 9" descr="\documentclass{article}&#10;\usepackage{amsmath}&#10;\pagestyle{empty}&#10;\begin{document}&#10;&#10;&#10;$$&#10; a_j f_{t,j-1} +b_j f_{t,j}+c_j f_{t,j+1}=f_{t+1,j}&#10; $$&#10;&#10;\end{document}" title="IguanaTex Bitmap Display"/>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228575" y="3679860"/>
            <a:ext cx="3826286" cy="252952"/>
          </a:xfrm>
          <a:prstGeom prst="rect">
            <a:avLst/>
          </a:prstGeom>
        </p:spPr>
      </p:pic>
      <p:pic>
        <p:nvPicPr>
          <p:cNvPr id="15" name="图片 14" descr="\documentclass{article}&#10;\usepackage{amsmath}&#10;\pagestyle{empty}&#10;\begin{document}&#10;&#10;$$&#10; \begin{aligned}&#10;  a_j&amp;=\frac{1}{2}(r-q)j \Delta t -\frac{1}{2} \sigma^2 j^2 \Delta t\\&#10;  b_j&amp;=1+\sigma^2 j^2 \Delta t + r \Delta t\\&#10;  c_j&amp;=-\frac{1}{2}(r-q)j \Delta t -\frac{1}{2} \sigma^2 j^2 \Delta t&#10; \end{aligned}  &#10; $$&#10;&#10;&#10;\end{document}" title="IguanaTex Bitmap Display"/>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35813" y="4329497"/>
            <a:ext cx="3411809" cy="1532952"/>
          </a:xfrm>
          <a:prstGeom prst="rect">
            <a:avLst/>
          </a:prstGeom>
        </p:spPr>
      </p:pic>
      <p:sp>
        <p:nvSpPr>
          <p:cNvPr id="2" name="矩形 1"/>
          <p:cNvSpPr/>
          <p:nvPr/>
        </p:nvSpPr>
        <p:spPr>
          <a:xfrm>
            <a:off x="4447537" y="3657603"/>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3" name="矩形 2"/>
          <p:cNvSpPr/>
          <p:nvPr/>
        </p:nvSpPr>
        <p:spPr>
          <a:xfrm>
            <a:off x="7443889" y="3657603"/>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5" name="矩形 4"/>
          <p:cNvSpPr/>
          <p:nvPr/>
        </p:nvSpPr>
        <p:spPr>
          <a:xfrm>
            <a:off x="6496488" y="3663594"/>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7" name="矩形 6"/>
          <p:cNvSpPr/>
          <p:nvPr/>
        </p:nvSpPr>
        <p:spPr>
          <a:xfrm>
            <a:off x="5605635" y="3662909"/>
            <a:ext cx="419927" cy="322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5919" y="1218431"/>
            <a:ext cx="11531600" cy="5632311"/>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对于</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t</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期与</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t+1</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期期权价格的关系：</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在有限差分网络中的直观表示为：</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11" name="标题 10"/>
          <p:cNvSpPr>
            <a:spLocks noGrp="1"/>
          </p:cNvSpPr>
          <p:nvPr>
            <p:ph type="title"/>
          </p:nvPr>
        </p:nvSpPr>
        <p:spPr/>
        <p:txBody>
          <a:bodyPr/>
          <a:lstStyle/>
          <a:p>
            <a:r>
              <a:rPr lang="zh-CN" altLang="en-US"/>
              <a:t>隐式有限差分法</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24</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0" name="文本框 19"/>
          <p:cNvSpPr txBox="1"/>
          <p:nvPr/>
        </p:nvSpPr>
        <p:spPr>
          <a:xfrm>
            <a:off x="375919" y="818321"/>
            <a:ext cx="3331300"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隐式有限差分法的直观表示</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pic>
        <p:nvPicPr>
          <p:cNvPr id="10" name="图片 9" descr="\documentclass{article}&#10;\usepackage{amsmath}&#10;\pagestyle{empty}&#10;\begin{document}&#10;&#10;&#10;$$&#10; a_j f_{t,j-1} +b_j f_{t,j}+c_j f_{t,j+1}=f_{t+1,j}&#10; $$&#10;&#10;\end{document}" title="IguanaTex Bitmap Display"/>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82037" y="1669351"/>
            <a:ext cx="3826286" cy="252952"/>
          </a:xfrm>
          <a:prstGeom prst="rect">
            <a:avLst/>
          </a:prstGeom>
        </p:spPr>
      </p:pic>
      <p:sp>
        <p:nvSpPr>
          <p:cNvPr id="2" name="矩形 1"/>
          <p:cNvSpPr/>
          <p:nvPr/>
        </p:nvSpPr>
        <p:spPr>
          <a:xfrm>
            <a:off x="4300999" y="1647094"/>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3" name="矩形 2"/>
          <p:cNvSpPr/>
          <p:nvPr/>
        </p:nvSpPr>
        <p:spPr>
          <a:xfrm>
            <a:off x="7297351" y="1647094"/>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5" name="矩形 4"/>
          <p:cNvSpPr/>
          <p:nvPr/>
        </p:nvSpPr>
        <p:spPr>
          <a:xfrm>
            <a:off x="6349950" y="1653085"/>
            <a:ext cx="687172" cy="310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7" name="矩形 6"/>
          <p:cNvSpPr/>
          <p:nvPr/>
        </p:nvSpPr>
        <p:spPr>
          <a:xfrm>
            <a:off x="5459097" y="1652400"/>
            <a:ext cx="419927" cy="322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aphicFrame>
        <p:nvGraphicFramePr>
          <p:cNvPr id="9" name="图表 8"/>
          <p:cNvGraphicFramePr/>
          <p:nvPr/>
        </p:nvGraphicFramePr>
        <p:xfrm>
          <a:off x="3347681" y="2446806"/>
          <a:ext cx="5824686" cy="3895783"/>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12" name="文本框 11"/>
              <p:cNvSpPr txBox="1"/>
              <p:nvPr/>
            </p:nvSpPr>
            <p:spPr>
              <a:xfrm>
                <a:off x="3151030" y="3422470"/>
                <a:ext cx="6025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e>
                        <m:sub>
                          <m:r>
                            <m:rPr>
                              <m:sty m:val="p"/>
                            </m:rP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mn-cs"/>
                            </a:rPr>
                            <m:t>max</m:t>
                          </m:r>
                        </m:sub>
                      </m:sSub>
                    </m:oMath>
                  </m:oMathPara>
                </a14:m>
                <a:endParaRPr kumimoji="0" lang="zh-CN" altLang="en-US" sz="12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151030" y="3422470"/>
                <a:ext cx="602512" cy="276999"/>
              </a:xfrm>
              <a:prstGeom prst="rect">
                <a:avLst/>
              </a:prstGeom>
              <a:blipFill rotWithShape="1">
                <a:blip r:embed="rId6"/>
                <a:stretch>
                  <a:fillRect l="-27" t="-164" r="9" b="214"/>
                </a:stretch>
              </a:blipFill>
            </p:spPr>
            <p:txBody>
              <a:bodyPr/>
              <a:lstStyle/>
              <a:p>
                <a:r>
                  <a:rPr lang="zh-CN" altLang="en-US">
                    <a:noFill/>
                  </a:rPr>
                  <a:t> </a:t>
                </a:r>
              </a:p>
            </p:txBody>
          </p:sp>
        </mc:Fallback>
      </mc:AlternateContent>
      <p:sp>
        <p:nvSpPr>
          <p:cNvPr id="13" name="文本框 12"/>
          <p:cNvSpPr txBox="1"/>
          <p:nvPr/>
        </p:nvSpPr>
        <p:spPr>
          <a:xfrm>
            <a:off x="7995932" y="5992079"/>
            <a:ext cx="2339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T</a:t>
            </a: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p:cxnSp>
        <p:nvCxnSpPr>
          <p:cNvPr id="16" name="直接连接符 15"/>
          <p:cNvCxnSpPr/>
          <p:nvPr/>
        </p:nvCxnSpPr>
        <p:spPr>
          <a:xfrm>
            <a:off x="3807125" y="5877059"/>
            <a:ext cx="435576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直接连接符 16"/>
          <p:cNvCxnSpPr/>
          <p:nvPr/>
        </p:nvCxnSpPr>
        <p:spPr>
          <a:xfrm>
            <a:off x="8162885" y="3578969"/>
            <a:ext cx="0" cy="22639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347681" y="5915867"/>
            <a:ext cx="56856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(0,0)</a:t>
            </a:r>
            <a:endParaRPr kumimoji="0" lang="zh-CN" altLang="en-US" sz="12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p:cxnSp>
        <p:nvCxnSpPr>
          <p:cNvPr id="21" name="直接箭头连接符 20"/>
          <p:cNvCxnSpPr/>
          <p:nvPr/>
        </p:nvCxnSpPr>
        <p:spPr>
          <a:xfrm flipH="1" flipV="1">
            <a:off x="6394938" y="4015707"/>
            <a:ext cx="902413" cy="4806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直接箭头连接符 24"/>
          <p:cNvCxnSpPr/>
          <p:nvPr/>
        </p:nvCxnSpPr>
        <p:spPr>
          <a:xfrm flipH="1">
            <a:off x="6394938" y="4496353"/>
            <a:ext cx="9024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p:nvPr/>
        </p:nvCxnSpPr>
        <p:spPr>
          <a:xfrm flipH="1">
            <a:off x="6394938" y="4496353"/>
            <a:ext cx="902413" cy="4720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8820" y="2947393"/>
            <a:ext cx="11531600" cy="707886"/>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优点：时间步长和空间步长的选择不受限制</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缺点：需要联立解方程组</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11" name="标题 10"/>
          <p:cNvSpPr>
            <a:spLocks noGrp="1"/>
          </p:cNvSpPr>
          <p:nvPr>
            <p:ph type="title"/>
          </p:nvPr>
        </p:nvSpPr>
        <p:spPr/>
        <p:txBody>
          <a:bodyPr/>
          <a:lstStyle/>
          <a:p>
            <a:r>
              <a:rPr lang="zh-CN" altLang="en-US"/>
              <a:t>有限差分法对比</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25</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0" name="文本框 19"/>
          <p:cNvSpPr txBox="1"/>
          <p:nvPr/>
        </p:nvSpPr>
        <p:spPr>
          <a:xfrm>
            <a:off x="428499" y="2541800"/>
            <a:ext cx="1998003"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隐式有限差分法</a:t>
            </a:r>
          </a:p>
        </p:txBody>
      </p:sp>
      <p:sp>
        <p:nvSpPr>
          <p:cNvPr id="5" name="文本框 4"/>
          <p:cNvSpPr txBox="1"/>
          <p:nvPr/>
        </p:nvSpPr>
        <p:spPr>
          <a:xfrm>
            <a:off x="428499" y="1560403"/>
            <a:ext cx="11531600" cy="707886"/>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优点：不需要联立解方程组</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缺点：时间步长和空间步长的选择受限制，通常要求时间步长足够小</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7" name="文本框 6"/>
          <p:cNvSpPr txBox="1"/>
          <p:nvPr/>
        </p:nvSpPr>
        <p:spPr>
          <a:xfrm>
            <a:off x="408178" y="1154810"/>
            <a:ext cx="1998003"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显式有限差分法</a:t>
            </a:r>
          </a:p>
        </p:txBody>
      </p:sp>
      <p:sp>
        <p:nvSpPr>
          <p:cNvPr id="16" name="文本框 15"/>
          <p:cNvSpPr txBox="1"/>
          <p:nvPr/>
        </p:nvSpPr>
        <p:spPr>
          <a:xfrm>
            <a:off x="448820" y="4458448"/>
            <a:ext cx="11531600" cy="1015663"/>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优点：时间步长和空间步长的选择不受限制</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lvl="2">
              <a:defRPr/>
            </a:pPr>
            <a:r>
              <a:rPr lang="zh-CN" altLang="en-US" sz="2000" dirty="0">
                <a:solidFill>
                  <a:prstClr val="black"/>
                </a:solidFill>
                <a:latin typeface="Times New Roman" panose="02020603050405020304"/>
                <a:ea typeface="微软雅黑" panose="020B0503020204020204" pitchFamily="34" charset="-122"/>
              </a:rPr>
              <a:t>   计算结果的精度较高</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缺点：求解过程更为复杂，计算量更大</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17" name="文本框 16"/>
          <p:cNvSpPr txBox="1"/>
          <p:nvPr/>
        </p:nvSpPr>
        <p:spPr>
          <a:xfrm>
            <a:off x="428499" y="4052855"/>
            <a:ext cx="2409528"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prstClr val="white"/>
                </a:solidFill>
                <a:latin typeface="Times New Roman" panose="02020603050405020304"/>
                <a:ea typeface="微软雅黑" panose="020B0503020204020204" pitchFamily="34" charset="-122"/>
              </a:rPr>
              <a:t>Crank-Nicolson</a:t>
            </a:r>
            <a:r>
              <a:rPr lang="zh-CN" altLang="en-US" sz="2000" dirty="0">
                <a:solidFill>
                  <a:prstClr val="white"/>
                </a:solidFill>
                <a:latin typeface="Times New Roman" panose="02020603050405020304"/>
                <a:ea typeface="微软雅黑" panose="020B0503020204020204" pitchFamily="34" charset="-122"/>
              </a:rPr>
              <a:t>方法</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a:latin typeface="+mn-lt"/>
                <a:ea typeface="+mn-ea"/>
                <a:cs typeface="+mn-ea"/>
                <a:sym typeface="+mn-lt"/>
              </a:rPr>
              <a:t>蒙特卡洛模拟</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26</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7" name="文本框 6"/>
              <p:cNvSpPr txBox="1"/>
              <p:nvPr/>
            </p:nvSpPr>
            <p:spPr>
              <a:xfrm>
                <a:off x="330780" y="1244194"/>
                <a:ext cx="11531600" cy="856645"/>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模拟出资产价格的走势，然后根据模拟结果计算出期权价值期望（用平均值估计）并贴现到当前时刻</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Non-path dependent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仅关心资产在最终时刻的价格，例如欧式看涨期权</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Path dependent</a:t>
                </a:r>
                <a:r>
                  <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关心资产在每一时刻的价格，例如亚式期权、障碍期权（</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1</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(1-</a:t>
                </a:r>
                <a14:m>
                  <m:oMath xmlns:m="http://schemas.openxmlformats.org/officeDocument/2006/math">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pPr>
                      <m:e>
                        <m:r>
                          <m:rPr>
                            <m:sty m:val="p"/>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ρ</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p>
                    </m:s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30780" y="1244194"/>
                <a:ext cx="11531600" cy="856645"/>
              </a:xfrm>
              <a:prstGeom prst="rect">
                <a:avLst/>
              </a:prstGeom>
              <a:blipFill rotWithShape="1">
                <a:blip r:embed="rId2"/>
                <a:stretch>
                  <a:fillRect l="-88" t="-1139" r="-78" b="-1082"/>
                </a:stretch>
              </a:blipFill>
              <a:ln w="19050">
                <a:solidFill>
                  <a:srgbClr val="972022"/>
                </a:solidFill>
                <a:prstDash val="sysDash"/>
              </a:ln>
            </p:spPr>
            <p:txBody>
              <a:bodyPr/>
              <a:lstStyle/>
              <a:p>
                <a:r>
                  <a:rPr lang="zh-CN" altLang="en-US">
                    <a:noFill/>
                  </a:rPr>
                  <a:t> </a:t>
                </a:r>
              </a:p>
            </p:txBody>
          </p:sp>
        </mc:Fallback>
      </mc:AlternateContent>
      <p:sp>
        <p:nvSpPr>
          <p:cNvPr id="8" name="文本框 7"/>
          <p:cNvSpPr txBox="1"/>
          <p:nvPr/>
        </p:nvSpPr>
        <p:spPr>
          <a:xfrm>
            <a:off x="330780" y="874862"/>
            <a:ext cx="1794164"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蒙特卡洛模拟</a:t>
            </a:r>
          </a:p>
        </p:txBody>
      </p:sp>
      <mc:AlternateContent xmlns:mc="http://schemas.openxmlformats.org/markup-compatibility/2006" xmlns:a14="http://schemas.microsoft.com/office/drawing/2010/main">
        <mc:Choice Requires="a14">
          <p:sp>
            <p:nvSpPr>
              <p:cNvPr id="10" name="矩形 9"/>
              <p:cNvSpPr/>
              <p:nvPr/>
            </p:nvSpPr>
            <p:spPr>
              <a:xfrm>
                <a:off x="3436081" y="2342336"/>
                <a:ext cx="4599401" cy="8485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𝑐</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𝑟𝑇</m:t>
                              </m:r>
                            </m:sup>
                          </m:sSup>
                        </m:num>
                        <m:den>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den>
                      </m:f>
                      <m:nary>
                        <m:naryPr>
                          <m:chr m:val="∑"/>
                          <m:limLoc m:val="undOvr"/>
                          <m:grow m:val="on"/>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p>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 </m:t>
                          </m:r>
                        </m:e>
                      </m:nary>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𝑚𝑎𝑥</m:t>
                      </m:r>
                      <m:d>
                        <m:dPr>
                          <m:begChr m:val="["/>
                          <m:endChr m:val="]"/>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𝑏</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type m:val="lin"/>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den>
                                  </m:f>
                                </m:e>
                              </m:d>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𝜖</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ad>
                                <m:radPr>
                                  <m:degHide m:val="on"/>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𝑇</m:t>
                                  </m:r>
                                </m:e>
                              </m:rad>
                            </m:sup>
                          </m:s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𝑋</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,0</m:t>
                          </m:r>
                        </m:e>
                      </m:d>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3436081" y="2342336"/>
                <a:ext cx="4599401" cy="848566"/>
              </a:xfrm>
              <a:prstGeom prst="rect">
                <a:avLst/>
              </a:prstGeom>
              <a:blipFill rotWithShape="1">
                <a:blip r:embed="rId3"/>
                <a:stretch>
                  <a:fillRect l="-2" t="-54" r="4"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80416" y="3057432"/>
                <a:ext cx="2616164" cy="9258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Sup>
                        <m:sSubSup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𝐴</m:t>
                          </m:r>
                        </m:sub>
                        <m:sup>
                          <m:d>
                            <m:d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e>
                          </m:d>
                        </m:sup>
                      </m:sSubSup>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𝑛</m:t>
                                  </m:r>
                                </m:den>
                              </m:f>
                              <m:nary>
                                <m:naryPr>
                                  <m:chr m:val="∑"/>
                                  <m:limLoc m:val="undOvr"/>
                                  <m:grow m:val="on"/>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=0</m:t>
                                  </m:r>
                                </m:sub>
                                <m:sup>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𝑛</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sup>
                                <m:e>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e>
                              </m:nary>
                              <m:sSub>
                                <m:sSub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m:rPr>
                                      <m:sty m:val="p"/>
                                    </m:rP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Δ</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𝐾</m:t>
                              </m:r>
                            </m:e>
                          </m:d>
                        </m:e>
                        <m:sup>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sup>
                      </m:sSup>
                    </m:oMath>
                  </m:oMathPara>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3480416" y="3057432"/>
                <a:ext cx="2616164" cy="925831"/>
              </a:xfrm>
              <a:prstGeom prst="rect">
                <a:avLst/>
              </a:prstGeom>
              <a:blipFill rotWithShape="1">
                <a:blip r:embed="rId4"/>
                <a:stretch>
                  <a:fillRect l="-24" t="-59" r="22" b="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294729" y="3093724"/>
                <a:ext cx="3714222" cy="8850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𝐶</m:t>
                          </m:r>
                        </m:e>
                        <m:sup>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𝐴</m:t>
                          </m:r>
                        </m:sup>
                      </m:sSup>
                      <m:d>
                        <m:d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0</m:t>
                              </m:r>
                            </m:sub>
                          </m:s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𝐾</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e>
                      </m:d>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𝑟𝑇</m:t>
                          </m:r>
                        </m:sup>
                      </m:sSup>
                      <m:d>
                        <m:d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d>
                                <m:dPr>
                                  <m:begChr m:val=""/>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𝑀</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e>
                              </m:d>
                            </m:den>
                          </m:f>
                          <m:nary>
                            <m:naryPr>
                              <m:chr m:val="∑"/>
                              <m:limLoc m:val="undOvr"/>
                              <m:grow m:val="on"/>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=0</m:t>
                              </m:r>
                            </m:sub>
                            <m:sup>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𝑀</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sup>
                            <m:e>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 </m:t>
                              </m:r>
                            </m:e>
                          </m:nary>
                          <m:sSubSup>
                            <m:sSubSup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𝐴</m:t>
                              </m:r>
                            </m:sub>
                            <m:sup>
                              <m:d>
                                <m:d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e>
                              </m:d>
                            </m:sup>
                          </m:sSubSup>
                        </m:e>
                      </m:d>
                    </m:oMath>
                  </m:oMathPara>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6294729" y="3093724"/>
                <a:ext cx="3714222" cy="885050"/>
              </a:xfrm>
              <a:prstGeom prst="rect">
                <a:avLst/>
              </a:prstGeom>
              <a:blipFill rotWithShape="1">
                <a:blip r:embed="rId5"/>
                <a:stretch>
                  <a:fillRect l="-16" r="2" b="56"/>
                </a:stretch>
              </a:blipFill>
            </p:spPr>
            <p:txBody>
              <a:bodyPr/>
              <a:lstStyle/>
              <a:p>
                <a:r>
                  <a:rPr lang="zh-CN" altLang="en-US">
                    <a:noFill/>
                  </a:rPr>
                  <a:t> </a:t>
                </a:r>
              </a:p>
            </p:txBody>
          </p:sp>
        </mc:Fallback>
      </mc:AlternateContent>
      <p:sp>
        <p:nvSpPr>
          <p:cNvPr id="13" name="文本框 12"/>
          <p:cNvSpPr txBox="1"/>
          <p:nvPr/>
        </p:nvSpPr>
        <p:spPr>
          <a:xfrm>
            <a:off x="1838036" y="2623127"/>
            <a:ext cx="11545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欧式看涨：</a:t>
            </a:r>
          </a:p>
        </p:txBody>
      </p:sp>
      <p:sp>
        <p:nvSpPr>
          <p:cNvPr id="14" name="文本框 13"/>
          <p:cNvSpPr txBox="1"/>
          <p:nvPr/>
        </p:nvSpPr>
        <p:spPr>
          <a:xfrm>
            <a:off x="1838036" y="3254350"/>
            <a:ext cx="11545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亚式看涨：</a:t>
            </a:r>
          </a:p>
        </p:txBody>
      </p:sp>
      <p:sp>
        <p:nvSpPr>
          <p:cNvPr id="3" name="文本框 2"/>
          <p:cNvSpPr txBox="1"/>
          <p:nvPr/>
        </p:nvSpPr>
        <p:spPr>
          <a:xfrm>
            <a:off x="330780" y="4369402"/>
            <a:ext cx="11531600" cy="1633781"/>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对于</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python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来说，有以下几种优化方式</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使用</a:t>
            </a:r>
            <a:r>
              <a:rPr kumimoji="0" lang="en-US" altLang="zh-CN" sz="1600" b="0" i="0" u="none" strike="noStrike" kern="1200" cap="none" spc="0" normalizeH="0" baseline="0" noProof="0" dirty="0" err="1">
                <a:ln>
                  <a:noFill/>
                </a:ln>
                <a:solidFill>
                  <a:prstClr val="black"/>
                </a:solidFill>
                <a:effectLst/>
                <a:uLnTx/>
                <a:uFillTx/>
                <a:latin typeface="Times New Roman" panose="02020603050405020304"/>
                <a:ea typeface="微软雅黑" panose="020B0503020204020204" pitchFamily="34" charset="-122"/>
                <a:cs typeface="+mn-ea"/>
                <a:sym typeface="+mn-lt"/>
              </a:rPr>
              <a:t>numpy</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进行向量化随机数生成与计算</a:t>
            </a: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使用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numba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做数值运算（</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numba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底层为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C</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语言）</a:t>
            </a: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将</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python</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代码通过</a:t>
            </a:r>
            <a:r>
              <a:rPr kumimoji="0" lang="en-US" altLang="zh-CN" sz="1600" b="0" i="0" u="none" strike="noStrike" kern="1200" cap="none" spc="0" normalizeH="0" baseline="0" noProof="0" dirty="0" err="1">
                <a:ln>
                  <a:noFill/>
                </a:ln>
                <a:solidFill>
                  <a:prstClr val="black"/>
                </a:solidFill>
                <a:effectLst/>
                <a:uLnTx/>
                <a:uFillTx/>
                <a:latin typeface="Times New Roman" panose="02020603050405020304"/>
                <a:ea typeface="微软雅黑" panose="020B0503020204020204" pitchFamily="34" charset="-122"/>
                <a:cs typeface="+mn-ea"/>
                <a:sym typeface="+mn-lt"/>
              </a:rPr>
              <a:t>Cython</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编译成底层</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.so</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文件</a:t>
            </a: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并行化运算（</a:t>
            </a:r>
            <a:r>
              <a:rPr kumimoji="0" lang="en-US" altLang="zh-CN" sz="1600" b="0" i="0" u="none" strike="noStrike" kern="1200" cap="none" spc="0" normalizeH="0" baseline="0" noProof="0" dirty="0" err="1">
                <a:ln>
                  <a:noFill/>
                </a:ln>
                <a:solidFill>
                  <a:prstClr val="black"/>
                </a:solidFill>
                <a:effectLst/>
                <a:uLnTx/>
                <a:uFillTx/>
                <a:latin typeface="Times New Roman" panose="02020603050405020304"/>
                <a:ea typeface="微软雅黑" panose="020B0503020204020204" pitchFamily="34" charset="-122"/>
                <a:cs typeface="+mn-ea"/>
                <a:sym typeface="+mn-lt"/>
              </a:rPr>
              <a:t>Dask</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等库），充分利用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CPU</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多核心</a:t>
            </a:r>
          </a:p>
          <a:p>
            <a:pPr marL="742950" marR="0" lvl="1"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通过</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CuPy</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库使用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GPU</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对运算进行加速</a:t>
            </a:r>
          </a:p>
        </p:txBody>
      </p:sp>
      <p:sp>
        <p:nvSpPr>
          <p:cNvPr id="9" name="文本框 8"/>
          <p:cNvSpPr txBox="1"/>
          <p:nvPr/>
        </p:nvSpPr>
        <p:spPr>
          <a:xfrm>
            <a:off x="330780" y="4001102"/>
            <a:ext cx="1794164" cy="36830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代码端优化方法</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dirty="0">
                <a:latin typeface="+mn-lt"/>
                <a:ea typeface="+mn-ea"/>
                <a:cs typeface="+mn-ea"/>
                <a:sym typeface="+mn-lt"/>
              </a:rPr>
              <a:t>蒙特卡洛模拟</a:t>
            </a: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27</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7" name="文本框 6"/>
          <p:cNvSpPr txBox="1"/>
          <p:nvPr/>
        </p:nvSpPr>
        <p:spPr>
          <a:xfrm>
            <a:off x="330200" y="1497012"/>
            <a:ext cx="11531600" cy="720710"/>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最小二乘蒙特卡洛模拟，可以改进蒙特卡洛模拟在美式期权定价中效率较低的不足</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lang="zh-CN" altLang="en-US" sz="2000" dirty="0">
                <a:solidFill>
                  <a:prstClr val="black"/>
                </a:solidFill>
                <a:latin typeface="Times New Roman" panose="02020603050405020304"/>
                <a:ea typeface="微软雅黑" panose="020B0503020204020204" pitchFamily="34" charset="-122"/>
                <a:sym typeface="+mn-lt"/>
              </a:rPr>
              <a:t>与其他数值方法结合使用，如有限差分法</a:t>
            </a:r>
            <a:endParaRPr lang="en-US" altLang="zh-CN" sz="2000" dirty="0">
              <a:solidFill>
                <a:prstClr val="black"/>
              </a:solidFill>
              <a:latin typeface="Times New Roman" panose="02020603050405020304"/>
              <a:ea typeface="微软雅黑" panose="020B0503020204020204" pitchFamily="34" charset="-122"/>
              <a:sym typeface="+mn-lt"/>
            </a:endParaRPr>
          </a:p>
        </p:txBody>
      </p:sp>
      <p:sp>
        <p:nvSpPr>
          <p:cNvPr id="8" name="文本框 7"/>
          <p:cNvSpPr txBox="1"/>
          <p:nvPr/>
        </p:nvSpPr>
        <p:spPr>
          <a:xfrm>
            <a:off x="330200" y="1076476"/>
            <a:ext cx="1240633"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优化方法</a:t>
            </a:r>
          </a:p>
        </p:txBody>
      </p:sp>
      <p:sp>
        <p:nvSpPr>
          <p:cNvPr id="3" name="文本框 2"/>
          <p:cNvSpPr txBox="1"/>
          <p:nvPr/>
        </p:nvSpPr>
        <p:spPr>
          <a:xfrm>
            <a:off x="331360" y="2949074"/>
            <a:ext cx="11531600" cy="1336263"/>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适用范围广，结合不同的模型可以求解几乎所有类型的期权定价问题，可以求解路径依赖型期权</a:t>
            </a:r>
            <a:r>
              <a:rPr lang="zh-CN" altLang="en-US" sz="2000" dirty="0">
                <a:solidFill>
                  <a:prstClr val="black"/>
                </a:solidFill>
                <a:latin typeface="Times New Roman" panose="02020603050405020304"/>
                <a:ea typeface="微软雅黑" panose="020B0503020204020204" pitchFamily="34" charset="-122"/>
                <a:cs typeface="+mn-ea"/>
                <a:sym typeface="+mn-lt"/>
              </a:rPr>
              <a:t>、包含多种标的的期权</a:t>
            </a:r>
            <a:endParaRPr lang="en-US" altLang="zh-CN" sz="2000" dirty="0">
              <a:solidFill>
                <a:prstClr val="black"/>
              </a:solidFill>
              <a:latin typeface="Times New Roman" panose="02020603050405020304"/>
              <a:ea typeface="微软雅黑" panose="020B0503020204020204" pitchFamily="34" charset="-122"/>
              <a:cs typeface="+mn-ea"/>
              <a:sym typeface="+mn-lt"/>
            </a:endParaRPr>
          </a:p>
          <a:p>
            <a:pPr marL="285750" indent="-285750">
              <a:spcAft>
                <a:spcPts val="50"/>
              </a:spcAft>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基本原理和实现方法较为简单，灵活性较高，蒙特卡罗模拟法可以根据不同需求设置不同的参数，得到所需的统计结果。</a:t>
            </a:r>
          </a:p>
        </p:txBody>
      </p:sp>
      <p:sp>
        <p:nvSpPr>
          <p:cNvPr id="9" name="文本框 8"/>
          <p:cNvSpPr txBox="1"/>
          <p:nvPr/>
        </p:nvSpPr>
        <p:spPr>
          <a:xfrm>
            <a:off x="331360" y="2580774"/>
            <a:ext cx="827460"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优点</a:t>
            </a:r>
          </a:p>
        </p:txBody>
      </p:sp>
      <p:sp>
        <p:nvSpPr>
          <p:cNvPr id="16" name="文本框 15"/>
          <p:cNvSpPr txBox="1"/>
          <p:nvPr/>
        </p:nvSpPr>
        <p:spPr>
          <a:xfrm>
            <a:off x="330780" y="5016689"/>
            <a:ext cx="11531600" cy="720710"/>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计算量巨大，且提高模拟数量对降低结果的方差的效果比较有限</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对参数依赖性强，蒙特卡罗模拟法对参数的依赖性较强，对参数的选取要求较高。</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sp>
        <p:nvSpPr>
          <p:cNvPr id="17" name="文本框 16"/>
          <p:cNvSpPr txBox="1"/>
          <p:nvPr/>
        </p:nvSpPr>
        <p:spPr>
          <a:xfrm>
            <a:off x="331360" y="4556177"/>
            <a:ext cx="827460"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lang="zh-CN" altLang="en-US" sz="2000" dirty="0">
                <a:solidFill>
                  <a:prstClr val="white"/>
                </a:solidFill>
                <a:latin typeface="Times New Roman" panose="02020603050405020304"/>
                <a:ea typeface="微软雅黑" panose="020B0503020204020204" pitchFamily="34" charset="-122"/>
                <a:cs typeface="+mn-ea"/>
                <a:sym typeface="+mn-lt"/>
              </a:rPr>
              <a:t>缺</a:t>
            </a:r>
            <a:r>
              <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点</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lnSpc>
                <a:spcPct val="100000"/>
              </a:lnSpc>
              <a:spcAft>
                <a:spcPts val="50"/>
              </a:spcAft>
              <a:buClrTx/>
              <a:buSzTx/>
              <a:buFontTx/>
            </a:pPr>
            <a:r>
              <a:rPr lang="zh-CN" altLang="en-US">
                <a:latin typeface="+mn-lt"/>
                <a:ea typeface="+mn-ea"/>
                <a:cs typeface="+mn-ea"/>
                <a:sym typeface="+mn-lt"/>
              </a:rPr>
              <a:t>蒙特卡洛模拟</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28</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7" name="文本框 6"/>
          <p:cNvSpPr txBox="1"/>
          <p:nvPr/>
        </p:nvSpPr>
        <p:spPr>
          <a:xfrm>
            <a:off x="330780" y="1149090"/>
            <a:ext cx="11531600" cy="1102866"/>
          </a:xfrm>
          <a:prstGeom prst="rect">
            <a:avLst/>
          </a:prstGeom>
          <a:noFill/>
          <a:ln w="19050">
            <a:solidFill>
              <a:srgbClr val="972022"/>
            </a:solidFill>
            <a:prstDash val="sysDash"/>
          </a:ln>
        </p:spPr>
        <p:txBody>
          <a:bodyPr wrap="square" rtlCol="0">
            <a:spAutoFit/>
          </a:bodyPr>
          <a:lstStyle/>
          <a:p>
            <a:pPr marL="0" marR="0" lvl="0" indent="0" algn="l" defTabSz="914400" rtl="0" eaLnBrk="1" fontAlgn="auto" latinLnBrk="0" hangingPunct="1">
              <a:lnSpc>
                <a:spcPct val="100000"/>
              </a:lnSpc>
              <a:spcBef>
                <a:spcPts val="0"/>
              </a:spcBef>
              <a:spcAft>
                <a:spcPts val="5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考虑如下一个看涨期权的价格：</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其中    参数设置为无风险收益率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r = 0.03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，股票历史波动率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sigma = 0.25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，资产初始价格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S0 = 100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，到期行权价格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K = 120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，期权持续时间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T = 1</a:t>
            </a: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模拟路径</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1000</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次，最终得出看涨期权价格</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C</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4.18</a:t>
            </a:r>
          </a:p>
        </p:txBody>
      </p:sp>
      <p:sp>
        <p:nvSpPr>
          <p:cNvPr id="8" name="文本框 7"/>
          <p:cNvSpPr txBox="1"/>
          <p:nvPr/>
        </p:nvSpPr>
        <p:spPr>
          <a:xfrm>
            <a:off x="330780" y="780790"/>
            <a:ext cx="1794164" cy="36830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股票路径模拟</a:t>
            </a:r>
          </a:p>
        </p:txBody>
      </p:sp>
      <p:pic>
        <p:nvPicPr>
          <p:cNvPr id="5" name="图片 4"/>
          <p:cNvPicPr>
            <a:picLocks noChangeAspect="1"/>
          </p:cNvPicPr>
          <p:nvPr/>
        </p:nvPicPr>
        <p:blipFill>
          <a:blip r:embed="rId2"/>
          <a:stretch>
            <a:fillRect/>
          </a:stretch>
        </p:blipFill>
        <p:spPr>
          <a:xfrm>
            <a:off x="1967327" y="2251956"/>
            <a:ext cx="7756118" cy="367059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6240" y="1635760"/>
            <a:ext cx="11531600" cy="707886"/>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在对衍生产品标的变量的随机过程进行模拟的过程中，运用方差缩减的方法来减小变量方差，进而大大减少计算时间</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11" name="标题 10"/>
          <p:cNvSpPr>
            <a:spLocks noGrp="1"/>
          </p:cNvSpPr>
          <p:nvPr>
            <p:ph type="title"/>
          </p:nvPr>
        </p:nvSpPr>
        <p:spPr/>
        <p:txBody>
          <a:bodyPr/>
          <a:lstStyle/>
          <a:p>
            <a:r>
              <a:rPr lang="zh-CN" altLang="en-US"/>
              <a:t>方差缩减法</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29</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0" name="文本框 19"/>
          <p:cNvSpPr txBox="1"/>
          <p:nvPr/>
        </p:nvSpPr>
        <p:spPr>
          <a:xfrm>
            <a:off x="375920" y="1230167"/>
            <a:ext cx="1076714"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简介</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 name="文本框 1"/>
          <p:cNvSpPr txBox="1"/>
          <p:nvPr/>
        </p:nvSpPr>
        <p:spPr>
          <a:xfrm>
            <a:off x="375920" y="3204294"/>
            <a:ext cx="11531600" cy="1631216"/>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控制变量技巧</a:t>
            </a:r>
            <a:endParaRPr kumimoji="0" lang="en-US" altLang="zh-CN" sz="2000" b="1"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重点抽样法</a:t>
            </a:r>
            <a:endParaRPr kumimoji="0" lang="en-US" altLang="zh-CN" sz="2000" b="1"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对偶变量技巧</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间隔抽样法</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矩匹配法</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4" name="文本框 3"/>
          <p:cNvSpPr txBox="1"/>
          <p:nvPr/>
        </p:nvSpPr>
        <p:spPr>
          <a:xfrm>
            <a:off x="355600" y="2798701"/>
            <a:ext cx="1076714"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分类</a:t>
            </a:r>
            <a:endParaRPr kumimoji="0" lang="zh-CN" altLang="en-US" sz="20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——Black-Scholes-</a:t>
            </a:r>
            <a:r>
              <a:rPr lang="en-US" altLang="zh-CN" dirty="0" err="1">
                <a:latin typeface="+mn-lt"/>
                <a:ea typeface="+mn-ea"/>
                <a:cs typeface="+mn-ea"/>
                <a:sym typeface="+mn-lt"/>
              </a:rPr>
              <a:t>Metron</a:t>
            </a:r>
            <a:r>
              <a:rPr lang="en-US" altLang="zh-CN" dirty="0">
                <a:latin typeface="+mn-lt"/>
                <a:ea typeface="+mn-ea"/>
                <a:cs typeface="+mn-ea"/>
                <a:sym typeface="+mn-lt"/>
              </a:rPr>
              <a:t> Model</a:t>
            </a: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4" name="文本框 3"/>
              <p:cNvSpPr txBox="1"/>
              <p:nvPr/>
            </p:nvSpPr>
            <p:spPr>
              <a:xfrm>
                <a:off x="330200" y="1187446"/>
                <a:ext cx="11531600" cy="2162772"/>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Brownian motion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BM</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A continuous-time stochastic process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0≤</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T} is called a Standard Brownian Motion on [0, T) if (</a:t>
                </a:r>
                <a:r>
                  <a:rPr kumimoji="0" lang="en-US" altLang="zh-CN" sz="1600" b="0" i="0" u="none" strike="noStrike" kern="1200" cap="none" spc="0" normalizeH="0" baseline="0" noProof="0" dirty="0" err="1">
                    <a:ln>
                      <a:noFill/>
                    </a:ln>
                    <a:solidFill>
                      <a:prstClr val="black"/>
                    </a:solidFill>
                    <a:effectLst/>
                    <a:uLnTx/>
                    <a:uFillTx/>
                    <a:latin typeface="Times New Roman" panose="02020603050405020304"/>
                    <a:ea typeface="微软雅黑" panose="020B0503020204020204" pitchFamily="34" charset="-122"/>
                    <a:cs typeface="+mn-ea"/>
                    <a:sym typeface="+mn-lt"/>
                  </a:rPr>
                  <a:t>i</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0</m:t>
                        </m:r>
                      </m:sub>
                    </m:sSub>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 0, (ii) The increments of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 i.e.,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b>
                        </m:sSub>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sub>
                        </m:sSub>
                      </m:sub>
                    </m:sSub>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3</m:t>
                            </m:r>
                          </m:sub>
                        </m:sSub>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sub>
                        </m:sSub>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for </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0≤</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are independent, (iii) the increment,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𝑠</m:t>
                        </m:r>
                      </m:sub>
                    </m:sSub>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for s ≤ t has the Gaussian distribution with mean 0 and standard deviation </a:t>
                </a:r>
                <a14:m>
                  <m:oMath xmlns:m="http://schemas.openxmlformats.org/officeDocument/2006/math">
                    <m:rad>
                      <m:radPr>
                        <m:degHide m:val="on"/>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radPr>
                      <m:deg/>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𝑠</m:t>
                        </m:r>
                      </m:e>
                    </m:rad>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and (iv) </a:t>
                </a:r>
                <a14:m>
                  <m:oMath xmlns:m="http://schemas.openxmlformats.org/officeDocument/2006/math">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𝐵</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is a continuous function of t. We have</a:t>
                </a:r>
                <a:r>
                  <a:rPr kumimoji="0" lang="en-US" altLang="zh-CN" sz="1600" b="0" i="0" u="none" strike="noStrike" kern="1200" cap="none" spc="0" normalizeH="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𝑑</m:t>
                    </m:r>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sSubPr>
                      <m:e>
                        <m:r>
                          <m:rPr>
                            <m:sty m:val="p"/>
                          </m:rPr>
                          <a:rPr lang="en-US" altLang="zh-CN" sz="1600" i="1">
                            <a:solidFill>
                              <a:prstClr val="black"/>
                            </a:solidFill>
                            <a:latin typeface="Cambria Math" panose="02040503050406030204" pitchFamily="18" charset="0"/>
                            <a:ea typeface="微软雅黑" panose="020B0503020204020204" pitchFamily="34" charset="-122"/>
                            <a:cs typeface="+mn-ea"/>
                            <a:sym typeface="+mn-lt"/>
                          </a:rPr>
                          <m:t>B</m:t>
                        </m:r>
                      </m:e>
                      <m: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𝑡</m:t>
                        </m:r>
                      </m:sub>
                    </m:s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𝑑</m:t>
                    </m:r>
                    <m:sSub>
                      <m:sSubPr>
                        <m:ctrlP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ctrlPr>
                      </m:sSubPr>
                      <m:e>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𝐵</m:t>
                        </m:r>
                      </m:e>
                      <m: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𝑡</m:t>
                        </m:r>
                      </m:sub>
                    </m:s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𝑑𝑡</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𝑑</m:t>
                    </m:r>
                    <m:sSub>
                      <m:sSubPr>
                        <m:ctrlP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ctrlPr>
                      </m:sSubPr>
                      <m:e>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𝐵</m:t>
                        </m:r>
                      </m:e>
                      <m: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𝑡</m:t>
                        </m:r>
                      </m:sub>
                    </m:s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𝑑𝑡</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=0,</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𝑑𝑡𝑑𝑡</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=0.</m:t>
                    </m:r>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342900" indent="-342900">
                  <a:spcAft>
                    <a:spcPts val="50"/>
                  </a:spcAft>
                  <a:buFont typeface="Arial" panose="020B0604020202020204" pitchFamily="34" charset="0"/>
                  <a:buChar char="•"/>
                  <a:defRPr/>
                </a:pPr>
                <a:r>
                  <a:rPr lang="en-US" altLang="zh-CN" sz="1600" dirty="0">
                    <a:solidFill>
                      <a:prstClr val="black"/>
                    </a:solidFill>
                    <a:latin typeface="Times New Roman" panose="02020603050405020304"/>
                    <a:ea typeface="微软雅黑" panose="020B0503020204020204" pitchFamily="34" charset="-122"/>
                    <a:cs typeface="+mn-ea"/>
                    <a:sym typeface="+mn-lt"/>
                  </a:rPr>
                  <a:t>Geometric Brownian motion</a:t>
                </a:r>
                <a:r>
                  <a:rPr lang="zh-CN" altLang="en-US" sz="1600" dirty="0">
                    <a:solidFill>
                      <a:prstClr val="black"/>
                    </a:solidFill>
                    <a:latin typeface="Times New Roman" panose="02020603050405020304"/>
                    <a:ea typeface="微软雅黑" panose="020B0503020204020204" pitchFamily="34" charset="-122"/>
                    <a:cs typeface="+mn-ea"/>
                    <a:sym typeface="+mn-lt"/>
                  </a:rPr>
                  <a:t>：</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indent="-342900">
                  <a:spcAft>
                    <a:spcPts val="50"/>
                  </a:spcAft>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30200" y="1187446"/>
                <a:ext cx="11531600" cy="2162772"/>
              </a:xfrm>
              <a:prstGeom prst="rect">
                <a:avLst/>
              </a:prstGeom>
              <a:blipFill rotWithShape="1">
                <a:blip r:embed="rId3"/>
                <a:stretch>
                  <a:fillRect l="-83" t="-470" r="-83" b="-413"/>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20676" y="818114"/>
            <a:ext cx="4719157" cy="369332"/>
          </a:xfrm>
          <a:prstGeom prst="rect">
            <a:avLst/>
          </a:prstGeom>
          <a:solidFill>
            <a:srgbClr val="9C0308"/>
          </a:solidFill>
        </p:spPr>
        <p:txBody>
          <a:bodyPr wrap="square" rtlCol="0">
            <a:spAutoFit/>
          </a:bodyPr>
          <a:lstStyle/>
          <a:p>
            <a:pPr marL="0" marR="0" lvl="0" indent="0" defTabSz="914400" rtl="0" eaLnBrk="1" fontAlgn="auto" latinLnBrk="0" hangingPunct="1">
              <a:lnSpc>
                <a:spcPct val="100000"/>
              </a:lnSpc>
              <a:spcBef>
                <a:spcPts val="0"/>
              </a:spcBef>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Brownian motion &amp; Geometric Brownian motion</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3</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0" name="文本框 9"/>
              <p:cNvSpPr txBox="1"/>
              <p:nvPr/>
            </p:nvSpPr>
            <p:spPr>
              <a:xfrm>
                <a:off x="330200" y="3889389"/>
                <a:ext cx="11531600" cy="2463880"/>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Itô formula</a:t>
                </a:r>
              </a:p>
              <a:p>
                <a:pPr marL="0" marR="0" lvl="0" indent="0" algn="l" defTabSz="914400" rtl="0" eaLnBrk="1" fontAlgn="auto" latinLnBrk="0" hangingPunct="1">
                  <a:lnSpc>
                    <a:spcPct val="100000"/>
                  </a:lnSpc>
                  <a:spcBef>
                    <a:spcPts val="0"/>
                  </a:spcBef>
                  <a:spcAft>
                    <a:spcPts val="5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𝑑𝑋</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𝑎</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𝑋</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𝑏</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𝑋</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𝑑𝐵</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oMath>
                  </m:oMathPara>
                </a14:m>
                <a:endPar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endParaRPr>
              </a:p>
              <a:p>
                <a:pPr lvl="0">
                  <a:spcAft>
                    <a:spcPts val="50"/>
                  </a:spcAf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𝑑𝑓</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𝑋</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𝑓</m:t>
                              </m:r>
                            </m:num>
                            <m:den>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lang="en-US" altLang="zh-CN" sz="1600" i="1">
                                  <a:solidFill>
                                    <a:prstClr val="black"/>
                                  </a:solidFill>
                                  <a:latin typeface="Cambria Math" panose="02040503050406030204" pitchFamily="18" charset="0"/>
                                  <a:cs typeface="+mn-ea"/>
                                  <a:sym typeface="+mn-lt"/>
                                </a:rPr>
                              </m:ctrlPr>
                            </m:fPr>
                            <m:num>
                              <m:r>
                                <a:rPr lang="zh-CN" altLang="en-US"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𝑓</m:t>
                              </m:r>
                            </m:num>
                            <m:den>
                              <m:r>
                                <a:rPr lang="zh-CN" altLang="en-US" sz="1600" i="1">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𝑋</m:t>
                              </m:r>
                              <m:d>
                                <m:dPr>
                                  <m:ctrlPr>
                                    <a:rPr lang="en-US" altLang="zh-CN" sz="1600" b="0" i="1" smtClean="0">
                                      <a:solidFill>
                                        <a:prstClr val="black"/>
                                      </a:solidFill>
                                      <a:latin typeface="Cambria Math" panose="02040503050406030204" pitchFamily="18" charset="0"/>
                                      <a:cs typeface="+mn-ea"/>
                                      <a:sym typeface="+mn-lt"/>
                                    </a:rPr>
                                  </m:ctrlPr>
                                </m:dPr>
                                <m:e>
                                  <m:r>
                                    <a:rPr lang="en-US" altLang="zh-CN" sz="1600" b="0" i="1" smtClean="0">
                                      <a:solidFill>
                                        <a:prstClr val="black"/>
                                      </a:solidFill>
                                      <a:latin typeface="Cambria Math" panose="02040503050406030204" pitchFamily="18" charset="0"/>
                                      <a:cs typeface="+mn-ea"/>
                                      <a:sym typeface="+mn-lt"/>
                                    </a:rPr>
                                    <m:t>𝑡</m:t>
                                  </m:r>
                                </m:e>
                              </m:d>
                            </m:den>
                          </m:f>
                          <m:r>
                            <a:rPr lang="en-US" altLang="zh-CN" sz="1600" b="0" i="1" smtClean="0">
                              <a:solidFill>
                                <a:prstClr val="black"/>
                              </a:solidFill>
                              <a:latin typeface="Cambria Math" panose="02040503050406030204" pitchFamily="18" charset="0"/>
                              <a:cs typeface="+mn-ea"/>
                              <a:sym typeface="+mn-lt"/>
                            </a:rPr>
                            <m:t>𝑎</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den>
                          </m:f>
                          <m:f>
                            <m:fPr>
                              <m:ctrlPr>
                                <a:rPr lang="en-US" altLang="zh-CN" sz="1600" i="1">
                                  <a:solidFill>
                                    <a:prstClr val="black"/>
                                  </a:solidFill>
                                  <a:latin typeface="Cambria Math" panose="02040503050406030204" pitchFamily="18" charset="0"/>
                                  <a:cs typeface="+mn-ea"/>
                                  <a:sym typeface="+mn-lt"/>
                                </a:rPr>
                              </m:ctrlPr>
                            </m:fPr>
                            <m:num>
                              <m:sSup>
                                <m:sSupPr>
                                  <m:ctrlPr>
                                    <a:rPr lang="en-US" altLang="zh-CN" sz="1600" i="1">
                                      <a:solidFill>
                                        <a:prstClr val="black"/>
                                      </a:solidFill>
                                      <a:latin typeface="Cambria Math" panose="02040503050406030204" pitchFamily="18" charset="0"/>
                                      <a:cs typeface="+mn-ea"/>
                                      <a:sym typeface="+mn-lt"/>
                                    </a:rPr>
                                  </m:ctrlPr>
                                </m:sSupPr>
                                <m:e>
                                  <m:r>
                                    <a:rPr lang="zh-CN" altLang="en-US" sz="1600" i="1">
                                      <a:solidFill>
                                        <a:prstClr val="black"/>
                                      </a:solidFill>
                                      <a:latin typeface="Cambria Math" panose="02040503050406030204" pitchFamily="18" charset="0"/>
                                      <a:cs typeface="+mn-ea"/>
                                      <a:sym typeface="+mn-lt"/>
                                    </a:rPr>
                                    <m:t>𝜕</m:t>
                                  </m:r>
                                </m:e>
                                <m:sup>
                                  <m:r>
                                    <a:rPr lang="en-US" altLang="zh-CN" sz="1600" i="1">
                                      <a:solidFill>
                                        <a:prstClr val="black"/>
                                      </a:solidFill>
                                      <a:latin typeface="Cambria Math" panose="02040503050406030204" pitchFamily="18" charset="0"/>
                                      <a:cs typeface="+mn-ea"/>
                                      <a:sym typeface="+mn-lt"/>
                                    </a:rPr>
                                    <m:t>2</m:t>
                                  </m:r>
                                </m:sup>
                              </m:sSup>
                              <m:r>
                                <a:rPr lang="en-US" altLang="zh-CN" sz="1600" i="1">
                                  <a:solidFill>
                                    <a:prstClr val="black"/>
                                  </a:solidFill>
                                  <a:latin typeface="Cambria Math" panose="02040503050406030204" pitchFamily="18" charset="0"/>
                                  <a:cs typeface="+mn-ea"/>
                                  <a:sym typeface="+mn-lt"/>
                                </a:rPr>
                                <m:t>𝑓</m:t>
                              </m:r>
                            </m:num>
                            <m:den>
                              <m:r>
                                <a:rPr lang="zh-CN" altLang="en-US"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𝑋</m:t>
                              </m:r>
                              <m:sSup>
                                <m:sSupPr>
                                  <m:ctrlPr>
                                    <a:rPr lang="en-US" altLang="zh-CN" sz="1600" b="0" i="1" smtClean="0">
                                      <a:solidFill>
                                        <a:prstClr val="black"/>
                                      </a:solidFill>
                                      <a:latin typeface="Cambria Math" panose="02040503050406030204" pitchFamily="18" charset="0"/>
                                      <a:cs typeface="+mn-ea"/>
                                      <a:sym typeface="+mn-lt"/>
                                    </a:rPr>
                                  </m:ctrlPr>
                                </m:sSupPr>
                                <m:e>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𝑡</m:t>
                                      </m:r>
                                    </m:e>
                                  </m:d>
                                </m:e>
                                <m:sup>
                                  <m:r>
                                    <a:rPr lang="en-US" altLang="zh-CN" sz="1600" b="0" i="1" smtClean="0">
                                      <a:solidFill>
                                        <a:prstClr val="black"/>
                                      </a:solidFill>
                                      <a:latin typeface="Cambria Math" panose="02040503050406030204" pitchFamily="18" charset="0"/>
                                      <a:cs typeface="+mn-ea"/>
                                      <a:sym typeface="+mn-lt"/>
                                    </a:rPr>
                                    <m:t>2</m:t>
                                  </m:r>
                                </m:sup>
                              </m:sSup>
                            </m:den>
                          </m:f>
                          <m:sSup>
                            <m:sSupPr>
                              <m:ctrlPr>
                                <a:rPr lang="en-US" altLang="zh-CN" sz="1600" b="0" i="1" smtClean="0">
                                  <a:solidFill>
                                    <a:prstClr val="black"/>
                                  </a:solidFill>
                                  <a:latin typeface="Cambria Math" panose="02040503050406030204" pitchFamily="18" charset="0"/>
                                  <a:cs typeface="+mn-ea"/>
                                  <a:sym typeface="+mn-lt"/>
                                </a:rPr>
                              </m:ctrlPr>
                            </m:sSupPr>
                            <m:e>
                              <m:r>
                                <a:rPr lang="en-US" altLang="zh-CN" sz="1600" b="0" i="1" smtClean="0">
                                  <a:solidFill>
                                    <a:prstClr val="black"/>
                                  </a:solidFill>
                                  <a:latin typeface="Cambria Math" panose="02040503050406030204" pitchFamily="18" charset="0"/>
                                  <a:cs typeface="+mn-ea"/>
                                  <a:sym typeface="+mn-lt"/>
                                </a:rPr>
                                <m:t>𝑏</m:t>
                              </m:r>
                            </m:e>
                            <m:sup>
                              <m:r>
                                <a:rPr lang="en-US" altLang="zh-CN" sz="1600" b="0" i="1" smtClean="0">
                                  <a:solidFill>
                                    <a:prstClr val="black"/>
                                  </a:solidFill>
                                  <a:latin typeface="Cambria Math" panose="02040503050406030204" pitchFamily="18" charset="0"/>
                                  <a:cs typeface="+mn-ea"/>
                                  <a:sym typeface="+mn-lt"/>
                                </a:rPr>
                                <m:t>2</m:t>
                              </m:r>
                            </m:sup>
                          </m:sSup>
                        </m:e>
                      </m:d>
                      <m:r>
                        <a:rPr lang="en-US" altLang="zh-CN" sz="1600" b="0" i="1" smtClean="0">
                          <a:solidFill>
                            <a:prstClr val="black"/>
                          </a:solidFill>
                          <a:latin typeface="Cambria Math" panose="02040503050406030204" pitchFamily="18" charset="0"/>
                          <a:cs typeface="+mn-ea"/>
                          <a:sym typeface="+mn-lt"/>
                        </a:rPr>
                        <m:t>𝑑𝑡</m:t>
                      </m:r>
                      <m:r>
                        <a:rPr lang="en-US" altLang="zh-CN" sz="1600" b="0" i="1" smtClean="0">
                          <a:solidFill>
                            <a:prstClr val="black"/>
                          </a:solidFill>
                          <a:latin typeface="Cambria Math" panose="02040503050406030204" pitchFamily="18" charset="0"/>
                          <a:cs typeface="+mn-ea"/>
                          <a:sym typeface="+mn-lt"/>
                        </a:rPr>
                        <m:t>+</m:t>
                      </m:r>
                      <m:f>
                        <m:fPr>
                          <m:ctrlPr>
                            <a:rPr lang="en-US" altLang="zh-CN" sz="1600" i="1">
                              <a:solidFill>
                                <a:prstClr val="black"/>
                              </a:solidFill>
                              <a:latin typeface="Cambria Math" panose="02040503050406030204" pitchFamily="18" charset="0"/>
                              <a:cs typeface="+mn-ea"/>
                              <a:sym typeface="+mn-lt"/>
                            </a:rPr>
                          </m:ctrlPr>
                        </m:fPr>
                        <m:num>
                          <m:r>
                            <a:rPr lang="zh-CN" altLang="en-US"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𝑓</m:t>
                          </m:r>
                        </m:num>
                        <m:den>
                          <m:r>
                            <a:rPr lang="zh-CN" altLang="en-US"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𝑋</m:t>
                          </m:r>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𝑡</m:t>
                              </m:r>
                            </m:e>
                          </m:d>
                        </m:den>
                      </m:f>
                      <m:r>
                        <a:rPr lang="en-US" altLang="zh-CN" sz="1600" i="1">
                          <a:solidFill>
                            <a:prstClr val="black"/>
                          </a:solidFill>
                          <a:latin typeface="Cambria Math" panose="02040503050406030204" pitchFamily="18" charset="0"/>
                          <a:cs typeface="+mn-ea"/>
                          <a:sym typeface="+mn-lt"/>
                        </a:rPr>
                        <m:t>𝑏𝑑</m:t>
                      </m:r>
                      <m:r>
                        <a:rPr lang="en-US" altLang="zh-CN" sz="1600" b="0" i="1" smtClean="0">
                          <a:solidFill>
                            <a:prstClr val="black"/>
                          </a:solidFill>
                          <a:latin typeface="Cambria Math" panose="02040503050406030204" pitchFamily="18" charset="0"/>
                          <a:cs typeface="+mn-ea"/>
                          <a:sym typeface="+mn-lt"/>
                        </a:rPr>
                        <m:t>𝑋</m:t>
                      </m:r>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𝑡</m:t>
                      </m:r>
                      <m:r>
                        <a:rPr lang="en-US" altLang="zh-CN" sz="1600" b="0" i="1" smtClean="0">
                          <a:solidFill>
                            <a:prstClr val="black"/>
                          </a:solidFill>
                          <a:latin typeface="Cambria Math" panose="02040503050406030204" pitchFamily="18" charset="0"/>
                          <a:cs typeface="+mn-ea"/>
                          <a:sym typeface="+mn-lt"/>
                        </a:rPr>
                        <m:t>)</m:t>
                      </m:r>
                    </m:oMath>
                  </m:oMathPara>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lang="en-US" altLang="zh-CN" sz="1600" dirty="0">
                    <a:solidFill>
                      <a:prstClr val="black"/>
                    </a:solidFill>
                    <a:latin typeface="Times New Roman" panose="02020603050405020304"/>
                    <a:ea typeface="微软雅黑" panose="020B0503020204020204" pitchFamily="34" charset="-122"/>
                    <a:cs typeface="+mn-ea"/>
                    <a:sym typeface="+mn-lt"/>
                  </a:rPr>
                  <a:t>Option price</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R="0" lvl="0" algn="l" defTabSz="914400" rtl="0" eaLnBrk="1" fontAlgn="auto" latinLnBrk="0" hangingPunct="1">
                  <a:lnSpc>
                    <a:spcPct val="100000"/>
                  </a:lnSpc>
                  <a:spcBef>
                    <a:spcPts val="0"/>
                  </a:spcBef>
                  <a:spcAft>
                    <a:spcPts val="50"/>
                  </a:spcAft>
                  <a:buClrTx/>
                  <a:buSzTx/>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R="0" lvl="0" algn="l" defTabSz="914400" rtl="0" eaLnBrk="1" fontAlgn="auto" latinLnBrk="0" hangingPunct="1">
                  <a:lnSpc>
                    <a:spcPct val="100000"/>
                  </a:lnSpc>
                  <a:spcBef>
                    <a:spcPts val="0"/>
                  </a:spcBef>
                  <a:spcAft>
                    <a:spcPts val="50"/>
                  </a:spcAft>
                  <a:buClrTx/>
                  <a:buSzTx/>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30200" y="3889389"/>
                <a:ext cx="11531600" cy="2463880"/>
              </a:xfrm>
              <a:prstGeom prst="rect">
                <a:avLst/>
              </a:prstGeom>
              <a:blipFill rotWithShape="1">
                <a:blip r:embed="rId4"/>
                <a:stretch>
                  <a:fillRect l="-83" t="-387" r="-83" b="-383"/>
                </a:stretch>
              </a:blipFill>
              <a:ln w="19050">
                <a:solidFill>
                  <a:srgbClr val="972022"/>
                </a:solidFill>
                <a:prstDash val="sysDash"/>
              </a:ln>
            </p:spPr>
            <p:txBody>
              <a:bodyPr/>
              <a:lstStyle/>
              <a:p>
                <a:r>
                  <a:rPr lang="zh-CN" altLang="en-US">
                    <a:noFill/>
                  </a:rPr>
                  <a:t> </a:t>
                </a:r>
              </a:p>
            </p:txBody>
          </p:sp>
        </mc:Fallback>
      </mc:AlternateContent>
      <p:sp>
        <p:nvSpPr>
          <p:cNvPr id="11" name="文本框 10"/>
          <p:cNvSpPr txBox="1"/>
          <p:nvPr/>
        </p:nvSpPr>
        <p:spPr>
          <a:xfrm>
            <a:off x="320676" y="3520057"/>
            <a:ext cx="2482152" cy="369332"/>
          </a:xfrm>
          <a:prstGeom prst="rect">
            <a:avLst/>
          </a:prstGeom>
          <a:solidFill>
            <a:srgbClr val="9C0308"/>
          </a:solidFill>
        </p:spPr>
        <p:txBody>
          <a:bodyPr wrap="square" rtlCol="0">
            <a:spAutoFit/>
          </a:bodyPr>
          <a:lstStyle/>
          <a:p>
            <a:pPr marL="0" marR="0" lvl="0" indent="0" algn="l" defTabSz="914400" rtl="0" eaLnBrk="1" fontAlgn="auto" latinLnBrk="0" hangingPunct="1">
              <a:lnSpc>
                <a:spcPct val="100000"/>
              </a:lnSpc>
              <a:spcBef>
                <a:spcPts val="0"/>
              </a:spcBef>
              <a:spcAft>
                <a:spcPts val="50"/>
              </a:spcAft>
              <a:buClrTx/>
              <a:buSzTx/>
              <a:buFontTx/>
              <a:buNone/>
              <a:defRPr/>
            </a:pPr>
            <a:r>
              <a:rPr kumimoji="0" lang="en-US" altLang="zh-CN" sz="1800" b="0" i="0" u="none" strike="noStrike" kern="1200" cap="none" spc="0" normalizeH="0" baseline="0" noProof="0" dirty="0" err="1">
                <a:ln>
                  <a:noFill/>
                </a:ln>
                <a:solidFill>
                  <a:prstClr val="white"/>
                </a:solidFill>
                <a:effectLst/>
                <a:uLnTx/>
                <a:uFillTx/>
                <a:latin typeface="Times New Roman" panose="02020603050405020304"/>
                <a:ea typeface="微软雅黑" panose="020B0503020204020204" pitchFamily="34" charset="-122"/>
                <a:cs typeface="+mn-ea"/>
                <a:sym typeface="+mn-lt"/>
              </a:rPr>
              <a:t>Itô</a:t>
            </a:r>
            <a:r>
              <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 formula &amp; BSM PDE </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8" name="矩形 7"/>
              <p:cNvSpPr/>
              <p:nvPr/>
            </p:nvSpPr>
            <p:spPr>
              <a:xfrm>
                <a:off x="3168246" y="5060223"/>
                <a:ext cx="6434582" cy="129304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𝑑𝐶</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lang="zh-CN" altLang="en-US" i="1">
                                  <a:solidFill>
                                    <a:prstClr val="black"/>
                                  </a:solidFill>
                                  <a:latin typeface="Cambria Math" panose="02040503050406030204" pitchFamily="18" charset="0"/>
                                </a:rPr>
                              </m:ctrlPr>
                            </m:fPr>
                            <m:num>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𝐶</m:t>
                              </m:r>
                            </m:num>
                            <m:den>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𝑡</m:t>
                              </m:r>
                            </m:den>
                          </m:f>
                          <m:r>
                            <a:rPr lang="zh-CN" altLang="en-US">
                              <a:solidFill>
                                <a:prstClr val="black"/>
                              </a:solidFill>
                              <a:latin typeface="Cambria Math" panose="02040503050406030204" pitchFamily="18" charset="0"/>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den>
                          </m:f>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𝜇</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den>
                          </m:f>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d>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𝑑𝑡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den>
                      </m:f>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𝑆𝑑𝐵</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oMath>
                  </m:oMathPara>
                </a14:m>
                <a:endParaRPr kumimoji="0" lang="en-US" altLang="zh-CN" sz="1800" b="0" i="0" u="none" strike="noStrike" kern="1200" cap="none" spc="0" normalizeH="0" baseline="0" noProof="0" dirty="0">
                  <a:ln>
                    <a:noFill/>
                  </a:ln>
                  <a:solidFill>
                    <a:prstClr val="black"/>
                  </a:solidFill>
                  <a:effectLst/>
                  <a:uLnTx/>
                  <a:uFillTx/>
                  <a:latin typeface="Times New Roman" panose="02020603050405020304"/>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sub>
                          </m:sSub>
                        </m:num>
                        <m:den>
                          <m:sSub>
                            <m:sSubPr>
                              <m:ctrlPr>
                                <a:rPr lang="en-US" altLang="zh-CN" i="1">
                                  <a:solidFill>
                                    <a:prstClr val="black"/>
                                  </a:solidFill>
                                  <a:latin typeface="Cambria Math" panose="02040503050406030204" pitchFamily="18" charset="0"/>
                                </a:rPr>
                              </m:ctrlPr>
                            </m:sSubPr>
                            <m:e>
                              <m:r>
                                <m:rPr>
                                  <m:sty m:val="p"/>
                                </m:rPr>
                                <a:rPr lang="en-US" altLang="zh-CN">
                                  <a:solidFill>
                                    <a:prstClr val="black"/>
                                  </a:solidFill>
                                  <a:latin typeface="Cambria Math" panose="02040503050406030204" pitchFamily="18" charset="0"/>
                                </a:rPr>
                                <m:t>S</m:t>
                              </m:r>
                            </m:e>
                            <m:sub>
                              <m:r>
                                <m:rPr>
                                  <m:sty m:val="p"/>
                                </m:rPr>
                                <a:rPr lang="en-US" altLang="zh-CN">
                                  <a:solidFill>
                                    <a:prstClr val="black"/>
                                  </a:solidFill>
                                  <a:latin typeface="Cambria Math" panose="02040503050406030204" pitchFamily="18" charset="0"/>
                                </a:rPr>
                                <m:t>t</m:t>
                              </m:r>
                            </m:sub>
                          </m:sSub>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𝜇</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𝑑𝑡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𝑑𝐵</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3168246" y="5060223"/>
                <a:ext cx="6434582" cy="1293046"/>
              </a:xfrm>
              <a:prstGeom prst="rect">
                <a:avLst/>
              </a:prstGeom>
              <a:blipFill rotWithShape="1">
                <a:blip r:embed="rId5"/>
                <a:stretch>
                  <a:fillRect l="-4" t="-42" r="6" b="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636593" y="2378300"/>
                <a:ext cx="4027898" cy="99168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𝑑𝑆</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𝑑𝐵</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cs typeface="+mn-cs"/>
                </a:endParaRPr>
              </a:p>
              <a:p>
                <a:pPr lvl="0"/>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exp</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𝐵</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en-US" altLang="zh-CN"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3636593" y="2378300"/>
                <a:ext cx="4027898" cy="991682"/>
              </a:xfrm>
              <a:prstGeom prst="rect">
                <a:avLst/>
              </a:prstGeom>
              <a:blipFill rotWithShape="1">
                <a:blip r:embed="rId6"/>
                <a:stretch>
                  <a:fillRect l="-14" t="-23" r="1" b="4"/>
                </a:stretch>
              </a:blipFill>
            </p:spPr>
            <p:txBody>
              <a:bodyPr/>
              <a:lstStyle/>
              <a:p>
                <a:r>
                  <a:rPr lang="zh-CN" alt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57904" y="1144215"/>
                <a:ext cx="11531600" cy="2692084"/>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假设有</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A</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B</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两个相似的衍生产品</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衍生品</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A</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为目标定价产品。</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衍生品</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B</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与</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A</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相似，且有解析解</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m:t>
                        </m:r>
                      </m:sub>
                    </m:sSub>
                  </m:oMath>
                </a14:m>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在计算过程中，使用同样的随机样本和</a:t>
                </a:r>
                <a14:m>
                  <m:oMath xmlns:m="http://schemas.openxmlformats.org/officeDocument/2006/math">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m:t>
                    </m:r>
                  </m:oMath>
                </a14:m>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来同时计算这两个产品的值。第一项模拟得到对于</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A</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的估计值</a:t>
                </a:r>
                <a14:m>
                  <m:oMath xmlns:m="http://schemas.openxmlformats.org/officeDocument/2006/math">
                    <m:sSubSup>
                      <m:sSub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sub>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oMath>
                </a14:m>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，第二项模拟得到对于</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B</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的估计值</a:t>
                </a:r>
                <a14:m>
                  <m:oMath xmlns:m="http://schemas.openxmlformats.org/officeDocument/2006/math">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则我们得到</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sub>
                    </m:sSub>
                  </m:oMath>
                </a14:m>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的估计：</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Cambria Math" panose="02040503050406030204" pitchFamily="18" charset="0"/>
                    <a:cs typeface="+mn-cs"/>
                  </a:rPr>
                  <a:t>                                                                       </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sub>
                    </m:sSub>
                  </m:oMath>
                </a14:m>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Cambria Math" panose="02040503050406030204" pitchFamily="18" charset="0"/>
                    <a:cs typeface="+mn-cs"/>
                  </a:rPr>
                  <a:t> </a:t>
                </a:r>
                <a14:m>
                  <m:oMath xmlns:m="http://schemas.openxmlformats.org/officeDocument/2006/math">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oMath>
                </a14:m>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a:t>
                </a:r>
                <a14:m>
                  <m:oMath xmlns:m="http://schemas.openxmlformats.org/officeDocument/2006/math">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𝐶𝑜𝑣</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𝑉𝑎𝑟</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en>
                    </m:f>
                  </m:oMath>
                </a14:m>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Cambria Math" panose="02040503050406030204" pitchFamily="18" charset="0"/>
                    <a:cs typeface="+mn-cs"/>
                  </a:rPr>
                  <a:t> (</a:t>
                </a:r>
                <a14:m>
                  <m:oMath xmlns:m="http://schemas.openxmlformats.org/officeDocument/2006/math">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Cambria Math" panose="02040503050406030204" pitchFamily="18" charset="0"/>
                    <a:cs typeface="+mn-cs"/>
                  </a:rPr>
                  <a:t>- </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sub>
                    </m:sSub>
                  </m:oMath>
                </a14:m>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且该估计的方差在两个产品近似时远低于原方差：</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𝑉𝑎𝑟</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a:t>
                </a:r>
                <a14:m>
                  <m:oMath xmlns:m="http://schemas.openxmlformats.org/officeDocument/2006/math">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𝑉𝑎𝑟</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Cambria Math" panose="02040503050406030204" pitchFamily="18" charset="0"/>
                    <a:cs typeface="+mn-cs"/>
                  </a:rPr>
                  <a:t> </a:t>
                </a:r>
                <a14:m>
                  <m:oMath xmlns:m="http://schemas.openxmlformats.org/officeDocument/2006/math">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𝐶𝑜𝑣</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𝑉𝑎𝑟</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en>
                    </m:f>
                  </m:oMath>
                </a14:m>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=[1-</a:t>
                </a:r>
                <a14:m>
                  <m:oMath xmlns:m="http://schemas.openxmlformats.org/officeDocument/2006/math">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𝐶𝑜𝑟𝑟</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Cambria Math" panose="02040503050406030204" pitchFamily="18" charset="0"/>
                    <a:cs typeface="+mn-cs"/>
                  </a:rPr>
                  <a:t> </a:t>
                </a:r>
                <a14:m>
                  <m:oMath xmlns:m="http://schemas.openxmlformats.org/officeDocument/2006/math">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𝑉𝑎𝑟</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57904" y="1144215"/>
                <a:ext cx="11531600" cy="2692084"/>
              </a:xfrm>
              <a:prstGeom prst="rect">
                <a:avLst/>
              </a:prstGeom>
              <a:blipFill rotWithShape="1">
                <a:blip r:embed="rId4"/>
                <a:stretch>
                  <a:fillRect l="-86" t="-375" r="-79" b="-344"/>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r>
              <a:rPr lang="zh-CN" altLang="en-US"/>
              <a:t>方差缩减法</a:t>
            </a:r>
            <a:endParaRPr lang="zh-CN" altLang="en-US" dirty="0"/>
          </a:p>
        </p:txBody>
      </p:sp>
      <p:sp>
        <p:nvSpPr>
          <p:cNvPr id="20" name="文本框 19"/>
          <p:cNvSpPr txBox="1"/>
          <p:nvPr/>
        </p:nvSpPr>
        <p:spPr>
          <a:xfrm>
            <a:off x="357904" y="744188"/>
            <a:ext cx="1998003"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控制变量技巧</a:t>
            </a:r>
          </a:p>
        </p:txBody>
      </p:sp>
      <mc:AlternateContent xmlns:mc="http://schemas.openxmlformats.org/markup-compatibility/2006" xmlns:a14="http://schemas.microsoft.com/office/drawing/2010/main">
        <mc:Choice Requires="a14">
          <p:sp>
            <p:nvSpPr>
              <p:cNvPr id="5" name="文本框 4"/>
              <p:cNvSpPr txBox="1"/>
              <p:nvPr/>
            </p:nvSpPr>
            <p:spPr>
              <a:xfrm>
                <a:off x="372363" y="4324574"/>
                <a:ext cx="11531600" cy="1938992"/>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亚式看涨期权定价：</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S</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满足对数正态分布</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无法得出算数平均亚式期权定价的解析解</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sub>
                    </m:sSub>
                  </m:oMath>
                </a14:m>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，可得出几何平均亚式期权定价的解析解</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sub>
                    </m:sSub>
                  </m:oMath>
                </a14:m>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对算数平均的亚式期权进行定价：用蒙特卡洛模拟得到算数平均亚式期权定价的估计值</a:t>
                </a:r>
                <a14:m>
                  <m:oMath xmlns:m="http://schemas.openxmlformats.org/officeDocument/2006/math">
                    <m:sSubSup>
                      <m:sSub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sub>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oMath>
                </a14:m>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以及几何平均亚式期权定价的估计值</a:t>
                </a:r>
                <a14:m>
                  <m:oMath xmlns:m="http://schemas.openxmlformats.org/officeDocument/2006/math">
                    <m:sSubSup>
                      <m:sSub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sub>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oMath>
                </a14:m>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，且已知几何平均亚式期权定价的解析解</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sub>
                    </m:sSub>
                  </m:oMath>
                </a14:m>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，则可用控制变量技巧得到</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sub>
                    </m:sSub>
                  </m:oMath>
                </a14:m>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的估计值</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72363" y="4324574"/>
                <a:ext cx="11531600" cy="1938992"/>
              </a:xfrm>
              <a:prstGeom prst="rect">
                <a:avLst/>
              </a:prstGeom>
              <a:blipFill rotWithShape="1">
                <a:blip r:embed="rId5"/>
                <a:stretch>
                  <a:fillRect l="-85" t="-503" r="-80" b="-462"/>
                </a:stretch>
              </a:blipFill>
              <a:ln w="19050">
                <a:solidFill>
                  <a:srgbClr val="972022"/>
                </a:solidFill>
                <a:prstDash val="sysDash"/>
              </a:ln>
            </p:spPr>
            <p:txBody>
              <a:bodyPr/>
              <a:lstStyle/>
              <a:p>
                <a:r>
                  <a:rPr lang="zh-CN" altLang="en-US">
                    <a:noFill/>
                  </a:rPr>
                  <a:t> </a:t>
                </a:r>
              </a:p>
            </p:txBody>
          </p:sp>
        </mc:Fallback>
      </mc:AlternateContent>
      <p:sp>
        <p:nvSpPr>
          <p:cNvPr id="7" name="文本框 6"/>
          <p:cNvSpPr txBox="1"/>
          <p:nvPr/>
        </p:nvSpPr>
        <p:spPr>
          <a:xfrm>
            <a:off x="357904" y="3924464"/>
            <a:ext cx="3085514"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案例：亚式看涨期权定价</a:t>
            </a:r>
          </a:p>
        </p:txBody>
      </p:sp>
      <p:pic>
        <p:nvPicPr>
          <p:cNvPr id="12" name="图片 11" descr="\documentclass{article}&#10;\usepackage{amsmath,amssymb,amsfonts}&#10;\pagestyle{empty}&#10;\begin{document}&#10;&#10;&#10;$$&#10; C=e^{-rT}\mathbb{E}[(\overline{S}-K)^{+}]&#10; $$&#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10911" y="4472675"/>
            <a:ext cx="2415237" cy="2895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a:t>方差缩减法</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31</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 name="文本框 1"/>
          <p:cNvSpPr txBox="1"/>
          <p:nvPr/>
        </p:nvSpPr>
        <p:spPr>
          <a:xfrm>
            <a:off x="416561" y="1375709"/>
            <a:ext cx="11531600" cy="4093428"/>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以执行价格为</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K</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、期限为</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T</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的深度虚值欧式看涨期权的定价为例</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传统方法的缺陷：对标的资产价格在</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T</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时</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的值进行抽样，则到期日大于</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K</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的概率低，大部分路径的终端值为</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0</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，造成计算时间的浪费。</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思路：运用测度变换</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g</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将股价在到期日大于</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K</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的情况给予更高的概率权重，增加抽样效率。</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原先的计算方式：</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重点抽样法：</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sp>
        <p:nvSpPr>
          <p:cNvPr id="3" name="文本框 2"/>
          <p:cNvSpPr txBox="1"/>
          <p:nvPr/>
        </p:nvSpPr>
        <p:spPr>
          <a:xfrm>
            <a:off x="396240" y="970116"/>
            <a:ext cx="1998003"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重点抽样法</a:t>
            </a:r>
          </a:p>
        </p:txBody>
      </p:sp>
      <p:pic>
        <p:nvPicPr>
          <p:cNvPr id="5" name="图片 4" descr="\documentclass{article}&#10;\usepackage{amsmath,amssymb,amsfonts}&#10;\pagestyle{empty}&#10;\begin{document}&#10;&#10;$$&#10; A=\mathbb{E}[h(X)]=\int h(x)f(x) dx \implies \hat{A}(n)=\frac{1}{N}\sum_{i=1}^{N}h(X_i)&#10; $$&#10;&#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011947" y="3017010"/>
            <a:ext cx="6204952" cy="737524"/>
          </a:xfrm>
          <a:prstGeom prst="rect">
            <a:avLst/>
          </a:prstGeom>
        </p:spPr>
      </p:pic>
      <p:pic>
        <p:nvPicPr>
          <p:cNvPr id="8" name="图片 7" descr="\documentclass{article}&#10;\usepackage{amsmath,amssymb,amsfonts}&#10;\pagestyle{empty}&#10;\begin{document}&#10;&#10;$$&#10; A=\int h(x)\frac{f(x)}{g(x)}g(x) dx=\widetilde{\mathbb{E}}[h(X)\frac{f(X)}{g(X)}] \implies \hat{A}(n)=\frac{1}{N}\sum_{i=1}^{N}h(X_i) \frac{f(X_i)}{g(X_i)}&#10; $$&#10;&#10;&#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77851" y="4386383"/>
            <a:ext cx="8073143" cy="7375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文本框 5"/>
              <p:cNvSpPr txBox="1"/>
              <p:nvPr/>
            </p:nvSpPr>
            <p:spPr>
              <a:xfrm>
                <a:off x="396240" y="1635760"/>
                <a:ext cx="11531600" cy="3302379"/>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在每一次模拟抽样时，同时计算衍生产品的两个值</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和</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由原先的方式计算得出</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在</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基础上，改变所有标准正态分布样本的正负号（如将</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相对应的布朗运动路径取负），得到</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a14:m>
                <a:endPar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定义</a:t>
                </a:r>
                <a14:m>
                  <m:oMath xmlns:m="http://schemas.openxmlformats.org/officeDocument/2006/math">
                    <m:bar>
                      <m:barPr>
                        <m:pos m:val="top"/>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bar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ba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为</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和</a:t>
                </a:r>
                <a14:m>
                  <m:oMath xmlns:m="http://schemas.openxmlformats.org/officeDocument/2006/math">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oMath>
                </a14:m>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的均值：</a:t>
                </a:r>
                <a:endPar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rPr>
                  <a:t>     </a:t>
                </a:r>
                <a14:m>
                  <m:oMath xmlns:m="http://schemas.openxmlformats.org/officeDocument/2006/math">
                    <m:bar>
                      <m:barPr>
                        <m:pos m:val="top"/>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bar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bar>
                  </m:oMath>
                </a14:m>
                <a:r>
                  <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14:m>
                  <m:oMath xmlns:m="http://schemas.openxmlformats.org/officeDocument/2006/math">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oMath>
                </a14:m>
                <a:endPar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衍生品的估值：为所有模拟</a:t>
                </a:r>
                <a14:m>
                  <m:oMath xmlns:m="http://schemas.openxmlformats.org/officeDocument/2006/math">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抽样</m:t>
                    </m: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产生</m:t>
                    </m:r>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的</m:t>
                    </m:r>
                    <m:bar>
                      <m:barPr>
                        <m:pos m:val="top"/>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bar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bar>
                  </m:oMath>
                </a14:m>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的均值</a:t>
                </a:r>
                <a:endPar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方差缩减：假设</a:t>
                </a:r>
                <a14:m>
                  <m:oMath xmlns:m="http://schemas.openxmlformats.org/officeDocument/2006/math">
                    <m:bar>
                      <m:barPr>
                        <m:pos m:val="top"/>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barPr>
                      <m:e>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bar>
                  </m:oMath>
                </a14:m>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为</a:t>
                </a:r>
                <a14:m>
                  <m:oMath xmlns:m="http://schemas.openxmlformats.org/officeDocument/2006/math">
                    <m:bar>
                      <m:barPr>
                        <m:pos m:val="top"/>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bar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bar>
                  </m:oMath>
                </a14:m>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的标准差，</a:t>
                </a:r>
                <a:r>
                  <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K</a:t>
                </a:r>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为模拟抽样的次数，则估计值的标准误为</a:t>
                </a:r>
                <a14:m>
                  <m:oMath xmlns:m="http://schemas.openxmlformats.org/officeDocument/2006/math">
                    <m:f>
                      <m:f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bar>
                          <m:barPr>
                            <m:pos m:val="top"/>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barPr>
                          <m:e>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ba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m:rPr>
                            <m:sty m:val="p"/>
                          </m:rPr>
                          <a:rPr lang="en-US" altLang="zh-CN" sz="2000" i="1">
                            <a:solidFill>
                              <a:prstClr val="black"/>
                            </a:solidFill>
                            <a:latin typeface="Cambria Math" panose="02040503050406030204" pitchFamily="18" charset="0"/>
                            <a:ea typeface="Cambria Math" panose="02040503050406030204" pitchFamily="18" charset="0"/>
                          </a:rPr>
                          <m:t>sqrt</m:t>
                        </m:r>
                        <m:r>
                          <m:rPr>
                            <m:nor/>
                          </m:rPr>
                          <a:rPr lang="en-US" altLang="zh-CN" sz="2000" b="0" i="0" smtClean="0">
                            <a:solidFill>
                              <a:prstClr val="black"/>
                            </a:solidFill>
                            <a:latin typeface="Cambria Math" panose="02040503050406030204" pitchFamily="18" charset="0"/>
                            <a:ea typeface="Cambria Math" panose="02040503050406030204" pitchFamily="18" charset="0"/>
                          </a:rPr>
                          <m:t>(</m:t>
                        </m:r>
                        <m:r>
                          <m:rPr>
                            <m:nor/>
                          </m:rP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K</m:t>
                        </m:r>
                        <m:r>
                          <m:rPr>
                            <m:nor/>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en>
                    </m:f>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一般会远远小于由</a:t>
                </a:r>
                <a:r>
                  <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2K</a:t>
                </a:r>
                <a:r>
                  <a:rPr kumimoji="0" lang="zh-CN" alt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次随机抽样所对应的标准误差</a:t>
                </a:r>
                <a:endPar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mc:Choice>
        <mc:Fallback>
          <p:sp>
            <p:nvSpPr>
              <p:cNvPr id="6" name="文本框 5"/>
              <p:cNvSpPr txBox="1">
                <a:spLocks noRot="1" noChangeAspect="1" noMove="1" noResize="1" noEditPoints="1" noAdjustHandles="1" noChangeArrowheads="1" noChangeShapeType="1" noTextEdit="1"/>
              </p:cNvSpPr>
              <p:nvPr/>
            </p:nvSpPr>
            <p:spPr>
              <a:xfrm>
                <a:off x="396240" y="1635760"/>
                <a:ext cx="11531600" cy="3302379"/>
              </a:xfrm>
              <a:prstGeom prst="rect">
                <a:avLst/>
              </a:prstGeom>
              <a:blipFill>
                <a:blip r:embed="rId3"/>
                <a:stretch>
                  <a:fillRect l="-422" t="-734"/>
                </a:stretch>
              </a:blipFill>
              <a:ln w="19050">
                <a:solidFill>
                  <a:srgbClr val="972022"/>
                </a:solidFill>
                <a:prstDash val="sysDash"/>
              </a:ln>
            </p:spPr>
            <p:txBody>
              <a:bodyPr/>
              <a:lstStyle/>
              <a:p>
                <a:r>
                  <a:rPr lang="zh-CN" altLang="en-US">
                    <a:noFill/>
                  </a:rPr>
                  <a:t> </a:t>
                </a:r>
              </a:p>
            </p:txBody>
          </p:sp>
        </mc:Fallback>
      </mc:AlternateContent>
      <p:sp>
        <p:nvSpPr>
          <p:cNvPr id="11" name="标题 10"/>
          <p:cNvSpPr>
            <a:spLocks noGrp="1"/>
          </p:cNvSpPr>
          <p:nvPr>
            <p:ph type="title"/>
          </p:nvPr>
        </p:nvSpPr>
        <p:spPr/>
        <p:txBody>
          <a:bodyPr/>
          <a:lstStyle/>
          <a:p>
            <a:r>
              <a:rPr lang="zh-CN" altLang="en-US"/>
              <a:t>其他方差缩减技巧</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32</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0" name="文本框 19"/>
          <p:cNvSpPr txBox="1"/>
          <p:nvPr/>
        </p:nvSpPr>
        <p:spPr>
          <a:xfrm>
            <a:off x="375919" y="1230167"/>
            <a:ext cx="1998003"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对偶变量技巧</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6240" y="1635760"/>
            <a:ext cx="11531600" cy="1015663"/>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思路：从概率分布中抽取具有代表性的取值（而不是随机取值），会得到更高的精确度</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例子：假定我们想从概率分布中抽取</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1000</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个样本，我们可以将分布分割成</a:t>
            </a:r>
            <a:r>
              <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1000</a:t>
            </a:r>
            <a:r>
              <a:rPr kumimoji="0" lang="zh-CN" altLang="en-US"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rPr>
              <a:t>个具有同样概率的区间，然后从这些小区间中选取具有代表性的数值（均值或中位数）</a:t>
            </a:r>
            <a:endParaRPr kumimoji="0" lang="en-US" altLang="zh-CN" sz="2000" b="0" i="0" u="none" strike="noStrike" kern="1200" cap="none" spc="0" normalizeH="0" baseline="0" noProof="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11" name="标题 10"/>
          <p:cNvSpPr>
            <a:spLocks noGrp="1"/>
          </p:cNvSpPr>
          <p:nvPr>
            <p:ph type="title"/>
          </p:nvPr>
        </p:nvSpPr>
        <p:spPr/>
        <p:txBody>
          <a:bodyPr/>
          <a:lstStyle/>
          <a:p>
            <a:r>
              <a:rPr lang="zh-CN" altLang="en-US"/>
              <a:t>其他方差缩减技巧</a:t>
            </a:r>
            <a:endParaRPr lang="zh-CN" altLang="en-US" dirty="0"/>
          </a:p>
        </p:txBody>
      </p:sp>
      <p:sp>
        <p:nvSpPr>
          <p:cNvPr id="1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27CD8D-0C45-4313-8514-3276C2338651}"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33</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0" name="文本框 19"/>
          <p:cNvSpPr txBox="1"/>
          <p:nvPr/>
        </p:nvSpPr>
        <p:spPr>
          <a:xfrm>
            <a:off x="375919" y="1230167"/>
            <a:ext cx="1998003"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间隔抽样法</a:t>
            </a:r>
          </a:p>
        </p:txBody>
      </p:sp>
      <mc:AlternateContent xmlns:mc="http://schemas.openxmlformats.org/markup-compatibility/2006" xmlns:a14="http://schemas.microsoft.com/office/drawing/2010/main">
        <mc:Choice Requires="a14">
          <p:sp>
            <p:nvSpPr>
              <p:cNvPr id="2" name="文本框 1"/>
              <p:cNvSpPr txBox="1"/>
              <p:nvPr/>
            </p:nvSpPr>
            <p:spPr>
              <a:xfrm>
                <a:off x="416561" y="3596840"/>
                <a:ext cx="11531600" cy="1735283"/>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内容：对标准正态分布中抽取的样本进行调整，使样本与第一阶矩、第二阶矩甚至更高阶矩相匹配</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例：假定从均值为</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0</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、标准差为</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1</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的标准正态分布中进行抽样</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取</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n</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个样本值为</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𝜖</m:t>
                        </m:r>
                      </m:e>
                      <m:sub>
                        <m:r>
                          <m:rPr>
                            <m:sty m:val="p"/>
                          </m:r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sub>
                    </m:sSub>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样本的均值为</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m</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，标准差为</a:t>
                </a:r>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s</a:t>
                </a:r>
                <a:r>
                  <a:rPr kumimoji="0" lang="zh-CN" altLang="en-US"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。定义调整后的样本为：</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bSup>
                      <m:sSub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𝜖</m:t>
                        </m:r>
                      </m:e>
                      <m:sub>
                        <m:r>
                          <m:rPr>
                            <m:sty m:val="p"/>
                          </m:r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sub>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oMath>
                </a14:m>
                <a: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a:t>=</a:t>
                </a:r>
                <a14:m>
                  <m:oMath xmlns:m="http://schemas.openxmlformats.org/officeDocument/2006/math">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𝜖</m:t>
                            </m:r>
                          </m:e>
                          <m:sub>
                            <m:r>
                              <m:rPr>
                                <m:sty m:val="p"/>
                              </m:r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m:t>
                        </m:r>
                      </m:den>
                    </m:f>
                  </m:oMath>
                </a14:m>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调整后样本具有正确的均值</a:t>
                </a:r>
                <a:r>
                  <a:rPr kumimoji="0" lang="en-US" altLang="zh-CN" sz="20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0</a:t>
                </a:r>
                <a:r>
                  <a:rPr kumimoji="0" lang="zh-CN" altLang="en-US" sz="20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与正确的标准差</a:t>
                </a:r>
                <a:r>
                  <a:rPr kumimoji="0" lang="en-US" altLang="zh-CN" sz="20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1</a:t>
                </a:r>
                <a:r>
                  <a:rPr kumimoji="0" lang="zh-CN" altLang="en-US" sz="20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，可运用这些经调整后的样本来做所有的计算。</a:t>
                </a:r>
                <a:endPar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16561" y="3596840"/>
                <a:ext cx="11531600" cy="1735283"/>
              </a:xfrm>
              <a:prstGeom prst="rect">
                <a:avLst/>
              </a:prstGeom>
              <a:blipFill rotWithShape="1">
                <a:blip r:embed="rId3"/>
                <a:stretch>
                  <a:fillRect l="-83" t="-560" r="-83" b="-547"/>
                </a:stretch>
              </a:blipFill>
              <a:ln w="19050">
                <a:solidFill>
                  <a:srgbClr val="972022"/>
                </a:solidFill>
                <a:prstDash val="sysDash"/>
              </a:ln>
            </p:spPr>
            <p:txBody>
              <a:bodyPr/>
              <a:lstStyle/>
              <a:p>
                <a:r>
                  <a:rPr lang="zh-CN" altLang="en-US">
                    <a:noFill/>
                  </a:rPr>
                  <a:t> </a:t>
                </a:r>
              </a:p>
            </p:txBody>
          </p:sp>
        </mc:Fallback>
      </mc:AlternateContent>
      <p:sp>
        <p:nvSpPr>
          <p:cNvPr id="3" name="文本框 2"/>
          <p:cNvSpPr txBox="1"/>
          <p:nvPr/>
        </p:nvSpPr>
        <p:spPr>
          <a:xfrm>
            <a:off x="396240" y="3191247"/>
            <a:ext cx="1998003" cy="400110"/>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rPr>
              <a:t>矩匹配法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56050" y="1716046"/>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en-US" altLang="zh-CN" sz="2000" b="1" dirty="0">
                <a:solidFill>
                  <a:srgbClr val="C4C4C4"/>
                </a:solidFill>
                <a:cs typeface="+mn-ea"/>
                <a:sym typeface="+mn-lt"/>
              </a:rPr>
              <a:t>BS</a:t>
            </a:r>
            <a:r>
              <a:rPr lang="zh-CN" altLang="en-US" sz="2000" b="1" dirty="0">
                <a:solidFill>
                  <a:srgbClr val="C4C4C4"/>
                </a:solidFill>
                <a:cs typeface="+mn-ea"/>
                <a:sym typeface="+mn-lt"/>
              </a:rPr>
              <a:t>公式推导与数值方法</a:t>
            </a:r>
          </a:p>
        </p:txBody>
      </p:sp>
      <p:sp>
        <p:nvSpPr>
          <p:cNvPr id="6" name="文本框 5"/>
          <p:cNvSpPr txBox="1"/>
          <p:nvPr/>
        </p:nvSpPr>
        <p:spPr>
          <a:xfrm>
            <a:off x="4356050" y="2577217"/>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b="1" i="0" u="none" strike="noStrike" kern="1200" cap="none" spc="0" normalizeH="0" baseline="0" noProof="0" dirty="0">
                <a:ln>
                  <a:noFill/>
                </a:ln>
                <a:solidFill>
                  <a:srgbClr val="C00000"/>
                </a:solidFill>
                <a:effectLst/>
                <a:uLnTx/>
                <a:uFillTx/>
                <a:cs typeface="+mn-ea"/>
                <a:sym typeface="+mn-lt"/>
              </a:rPr>
              <a:t>希腊字母与期权组合收益</a:t>
            </a:r>
          </a:p>
        </p:txBody>
      </p:sp>
      <p:sp>
        <p:nvSpPr>
          <p:cNvPr id="7" name="文本框 6"/>
          <p:cNvSpPr txBox="1"/>
          <p:nvPr/>
        </p:nvSpPr>
        <p:spPr>
          <a:xfrm>
            <a:off x="4356050" y="3428065"/>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b="0" i="0" u="none" strike="noStrike" kern="1200" cap="none" spc="0" normalizeH="0" baseline="0" noProof="0" dirty="0">
                <a:ln>
                  <a:noFill/>
                </a:ln>
                <a:solidFill>
                  <a:prstClr val="white">
                    <a:lumMod val="65000"/>
                  </a:prstClr>
                </a:solidFill>
                <a:effectLst/>
                <a:uLnTx/>
                <a:uFillTx/>
                <a:cs typeface="+mn-ea"/>
                <a:sym typeface="+mn-lt"/>
              </a:rPr>
              <a:t>期权的</a:t>
            </a:r>
            <a:r>
              <a:rPr kumimoji="0" lang="en-US" altLang="zh-CN" sz="2000" b="0" i="0" u="none" strike="noStrike" kern="1200" cap="none" spc="0" normalizeH="0" baseline="0" noProof="0" dirty="0">
                <a:ln>
                  <a:noFill/>
                </a:ln>
                <a:solidFill>
                  <a:prstClr val="white">
                    <a:lumMod val="65000"/>
                  </a:prstClr>
                </a:solidFill>
                <a:effectLst/>
                <a:uLnTx/>
                <a:uFillTx/>
                <a:cs typeface="+mn-ea"/>
                <a:sym typeface="+mn-lt"/>
              </a:rPr>
              <a:t>pnl</a:t>
            </a:r>
            <a:r>
              <a:rPr kumimoji="0" lang="zh-CN" altLang="en-US" sz="2000" b="0" i="0" u="none" strike="noStrike" kern="1200" cap="none" spc="0" normalizeH="0" baseline="0" noProof="0" dirty="0">
                <a:ln>
                  <a:noFill/>
                </a:ln>
                <a:solidFill>
                  <a:prstClr val="white">
                    <a:lumMod val="65000"/>
                  </a:prstClr>
                </a:solidFill>
                <a:effectLst/>
                <a:uLnTx/>
                <a:uFillTx/>
                <a:cs typeface="+mn-ea"/>
                <a:sym typeface="+mn-lt"/>
              </a:rPr>
              <a:t>分解</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34</a:t>
            </a:fld>
            <a:endParaRPr lang="zh-CN" altLang="en-US" dirty="0"/>
          </a:p>
        </p:txBody>
      </p:sp>
      <p:sp>
        <p:nvSpPr>
          <p:cNvPr id="3" name="矩形: 圆角 2"/>
          <p:cNvSpPr/>
          <p:nvPr/>
        </p:nvSpPr>
        <p:spPr>
          <a:xfrm>
            <a:off x="3676458" y="166403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289196" y="221042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676458" y="2511553"/>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289196" y="3057945"/>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676458" y="336542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289196" y="391181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676458" y="4219291"/>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289196" y="4765683"/>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文本框 18"/>
          <p:cNvSpPr txBox="1"/>
          <p:nvPr/>
        </p:nvSpPr>
        <p:spPr>
          <a:xfrm>
            <a:off x="4356050" y="428923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波动率理论与策略</a:t>
            </a:r>
          </a:p>
        </p:txBody>
      </p:sp>
      <p:sp>
        <p:nvSpPr>
          <p:cNvPr id="20" name="矩形: 圆角 19"/>
          <p:cNvSpPr/>
          <p:nvPr/>
        </p:nvSpPr>
        <p:spPr>
          <a:xfrm>
            <a:off x="3676458" y="507316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5</a:t>
            </a:r>
          </a:p>
        </p:txBody>
      </p:sp>
      <p:cxnSp>
        <p:nvCxnSpPr>
          <p:cNvPr id="21" name="直接连接符 20"/>
          <p:cNvCxnSpPr/>
          <p:nvPr/>
        </p:nvCxnSpPr>
        <p:spPr>
          <a:xfrm>
            <a:off x="4289196" y="561955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4" name="文本框 3"/>
          <p:cNvSpPr txBox="1"/>
          <p:nvPr>
            <p:custDataLst>
              <p:tags r:id="rId1"/>
            </p:custDataLst>
          </p:nvPr>
        </p:nvSpPr>
        <p:spPr>
          <a:xfrm>
            <a:off x="4356050" y="515029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场外衍生品介绍</a:t>
            </a:r>
          </a:p>
        </p:txBody>
      </p:sp>
      <p:sp>
        <p:nvSpPr>
          <p:cNvPr id="8" name="矩形: 圆角 19"/>
          <p:cNvSpPr/>
          <p:nvPr>
            <p:custDataLst>
              <p:tags r:id="rId2"/>
            </p:custDataLst>
          </p:nvPr>
        </p:nvSpPr>
        <p:spPr>
          <a:xfrm>
            <a:off x="3676458" y="593422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6</a:t>
            </a:r>
          </a:p>
        </p:txBody>
      </p:sp>
      <p:cxnSp>
        <p:nvCxnSpPr>
          <p:cNvPr id="10" name="直接连接符 9"/>
          <p:cNvCxnSpPr/>
          <p:nvPr>
            <p:custDataLst>
              <p:tags r:id="rId3"/>
            </p:custDataLst>
          </p:nvPr>
        </p:nvCxnSpPr>
        <p:spPr>
          <a:xfrm>
            <a:off x="4289196" y="648061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2" name="文本框 11"/>
          <p:cNvSpPr txBox="1"/>
          <p:nvPr>
            <p:custDataLst>
              <p:tags r:id="rId4"/>
            </p:custDataLst>
          </p:nvPr>
        </p:nvSpPr>
        <p:spPr>
          <a:xfrm>
            <a:off x="4356050" y="601135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做市理论</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5919" y="1370250"/>
            <a:ext cx="11337820" cy="2339102"/>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从</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BS</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方程结合终值条件和边界条件解出看涨看跌期权的定价公式</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p:sp>
        <p:nvSpPr>
          <p:cNvPr id="11" name="标题 10"/>
          <p:cNvSpPr>
            <a:spLocks noGrp="1"/>
          </p:cNvSpPr>
          <p:nvPr>
            <p:ph type="title"/>
          </p:nvPr>
        </p:nvSpPr>
        <p:spPr/>
        <p:txBody>
          <a:bodyPr/>
          <a:lstStyle/>
          <a:p>
            <a:pPr>
              <a:lnSpc>
                <a:spcPct val="100000"/>
              </a:lnSpc>
              <a:spcAft>
                <a:spcPts val="50"/>
              </a:spcAft>
            </a:pPr>
            <a:r>
              <a:rPr lang="en-US" altLang="zh-CN" i="1" dirty="0">
                <a:latin typeface="+mn-lt"/>
                <a:ea typeface="+mn-ea"/>
                <a:cs typeface="+mn-ea"/>
                <a:sym typeface="+mn-lt"/>
              </a:rPr>
              <a:t>The Greeks</a:t>
            </a:r>
            <a:endParaRPr lang="zh-CN" altLang="en-US" i="1" dirty="0">
              <a:latin typeface="+mn-lt"/>
              <a:ea typeface="+mn-ea"/>
              <a:cs typeface="+mn-ea"/>
              <a:sym typeface="+mn-lt"/>
            </a:endParaRPr>
          </a:p>
        </p:txBody>
      </p:sp>
      <p:sp>
        <p:nvSpPr>
          <p:cNvPr id="20" name="文本框 19"/>
          <p:cNvSpPr txBox="1"/>
          <p:nvPr/>
        </p:nvSpPr>
        <p:spPr>
          <a:xfrm>
            <a:off x="375919" y="1000918"/>
            <a:ext cx="1855652" cy="369332"/>
          </a:xfrm>
          <a:prstGeom prst="rect">
            <a:avLst/>
          </a:prstGeom>
          <a:solidFill>
            <a:srgbClr val="9C0308"/>
          </a:solidFill>
        </p:spPr>
        <p:txBody>
          <a:bodyPr wrap="square" rtlCol="0">
            <a:spAutoFit/>
          </a:bodyPr>
          <a:lstStyle/>
          <a:p>
            <a:pPr marL="0" marR="0" lvl="0" indent="0" algn="l" defTabSz="914400" rtl="0" eaLnBrk="1" fontAlgn="auto" latinLnBrk="0" hangingPunct="1">
              <a:lnSpc>
                <a:spcPct val="100000"/>
              </a:lnSpc>
              <a:spcBef>
                <a:spcPts val="0"/>
              </a:spcBef>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Solve BSM PDE</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35</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0" name="矩形 9"/>
              <p:cNvSpPr/>
              <p:nvPr/>
            </p:nvSpPr>
            <p:spPr>
              <a:xfrm>
                <a:off x="891374" y="1781508"/>
                <a:ext cx="3815980" cy="15681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&amp;</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den>
                              </m:f>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𝑟𝑆</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𝑟𝐶</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=0</m:t>
                              </m:r>
                            </m:e>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&amp;</m:t>
                              </m:r>
                              <m:d>
                                <m:dPr>
                                  <m:begChr m:val=""/>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𝑚𝑎𝑥</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,0</m:t>
                                  </m:r>
                                </m:e>
                              </m:d>
                            </m:e>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&amp;</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(0,</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)=0</m:t>
                              </m:r>
                            </m:e>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&amp;</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m:rPr>
                                  <m:nor/>
                                </m:r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rPr>
                                <m:t> </m:t>
                              </m:r>
                              <m:r>
                                <m:rPr>
                                  <m:nor/>
                                </m:r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rPr>
                                <m:t>as</m:t>
                              </m:r>
                              <m:r>
                                <m:rPr>
                                  <m:nor/>
                                </m:r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rPr>
                                <m:t> </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891374" y="1781508"/>
                <a:ext cx="3815980" cy="1568186"/>
              </a:xfrm>
              <a:prstGeom prst="rect">
                <a:avLst/>
              </a:prstGeom>
              <a:blipFill rotWithShape="1">
                <a:blip r:embed="rId3"/>
                <a:stretch>
                  <a:fillRect l="-12" t="-21" r="3" b="4"/>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3792" y="1563558"/>
            <a:ext cx="2483107" cy="440463"/>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9942" y="1896215"/>
            <a:ext cx="2778601" cy="377341"/>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6274102" y="2440501"/>
                <a:ext cx="3872887" cy="10633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&amp;</m:t>
                              </m:r>
                              <m:sSub>
                                <m:sSub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d>
                                    <m:dPr>
                                      <m:begChr m:val=""/>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lo</m:t>
                                      </m:r>
                                      <m:func>
                                        <m:func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m:rPr>
                                              <m:sty m:val="p"/>
                                            </m:rP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g</m:t>
                                          </m:r>
                                        </m:fName>
                                        <m:e>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e>
                                      </m:func>
                                      <m:f>
                                        <m:fPr>
                                          <m:type m:val="lin"/>
                                          <m:ctrlPr>
                                            <a:rPr kumimoji="0" lang="zh-CN" alt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𝑆</m:t>
                                          </m:r>
                                        </m:num>
                                        <m:den>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den>
                                      </m:f>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𝑟</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2</m:t>
                                              </m:r>
                                            </m:den>
                                          </m:f>
                                          <m:sSup>
                                            <m:sSup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d>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d>
                                </m:num>
                                <m:den>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ad>
                                    <m:radPr>
                                      <m:degHide m:val="on"/>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rad>
                                </m:den>
                              </m:f>
                            </m:e>
                            <m:e>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&amp;</m:t>
                              </m:r>
                              <m:sSub>
                                <m:sSub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ad>
                                <m:radPr>
                                  <m:degHide m:val="on"/>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4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rad>
                            </m:e>
                          </m:eqArr>
                        </m:e>
                      </m:d>
                    </m:oMath>
                  </m:oMathPara>
                </a14:m>
                <a:endParaRPr kumimoji="0" lang="zh-CN" altLang="en-US" sz="14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6274102" y="2440501"/>
                <a:ext cx="3872887" cy="1063368"/>
              </a:xfrm>
              <a:prstGeom prst="rect">
                <a:avLst/>
              </a:prstGeom>
              <a:blipFill rotWithShape="1">
                <a:blip r:embed="rId6"/>
                <a:stretch>
                  <a:fillRect l="-8" t="-18" r="8" b="54"/>
                </a:stretch>
              </a:blipFill>
            </p:spPr>
            <p:txBody>
              <a:bodyPr/>
              <a:lstStyle/>
              <a:p>
                <a:r>
                  <a:rPr lang="zh-CN" altLang="en-US">
                    <a:noFill/>
                  </a:rPr>
                  <a:t> </a:t>
                </a:r>
              </a:p>
            </p:txBody>
          </p:sp>
        </mc:Fallback>
      </mc:AlternateContent>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9942" y="2170967"/>
            <a:ext cx="1667328" cy="398931"/>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375919" y="4331031"/>
                <a:ext cx="11337820" cy="1199687"/>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通过对期权价格进行全微分，可以得到构成期权瞬时收益的不同要素</a:t>
                </a:r>
                <a:r>
                  <a:rPr kumimoji="0" lang="en-US" altLang="zh-CN" sz="1600" b="1" i="0" u="none" strike="noStrike" kern="1200" cap="none" spc="0" normalizeH="0" baseline="0" noProof="0" dirty="0">
                    <a:ln>
                      <a:noFill/>
                    </a:ln>
                    <a:solidFill>
                      <a:srgbClr val="333333"/>
                    </a:solidFill>
                    <a:effectLst/>
                    <a:uLnTx/>
                    <a:uFillTx/>
                    <a:latin typeface="Times New Roman" panose="02020603050405020304"/>
                    <a:ea typeface="微软雅黑" panose="020B0503020204020204" pitchFamily="34" charset="-122"/>
                    <a:cs typeface="+mn-ea"/>
                    <a:sym typeface="+mn-lt"/>
                  </a:rPr>
                  <a:t>:</a:t>
                </a:r>
              </a:p>
              <a:p>
                <a:pPr marL="0" marR="0" lvl="0" indent="0" algn="l" defTabSz="914400" rtl="0" eaLnBrk="1" fontAlgn="auto" latinLnBrk="0" hangingPunct="1">
                  <a:lnSpc>
                    <a:spcPct val="100000"/>
                  </a:lnSpc>
                  <a:spcBef>
                    <a:spcPts val="600"/>
                  </a:spcBef>
                  <a:spcAft>
                    <a:spcPts val="60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𝑑𝐶</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𝑆</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𝜎</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𝛩</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𝜈</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𝑑</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𝜎</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𝛥</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𝑑𝑆</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den>
                      </m:f>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𝛤</m:t>
                      </m:r>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𝑑𝑆</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p>
                      </m:s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𝜌</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𝑑𝑟</m:t>
                      </m:r>
                    </m:oMath>
                  </m:oMathPara>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希腊字母是用来度量期权头寸针对于特定因素的风险敏感程度，期权的风险管理就是控制组合希腊字母的数值范围。</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75919" y="4331031"/>
                <a:ext cx="11337820" cy="1199687"/>
              </a:xfrm>
              <a:prstGeom prst="rect">
                <a:avLst/>
              </a:prstGeom>
              <a:blipFill rotWithShape="1">
                <a:blip r:embed="rId8"/>
                <a:stretch>
                  <a:fillRect l="-90" t="-822" r="-79" b="-752"/>
                </a:stretch>
              </a:blipFill>
              <a:ln w="19050">
                <a:solidFill>
                  <a:srgbClr val="972022"/>
                </a:solidFill>
                <a:prstDash val="sysDash"/>
              </a:ln>
            </p:spPr>
            <p:txBody>
              <a:bodyPr/>
              <a:lstStyle/>
              <a:p>
                <a:r>
                  <a:rPr lang="zh-CN" altLang="en-US">
                    <a:noFill/>
                  </a:rPr>
                  <a:t> </a:t>
                </a:r>
              </a:p>
            </p:txBody>
          </p:sp>
        </mc:Fallback>
      </mc:AlternateContent>
      <p:sp>
        <p:nvSpPr>
          <p:cNvPr id="9" name="文本框 8"/>
          <p:cNvSpPr txBox="1"/>
          <p:nvPr/>
        </p:nvSpPr>
        <p:spPr>
          <a:xfrm>
            <a:off x="375919" y="3961699"/>
            <a:ext cx="2565244"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期权瞬时收益的分解</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43353" y="-130749"/>
            <a:ext cx="10515600" cy="1325563"/>
          </a:xfrm>
        </p:spPr>
        <p:txBody>
          <a:bodyPr>
            <a:normAutofit/>
          </a:bodyPr>
          <a:lstStyle/>
          <a:p>
            <a:pPr>
              <a:lnSpc>
                <a:spcPct val="100000"/>
              </a:lnSpc>
              <a:spcAft>
                <a:spcPts val="50"/>
              </a:spcAft>
            </a:pPr>
            <a:r>
              <a:rPr lang="en-US" altLang="zh-CN" i="1" dirty="0">
                <a:latin typeface="+mn-lt"/>
                <a:ea typeface="+mn-ea"/>
                <a:cs typeface="+mn-ea"/>
                <a:sym typeface="+mn-lt"/>
              </a:rPr>
              <a:t>Delta</a:t>
            </a:r>
            <a:endParaRPr lang="zh-CN" altLang="en-US" i="1"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30" name="文本框 29"/>
              <p:cNvSpPr txBox="1"/>
              <p:nvPr/>
            </p:nvSpPr>
            <p:spPr>
              <a:xfrm>
                <a:off x="375920" y="1215757"/>
                <a:ext cx="5267234" cy="3134063"/>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期权价格相对于标的资产价格变动的敏感程度。</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30000"/>
                  </a:lnSpc>
                  <a:spcBef>
                    <a:spcPts val="600"/>
                  </a:spcBef>
                  <a:spcAft>
                    <a:spcPts val="60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l-GR"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bPr>
                        <m:e>
                          <m:r>
                            <m:rPr>
                              <m:sty m:val="p"/>
                            </m:rPr>
                            <a:rPr kumimoji="0" lang="el-GR"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Δ</m:t>
                          </m:r>
                        </m:e>
                        <m:sub>
                          <m:r>
                            <m:rPr>
                              <m:sty m:val="p"/>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c</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𝑎𝑙𝑙</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𝐶</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𝑆</m:t>
                          </m:r>
                        </m:den>
                      </m:f>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𝑁</m:t>
                      </m:r>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dPr>
                        <m:e>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𝑑</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1</m:t>
                              </m:r>
                            </m:sub>
                          </m:sSub>
                        </m:e>
                      </m:d>
                      <m:r>
                        <a:rPr kumimoji="0" lang="zh-CN" altLang="en-US" sz="16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sSub>
                        <m:sSubPr>
                          <m:ctrlPr>
                            <a:rPr kumimoji="0" lang="el-GR"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bPr>
                        <m:e>
                          <m:r>
                            <m:rPr>
                              <m:sty m:val="p"/>
                            </m:rPr>
                            <a:rPr kumimoji="0" lang="el-GR"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Δ</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𝑝𝑢𝑡</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𝑃</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𝑆</m:t>
                          </m:r>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𝑁</m:t>
                      </m:r>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dPr>
                        <m:e>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𝑑</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1</m:t>
                              </m:r>
                            </m:sub>
                          </m:sSub>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oMath>
                  </m:oMathPara>
                </a14:m>
                <a:endPar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30000"/>
                  </a:lnSpc>
                  <a:spcBef>
                    <a:spcPts val="0"/>
                  </a:spcBef>
                  <a:spcAft>
                    <a:spcPts val="50"/>
                  </a:spcAft>
                  <a:buClrTx/>
                  <a:buSzTx/>
                  <a:buFontTx/>
                  <a:buNone/>
                  <a:defRPr/>
                </a:pP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Remarks:</a:t>
                </a:r>
              </a:p>
              <a:p>
                <a:pPr marL="285750" marR="0" lvl="0" indent="-285750" algn="l" defTabSz="914400" rtl="0" eaLnBrk="1" fontAlgn="auto" latinLnBrk="0" hangingPunct="1">
                  <a:lnSpc>
                    <a:spcPct val="130000"/>
                  </a:lnSpc>
                  <a:spcBef>
                    <a:spcPts val="100"/>
                  </a:spcBef>
                  <a:spcAft>
                    <a:spcPts val="1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可以由平价公式                                  导出数值关系</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100"/>
                  </a:spcBef>
                  <a:spcAft>
                    <a:spcPts val="1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“标的资产上涨单位价格对应期权价格怎么变动”，或者说“期权近似为标的资产现货的概率”</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100"/>
                  </a:spcBef>
                  <a:spcAft>
                    <a:spcPts val="100"/>
                  </a:spcAft>
                  <a:buClrTx/>
                  <a:buSzTx/>
                  <a:buFont typeface="Wingdings" panose="05000000000000000000" pitchFamily="2" charset="2"/>
                  <a:buChar char="ü"/>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Delta</a:t>
                </a:r>
              </a:p>
              <a:p>
                <a:pPr marL="285750" marR="0" lvl="0" indent="-285750" algn="l" defTabSz="914400" rtl="0" eaLnBrk="1" fontAlgn="auto" latinLnBrk="0" hangingPunct="1">
                  <a:lnSpc>
                    <a:spcPct val="130000"/>
                  </a:lnSpc>
                  <a:spcBef>
                    <a:spcPts val="100"/>
                  </a:spcBef>
                  <a:spcAft>
                    <a:spcPts val="100"/>
                  </a:spcAft>
                  <a:buClrTx/>
                  <a:buSzTx/>
                  <a:buFont typeface="Wingdings" panose="05000000000000000000" pitchFamily="2" charset="2"/>
                  <a:buChar char="ü"/>
                  <a:defRPr/>
                </a:pPr>
                <a14:m>
                  <m:oMath xmlns:m="http://schemas.openxmlformats.org/officeDocument/2006/math">
                    <m:r>
                      <a:rPr lang="en-US" altLang="zh-CN" sz="1600" i="1">
                        <a:solidFill>
                          <a:prstClr val="black"/>
                        </a:solidFill>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𝐷</m:t>
                    </m:r>
                    <m:r>
                      <m:rPr>
                        <m:sty m:val="p"/>
                      </m:rPr>
                      <a:rPr lang="en-US" altLang="zh-CN" sz="1600" i="1">
                        <a:solidFill>
                          <a:prstClr val="black"/>
                        </a:solidFill>
                        <a:latin typeface="Cambria Math" panose="02040503050406030204" pitchFamily="18" charset="0"/>
                        <a:cs typeface="+mn-ea"/>
                        <a:sym typeface="+mn-lt"/>
                      </a:rPr>
                      <m:t>elta</m:t>
                    </m:r>
                    <m:r>
                      <a:rPr lang="en-US" altLang="zh-CN" sz="1600" b="0" i="1" smtClean="0">
                        <a:solidFill>
                          <a:prstClr val="black"/>
                        </a:solidFill>
                        <a:latin typeface="Cambria Math" panose="02040503050406030204" pitchFamily="18" charset="0"/>
                        <a:cs typeface="+mn-ea"/>
                        <a:sym typeface="+mn-lt"/>
                      </a:rPr>
                      <m:t>|</m:t>
                    </m:r>
                  </m:oMath>
                </a14:m>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随着期权不断深入价内而增大</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375920" y="1215757"/>
                <a:ext cx="5267234" cy="3134063"/>
              </a:xfrm>
              <a:prstGeom prst="rect">
                <a:avLst/>
              </a:prstGeom>
              <a:blipFill rotWithShape="1">
                <a:blip r:embed="rId3"/>
                <a:stretch>
                  <a:fillRect l="-181" t="-316" r="-171" b="-302"/>
                </a:stretch>
              </a:blipFill>
              <a:ln w="19050">
                <a:solidFill>
                  <a:srgbClr val="972022"/>
                </a:solidFill>
                <a:prstDash val="sysDash"/>
              </a:ln>
            </p:spPr>
            <p:txBody>
              <a:bodyPr/>
              <a:lstStyle/>
              <a:p>
                <a:r>
                  <a:rPr lang="zh-CN" altLang="en-US">
                    <a:noFill/>
                  </a:rPr>
                  <a:t> </a:t>
                </a:r>
              </a:p>
            </p:txBody>
          </p:sp>
        </mc:Fallback>
      </mc:AlternateContent>
      <p:sp>
        <p:nvSpPr>
          <p:cNvPr id="31" name="文本框 30"/>
          <p:cNvSpPr txBox="1"/>
          <p:nvPr/>
        </p:nvSpPr>
        <p:spPr>
          <a:xfrm>
            <a:off x="375920" y="846425"/>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定义</a:t>
            </a: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36</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241" y="3602303"/>
            <a:ext cx="1247575" cy="397579"/>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60816" y="3627036"/>
            <a:ext cx="1367930" cy="340134"/>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9030" y="2536672"/>
            <a:ext cx="1667328" cy="398931"/>
          </a:xfrm>
          <a:prstGeom prst="rect">
            <a:avLst/>
          </a:prstGeom>
        </p:spPr>
      </p:pic>
      <p:pic>
        <p:nvPicPr>
          <p:cNvPr id="6" name="图片 5"/>
          <p:cNvPicPr>
            <a:picLocks noChangeAspect="1"/>
          </p:cNvPicPr>
          <p:nvPr/>
        </p:nvPicPr>
        <p:blipFill rotWithShape="1">
          <a:blip r:embed="rId7"/>
          <a:srcRect l="3974" t="5500" r="5512"/>
          <a:stretch>
            <a:fillRect/>
          </a:stretch>
        </p:blipFill>
        <p:spPr>
          <a:xfrm>
            <a:off x="5933086" y="398650"/>
            <a:ext cx="6172926" cy="2832343"/>
          </a:xfrm>
          <a:prstGeom prst="rect">
            <a:avLst/>
          </a:prstGeom>
        </p:spPr>
      </p:pic>
      <p:pic>
        <p:nvPicPr>
          <p:cNvPr id="21" name="图片 20"/>
          <p:cNvPicPr>
            <a:picLocks noChangeAspect="1"/>
          </p:cNvPicPr>
          <p:nvPr/>
        </p:nvPicPr>
        <p:blipFill rotWithShape="1">
          <a:blip r:embed="rId8"/>
          <a:srcRect t="7397"/>
          <a:stretch>
            <a:fillRect/>
          </a:stretch>
        </p:blipFill>
        <p:spPr>
          <a:xfrm>
            <a:off x="6778154" y="3429000"/>
            <a:ext cx="4482790" cy="2767463"/>
          </a:xfrm>
          <a:prstGeom prst="rect">
            <a:avLst/>
          </a:prstGeom>
        </p:spPr>
      </p:pic>
      <mc:AlternateContent xmlns:mc="http://schemas.openxmlformats.org/markup-compatibility/2006" xmlns:a14="http://schemas.microsoft.com/office/drawing/2010/main">
        <mc:Choice Requires="a14">
          <p:sp>
            <p:nvSpPr>
              <p:cNvPr id="22" name="文本框 21"/>
              <p:cNvSpPr txBox="1"/>
              <p:nvPr/>
            </p:nvSpPr>
            <p:spPr>
              <a:xfrm>
                <a:off x="375921" y="4691315"/>
                <a:ext cx="5267234" cy="1366400"/>
              </a:xfrm>
              <a:prstGeom prst="rect">
                <a:avLst/>
              </a:prstGeom>
              <a:noFill/>
              <a:ln w="19050">
                <a:solidFill>
                  <a:srgbClr val="972022"/>
                </a:solidFill>
                <a:prstDash val="sysDash"/>
              </a:ln>
            </p:spPr>
            <p:txBody>
              <a:bodyPr wrap="square" rtlCol="0">
                <a:spAutoFit/>
              </a:bodyPr>
              <a:lstStyle/>
              <a:p>
                <a:pPr marL="0" marR="0" lvl="0" indent="0" algn="l" defTabSz="914400" rtl="0" eaLnBrk="1" fontAlgn="auto" latinLnBrk="0" hangingPunct="1">
                  <a:lnSpc>
                    <a:spcPct val="130000"/>
                  </a:lnSpc>
                  <a:spcBef>
                    <a:spcPts val="0"/>
                  </a:spcBef>
                  <a:spcAft>
                    <a:spcPts val="50"/>
                  </a:spcAft>
                  <a:buClrTx/>
                  <a:buSzTx/>
                  <a:buFontTx/>
                  <a:buNone/>
                  <a:defRPr/>
                </a:pP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𝐷</m:t>
                    </m:r>
                    <m:r>
                      <m:rPr>
                        <m:sty m:val="p"/>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e</m:t>
                    </m:r>
                  </m:oMath>
                </a14:m>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lta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随着</a:t>
                </a:r>
                <a:r>
                  <a:rPr lang="zh-CN" altLang="en-US" sz="1600" dirty="0">
                    <a:solidFill>
                      <a:prstClr val="black"/>
                    </a:solidFill>
                    <a:latin typeface="Times New Roman" panose="02020603050405020304"/>
                    <a:ea typeface="微软雅黑" panose="020B0503020204020204" pitchFamily="34" charset="-122"/>
                    <a:cs typeface="+mn-ea"/>
                    <a:sym typeface="+mn-lt"/>
                  </a:rPr>
                  <a:t>波动率</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的</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sym typeface="+mn-lt"/>
                  </a:rPr>
                  <a:t>动态变化：</a:t>
                </a:r>
              </a:p>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sym typeface="+mn-lt"/>
                  </a:rPr>
                  <a:t>股票价格大于行权价时，波动率越大，</a:t>
                </a:r>
                <a:r>
                  <a:rPr lang="en-US" altLang="zh-CN" sz="1600" dirty="0">
                    <a:solidFill>
                      <a:prstClr val="black"/>
                    </a:solidFill>
                    <a:latin typeface="Times New Roman" panose="02020603050405020304"/>
                    <a:ea typeface="微软雅黑" panose="020B0503020204020204" pitchFamily="34" charset="-122"/>
                    <a:sym typeface="+mn-lt"/>
                  </a:rPr>
                  <a:t>delta</a:t>
                </a:r>
                <a:r>
                  <a:rPr lang="zh-CN" altLang="en-US" sz="1600" dirty="0">
                    <a:solidFill>
                      <a:prstClr val="black"/>
                    </a:solidFill>
                    <a:latin typeface="Times New Roman" panose="02020603050405020304"/>
                    <a:ea typeface="微软雅黑" panose="020B0503020204020204" pitchFamily="34" charset="-122"/>
                    <a:sym typeface="+mn-lt"/>
                  </a:rPr>
                  <a:t>越小；股票价格小于行权价时，波动率越大，</a:t>
                </a:r>
                <a:r>
                  <a:rPr lang="en-US" altLang="zh-CN" sz="1600" dirty="0">
                    <a:solidFill>
                      <a:prstClr val="black"/>
                    </a:solidFill>
                    <a:latin typeface="Times New Roman" panose="02020603050405020304"/>
                    <a:ea typeface="微软雅黑" panose="020B0503020204020204" pitchFamily="34" charset="-122"/>
                    <a:sym typeface="+mn-lt"/>
                  </a:rPr>
                  <a:t>delta</a:t>
                </a:r>
                <a:r>
                  <a:rPr lang="zh-CN" altLang="en-US" sz="1600" dirty="0">
                    <a:solidFill>
                      <a:prstClr val="black"/>
                    </a:solidFill>
                    <a:latin typeface="Times New Roman" panose="02020603050405020304"/>
                    <a:ea typeface="微软雅黑" panose="020B0503020204020204" pitchFamily="34" charset="-122"/>
                    <a:sym typeface="+mn-lt"/>
                  </a:rPr>
                  <a:t>越大</a:t>
                </a:r>
                <a:endParaRPr lang="en-US" altLang="zh-CN" sz="1600" dirty="0">
                  <a:solidFill>
                    <a:prstClr val="black"/>
                  </a:solidFill>
                  <a:latin typeface="Times New Roman" panose="02020603050405020304"/>
                  <a:ea typeface="微软雅黑" panose="020B0503020204020204" pitchFamily="34" charset="-122"/>
                  <a:sym typeface="+mn-lt"/>
                </a:endParaRPr>
              </a:p>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sym typeface="+mn-lt"/>
                  </a:rPr>
                  <a:t>在平值点附近，波动率越小，</a:t>
                </a:r>
                <a:r>
                  <a:rPr lang="en-US" altLang="zh-CN" sz="1600" dirty="0">
                    <a:solidFill>
                      <a:prstClr val="black"/>
                    </a:solidFill>
                    <a:latin typeface="Times New Roman" panose="02020603050405020304"/>
                    <a:ea typeface="微软雅黑" panose="020B0503020204020204" pitchFamily="34" charset="-122"/>
                    <a:sym typeface="+mn-lt"/>
                  </a:rPr>
                  <a:t>delta</a:t>
                </a:r>
                <a:r>
                  <a:rPr lang="zh-CN" altLang="en-US" sz="1600" dirty="0">
                    <a:solidFill>
                      <a:prstClr val="black"/>
                    </a:solidFill>
                    <a:latin typeface="Times New Roman" panose="02020603050405020304"/>
                    <a:ea typeface="微软雅黑" panose="020B0503020204020204" pitchFamily="34" charset="-122"/>
                    <a:sym typeface="+mn-lt"/>
                  </a:rPr>
                  <a:t>变化越大</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sym typeface="+mn-lt"/>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375921" y="4691315"/>
                <a:ext cx="5267234" cy="1366400"/>
              </a:xfrm>
              <a:prstGeom prst="rect">
                <a:avLst/>
              </a:prstGeom>
              <a:blipFill rotWithShape="1">
                <a:blip r:embed="rId9"/>
                <a:stretch>
                  <a:fillRect l="-181" t="-739" r="-170" b="-664"/>
                </a:stretch>
              </a:blipFill>
              <a:ln w="19050">
                <a:solidFill>
                  <a:srgbClr val="972022"/>
                </a:solidFill>
                <a:prstDash val="sysDash"/>
              </a:ln>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43353" y="-130749"/>
            <a:ext cx="10515600" cy="1325563"/>
          </a:xfrm>
        </p:spPr>
        <p:txBody>
          <a:bodyPr>
            <a:normAutofit/>
          </a:bodyPr>
          <a:lstStyle/>
          <a:p>
            <a:pPr>
              <a:lnSpc>
                <a:spcPct val="100000"/>
              </a:lnSpc>
              <a:spcAft>
                <a:spcPts val="50"/>
              </a:spcAft>
            </a:pPr>
            <a:r>
              <a:rPr lang="en-US" altLang="zh-CN" i="1" dirty="0">
                <a:latin typeface="+mn-lt"/>
                <a:ea typeface="+mn-ea"/>
                <a:cs typeface="+mn-ea"/>
                <a:sym typeface="+mn-lt"/>
              </a:rPr>
              <a:t>Delta</a:t>
            </a:r>
            <a:endParaRPr lang="zh-CN" altLang="en-US" i="1" dirty="0">
              <a:latin typeface="+mn-lt"/>
              <a:ea typeface="+mn-ea"/>
              <a:cs typeface="+mn-ea"/>
              <a:sym typeface="+mn-lt"/>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37</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21" name="文本框 20"/>
          <p:cNvSpPr txBox="1"/>
          <p:nvPr/>
        </p:nvSpPr>
        <p:spPr>
          <a:xfrm>
            <a:off x="6018782" y="3508312"/>
            <a:ext cx="1730478"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en-US" altLang="zh-CN" sz="1800" b="0" i="1"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Delta</a:t>
            </a: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对冲</a:t>
            </a:r>
          </a:p>
        </p:txBody>
      </p:sp>
      <mc:AlternateContent xmlns:mc="http://schemas.openxmlformats.org/markup-compatibility/2006" xmlns:a14="http://schemas.microsoft.com/office/drawing/2010/main">
        <mc:Choice Requires="a14">
          <p:sp>
            <p:nvSpPr>
              <p:cNvPr id="9" name="文本框 8"/>
              <p:cNvSpPr txBox="1"/>
              <p:nvPr/>
            </p:nvSpPr>
            <p:spPr>
              <a:xfrm>
                <a:off x="6018782" y="3877644"/>
                <a:ext cx="5357282" cy="2032864"/>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Bef>
                    <a:spcPts val="100"/>
                  </a:spcBef>
                  <a:spcAft>
                    <a:spcPts val="1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卖出一份看涨期权，对应需要</a:t>
                </a:r>
                <a14:m>
                  <m:oMath xmlns:m="http://schemas.openxmlformats.org/officeDocument/2006/math">
                    <m:sSub>
                      <m:sSubPr>
                        <m:ctrlPr>
                          <a:rPr kumimoji="0" lang="el-GR"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bPr>
                      <m:e>
                        <m:r>
                          <m:rPr>
                            <m:sty m:val="p"/>
                          </m:rPr>
                          <a:rPr kumimoji="0" lang="el-GR"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Δ</m:t>
                        </m:r>
                      </m:e>
                      <m:sub>
                        <m:r>
                          <m:rPr>
                            <m:sty m:val="p"/>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c</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𝑎𝑙𝑙</m:t>
                        </m:r>
                      </m:sub>
                    </m:sSub>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份股票标的，使得标的价格上下轻微浮动时，整体投资组合价值保持不变</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100"/>
                  </a:spcBef>
                  <a:spcAft>
                    <a:spcPts val="100"/>
                  </a:spcAft>
                  <a:buClrTx/>
                  <a:buSzTx/>
                  <a:buFont typeface="Arial" panose="020B0604020202020204" pitchFamily="34" charset="0"/>
                  <a:buChar char="•"/>
                  <a:defRPr/>
                </a:pPr>
                <a14:m>
                  <m:oMath xmlns:m="http://schemas.openxmlformats.org/officeDocument/2006/math">
                    <m:sSub>
                      <m:sSubPr>
                        <m:ctrlPr>
                          <a:rPr kumimoji="0" lang="el-GR"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bPr>
                      <m:e>
                        <m:r>
                          <m:rPr>
                            <m:sty m:val="p"/>
                          </m:rPr>
                          <a:rPr kumimoji="0" lang="el-GR"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Δ</m:t>
                        </m:r>
                      </m:e>
                      <m:sub>
                        <m:r>
                          <m:rPr>
                            <m:sty m:val="p"/>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c</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𝑎𝑙𝑙</m:t>
                        </m:r>
                      </m:sub>
                    </m:sSub>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随着股票价格和时间变化而不断改变，因此需要不断调整对冲头寸</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100"/>
                  </a:spcBef>
                  <a:spcAft>
                    <a:spcPts val="1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当对冲频率趋于无穷大时，对冲成本（即购买股票价格以及借贷利息）将逼近于一份看涨期权价值</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018782" y="3877644"/>
                <a:ext cx="5357282" cy="2032864"/>
              </a:xfrm>
              <a:prstGeom prst="rect">
                <a:avLst/>
              </a:prstGeom>
              <a:blipFill rotWithShape="1">
                <a:blip r:embed="rId3"/>
                <a:stretch>
                  <a:fillRect l="-182" t="-485" r="-177" b="-441"/>
                </a:stretch>
              </a:blipFill>
              <a:ln w="19050">
                <a:solidFill>
                  <a:srgbClr val="972022"/>
                </a:solidFill>
                <a:prstDash val="sysDash"/>
              </a:ln>
            </p:spPr>
            <p:txBody>
              <a:bodyPr/>
              <a:lstStyle/>
              <a:p>
                <a:r>
                  <a:rPr lang="zh-CN" altLang="en-US">
                    <a:noFill/>
                  </a:rPr>
                  <a:t> </a:t>
                </a:r>
              </a:p>
            </p:txBody>
          </p:sp>
        </mc:Fallback>
      </mc:AlternateContent>
      <p:pic>
        <p:nvPicPr>
          <p:cNvPr id="5" name="图片 4"/>
          <p:cNvPicPr>
            <a:picLocks noChangeAspect="1"/>
          </p:cNvPicPr>
          <p:nvPr/>
        </p:nvPicPr>
        <p:blipFill rotWithShape="1">
          <a:blip r:embed="rId4"/>
          <a:srcRect t="8079"/>
          <a:stretch>
            <a:fillRect/>
          </a:stretch>
        </p:blipFill>
        <p:spPr>
          <a:xfrm>
            <a:off x="825190" y="910079"/>
            <a:ext cx="4482791" cy="2747076"/>
          </a:xfrm>
          <a:prstGeom prst="rect">
            <a:avLst/>
          </a:prstGeom>
        </p:spPr>
      </p:pic>
      <p:pic>
        <p:nvPicPr>
          <p:cNvPr id="11" name="图片 10"/>
          <p:cNvPicPr>
            <a:picLocks noChangeAspect="1"/>
          </p:cNvPicPr>
          <p:nvPr/>
        </p:nvPicPr>
        <p:blipFill rotWithShape="1">
          <a:blip r:embed="rId5"/>
          <a:srcRect t="9883"/>
          <a:stretch>
            <a:fillRect/>
          </a:stretch>
        </p:blipFill>
        <p:spPr>
          <a:xfrm>
            <a:off x="825191" y="3824995"/>
            <a:ext cx="4572504" cy="2747077"/>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6018782" y="1435686"/>
                <a:ext cx="5357281" cy="1367041"/>
              </a:xfrm>
              <a:prstGeom prst="rect">
                <a:avLst/>
              </a:prstGeom>
              <a:noFill/>
              <a:ln w="19050">
                <a:solidFill>
                  <a:srgbClr val="972022"/>
                </a:solidFill>
                <a:prstDash val="sysDash"/>
              </a:ln>
            </p:spPr>
            <p:txBody>
              <a:bodyPr wrap="square" rtlCol="0">
                <a:spAutoFit/>
              </a:bodyPr>
              <a:lstStyle/>
              <a:p>
                <a:pPr marL="0" marR="0" lvl="0" indent="0" algn="l" defTabSz="914400" rtl="0" eaLnBrk="1" fontAlgn="auto" latinLnBrk="0" hangingPunct="1">
                  <a:lnSpc>
                    <a:spcPct val="130000"/>
                  </a:lnSpc>
                  <a:spcBef>
                    <a:spcPts val="0"/>
                  </a:spcBef>
                  <a:spcAft>
                    <a:spcPts val="50"/>
                  </a:spcAft>
                  <a:buClrTx/>
                  <a:buSzTx/>
                  <a:buFontTx/>
                  <a:buNone/>
                  <a:defRPr/>
                </a:pP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𝐷</m:t>
                    </m:r>
                    <m:r>
                      <m:rPr>
                        <m:sty m:val="p"/>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e</m:t>
                    </m:r>
                  </m:oMath>
                </a14:m>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lta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随着时间推移的</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sym typeface="+mn-lt"/>
                  </a:rPr>
                  <a:t>动态变化：</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sym typeface="+mn-lt"/>
                </a:endParaRPr>
              </a:p>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接近到期时，虚值期权</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delta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接近</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0</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，实值期权</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delta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接近</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1</a:t>
                </a:r>
              </a:p>
              <a:p>
                <a:pPr marL="285750" indent="-285750">
                  <a:lnSpc>
                    <a:spcPct val="130000"/>
                  </a:lnSpc>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期限较短的时候平值附近</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𝐷</m:t>
                    </m:r>
                    <m:r>
                      <m:rPr>
                        <m:sty m:val="p"/>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e</m:t>
                    </m:r>
                  </m:oMath>
                </a14:m>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lta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增长得很快，曲线较为陡峭</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018782" y="1435686"/>
                <a:ext cx="5357281" cy="1367041"/>
              </a:xfrm>
              <a:prstGeom prst="rect">
                <a:avLst/>
              </a:prstGeom>
              <a:blipFill rotWithShape="1">
                <a:blip r:embed="rId6"/>
                <a:stretch>
                  <a:fillRect l="-182" t="-740" r="-177" b="-662"/>
                </a:stretch>
              </a:blipFill>
              <a:ln w="19050">
                <a:solidFill>
                  <a:srgbClr val="972022"/>
                </a:solidFill>
                <a:prstDash val="sysDash"/>
              </a:ln>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Delta</a:t>
            </a:r>
            <a:endParaRPr lang="zh-CN" altLang="en-US" i="1" dirty="0">
              <a:latin typeface="+mn-lt"/>
              <a:ea typeface="+mn-ea"/>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38</a:t>
            </a:fld>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338211" y="1120451"/>
                <a:ext cx="5506407" cy="5277855"/>
              </a:xfrm>
              <a:prstGeom prst="rect">
                <a:avLst/>
              </a:prstGeom>
              <a:noFill/>
              <a:ln w="19050">
                <a:solidFill>
                  <a:srgbClr val="972022"/>
                </a:solidFill>
                <a:prstDash val="sysDash"/>
              </a:ln>
            </p:spPr>
            <p:txBody>
              <a:bodyPr wrap="square" rtlCol="0">
                <a:spAutoFit/>
              </a:bodyPr>
              <a:lstStyle/>
              <a:p>
                <a:pPr marL="285750" indent="-285750">
                  <a:lnSpc>
                    <a:spcPct val="130000"/>
                  </a:lnSpc>
                  <a:spcAft>
                    <a:spcPts val="50"/>
                  </a:spcAft>
                  <a:buFont typeface="Arial" panose="020B0604020202020204" pitchFamily="34" charset="0"/>
                  <a:buChar char="•"/>
                  <a:defRPr/>
                </a:pPr>
                <a:r>
                  <a:rPr lang="zh-CN" altLang="en-US" sz="1600" dirty="0"/>
                  <a:t>假设一家金融机构以</a:t>
                </a:r>
                <a:r>
                  <a:rPr lang="en-US" altLang="zh-CN" sz="1600" dirty="0"/>
                  <a:t>$300,000</a:t>
                </a:r>
                <a:r>
                  <a:rPr lang="zh-CN" altLang="en-US" sz="1600" dirty="0"/>
                  <a:t>的价格卖出了</a:t>
                </a:r>
                <a:r>
                  <a:rPr lang="en-US" altLang="zh-CN" sz="1600" dirty="0"/>
                  <a:t>100,000</a:t>
                </a:r>
                <a:r>
                  <a:rPr lang="zh-CN" altLang="en-US" sz="1600" dirty="0"/>
                  <a:t>份无股息股票的欧式看涨期权</a:t>
                </a:r>
                <a:endParaRPr lang="en-US" altLang="zh-CN" sz="1600" dirty="0"/>
              </a:p>
              <a:p>
                <a:pPr marL="285750" indent="-285750">
                  <a:lnSpc>
                    <a:spcPct val="130000"/>
                  </a:lnSpc>
                  <a:spcAft>
                    <a:spcPts val="50"/>
                  </a:spcAft>
                  <a:buFont typeface="Arial" panose="020B0604020202020204" pitchFamily="34" charset="0"/>
                  <a:buChar char="•"/>
                  <a:defRPr/>
                </a:pP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0</m:t>
                        </m:r>
                      </m:sub>
                    </m:sSub>
                    <m:r>
                      <a:rPr lang="en-US" altLang="zh-CN" sz="1600" i="1">
                        <a:latin typeface="Cambria Math" panose="02040503050406030204" pitchFamily="18" charset="0"/>
                      </a:rPr>
                      <m:t>=49,</m:t>
                    </m:r>
                    <m:r>
                      <a:rPr lang="zh-CN" altLang="en-US" sz="1600" i="1">
                        <a:latin typeface="Cambria Math" panose="02040503050406030204" pitchFamily="18" charset="0"/>
                      </a:rPr>
                      <m:t> </m:t>
                    </m:r>
                    <m:r>
                      <a:rPr lang="en-US" altLang="zh-CN" sz="1600" i="1">
                        <a:latin typeface="Cambria Math" panose="02040503050406030204" pitchFamily="18" charset="0"/>
                      </a:rPr>
                      <m:t>𝐾</m:t>
                    </m:r>
                    <m:r>
                      <a:rPr lang="en-US" altLang="zh-CN" sz="1600" i="1">
                        <a:latin typeface="Cambria Math" panose="02040503050406030204" pitchFamily="18" charset="0"/>
                      </a:rPr>
                      <m:t>=50, </m:t>
                    </m:r>
                    <m:r>
                      <a:rPr lang="en-US" altLang="zh-CN" sz="1600" i="1">
                        <a:latin typeface="Cambria Math" panose="02040503050406030204" pitchFamily="18" charset="0"/>
                      </a:rPr>
                      <m:t>𝑟</m:t>
                    </m:r>
                    <m:r>
                      <a:rPr lang="en-US" altLang="zh-CN" sz="1600" i="1">
                        <a:latin typeface="Cambria Math" panose="02040503050406030204" pitchFamily="18" charset="0"/>
                      </a:rPr>
                      <m:t>=0.05, </m:t>
                    </m:r>
                    <m:r>
                      <a:rPr lang="zh-CN" altLang="en-US" sz="1600" i="1">
                        <a:latin typeface="Cambria Math" panose="02040503050406030204" pitchFamily="18" charset="0"/>
                        <a:ea typeface="Cambria Math" panose="02040503050406030204" pitchFamily="18" charset="0"/>
                        <a:cs typeface="Cambria Math" panose="02040503050406030204" pitchFamily="18" charset="0"/>
                      </a:rPr>
                      <m:t>𝜎</m:t>
                    </m:r>
                    <m:r>
                      <a:rPr lang="en-US" altLang="zh-CN" sz="1600" i="1">
                        <a:latin typeface="Cambria Math" panose="02040503050406030204" pitchFamily="18" charset="0"/>
                        <a:ea typeface="Cambria Math" panose="02040503050406030204" pitchFamily="18" charset="0"/>
                        <a:cs typeface="Cambria Math" panose="02040503050406030204" pitchFamily="18" charset="0"/>
                      </a:rPr>
                      <m:t>=0.20,</m:t>
                    </m:r>
                    <m:r>
                      <a:rPr lang="zh-CN" altLang="en-US" sz="1600" i="1">
                        <a:latin typeface="Cambria Math" panose="02040503050406030204" pitchFamily="18" charset="0"/>
                        <a:ea typeface="Cambria Math" panose="02040503050406030204" pitchFamily="18" charset="0"/>
                        <a:cs typeface="Cambria Math" panose="02040503050406030204" pitchFamily="18" charset="0"/>
                      </a:rPr>
                      <m:t> </m:t>
                    </m:r>
                    <m:r>
                      <a:rPr lang="en-US" altLang="zh-CN" sz="1600" i="1">
                        <a:latin typeface="Cambria Math" panose="02040503050406030204" pitchFamily="18" charset="0"/>
                        <a:ea typeface="Cambria Math" panose="02040503050406030204" pitchFamily="18" charset="0"/>
                        <a:cs typeface="Cambria Math" panose="02040503050406030204" pitchFamily="18" charset="0"/>
                      </a:rPr>
                      <m:t>𝑇</m:t>
                    </m:r>
                    <m:r>
                      <a:rPr lang="en-US" altLang="zh-CN" sz="1600" i="1">
                        <a:latin typeface="Cambria Math" panose="02040503050406030204" pitchFamily="18" charset="0"/>
                        <a:ea typeface="Cambria Math" panose="02040503050406030204" pitchFamily="18" charset="0"/>
                        <a:cs typeface="Cambria Math" panose="02040503050406030204" pitchFamily="18" charset="0"/>
                      </a:rPr>
                      <m:t>=0.38 (20 </m:t>
                    </m:r>
                    <m:r>
                      <a:rPr lang="en-US" altLang="zh-CN" sz="1600" i="1">
                        <a:latin typeface="Cambria Math" panose="02040503050406030204" pitchFamily="18" charset="0"/>
                        <a:ea typeface="Cambria Math" panose="02040503050406030204" pitchFamily="18" charset="0"/>
                        <a:cs typeface="Cambria Math" panose="02040503050406030204" pitchFamily="18" charset="0"/>
                      </a:rPr>
                      <m:t>𝑤𝑒𝑒𝑘𝑠</m:t>
                    </m:r>
                    <m:r>
                      <a:rPr lang="en-US" altLang="zh-CN" sz="1600" i="1">
                        <a:latin typeface="Cambria Math" panose="02040503050406030204" pitchFamily="18" charset="0"/>
                        <a:ea typeface="Cambria Math" panose="02040503050406030204" pitchFamily="18" charset="0"/>
                        <a:cs typeface="Cambria Math" panose="02040503050406030204" pitchFamily="18" charset="0"/>
                      </a:rPr>
                      <m:t>)</m:t>
                    </m:r>
                  </m:oMath>
                </a14:m>
                <a:endParaRPr lang="en-US" altLang="zh-CN" sz="1600" i="1" dirty="0"/>
              </a:p>
              <a:p>
                <a:pPr marL="285750" indent="-285750">
                  <a:lnSpc>
                    <a:spcPct val="130000"/>
                  </a:lnSpc>
                  <a:spcAft>
                    <a:spcPts val="50"/>
                  </a:spcAft>
                  <a:buFont typeface="Arial" panose="020B0604020202020204" pitchFamily="34" charset="0"/>
                  <a:buChar char="•"/>
                  <a:defRPr/>
                </a:pPr>
                <a:r>
                  <a:rPr lang="zh-CN" altLang="en-US" sz="1600" dirty="0"/>
                  <a:t>由</a:t>
                </a:r>
                <a:r>
                  <a:rPr lang="en-US" altLang="zh-CN" sz="1600" dirty="0"/>
                  <a:t>BS</a:t>
                </a:r>
                <a:r>
                  <a:rPr lang="zh-CN" altLang="en-US" sz="1600" dirty="0"/>
                  <a:t>模型得出期权的价格大约为</a:t>
                </a:r>
                <a:r>
                  <a:rPr lang="en-US" altLang="zh-CN" sz="1600" dirty="0"/>
                  <a:t>$240,000(</a:t>
                </a:r>
                <a:r>
                  <a:rPr lang="zh-CN" altLang="en-US" sz="1600" dirty="0"/>
                  <a:t>即买</a:t>
                </a:r>
                <a:r>
                  <a:rPr lang="en-US" altLang="zh-CN" sz="1600" dirty="0"/>
                  <a:t>1</a:t>
                </a:r>
                <a:r>
                  <a:rPr lang="zh-CN" altLang="en-US" sz="1600" dirty="0"/>
                  <a:t>支股票的期权价格为</a:t>
                </a:r>
                <a:r>
                  <a:rPr lang="en-US" altLang="zh-CN" sz="1600" dirty="0"/>
                  <a:t>$2.4)</a:t>
                </a:r>
                <a:r>
                  <a:rPr lang="zh-CN" altLang="en-US" sz="1600" dirty="0"/>
                  <a:t>，卖出的价格高于理论价格</a:t>
                </a:r>
                <a:endParaRPr lang="en-US" altLang="zh-CN" sz="1600" dirty="0"/>
              </a:p>
              <a:p>
                <a:pPr marL="285750" indent="-285750">
                  <a:lnSpc>
                    <a:spcPct val="130000"/>
                  </a:lnSpc>
                  <a:spcAft>
                    <a:spcPts val="50"/>
                  </a:spcAft>
                  <a:buFont typeface="Arial" panose="020B0604020202020204" pitchFamily="34" charset="0"/>
                  <a:buChar char="•"/>
                  <a:defRPr/>
                </a:pPr>
                <a:r>
                  <a:rPr lang="zh-CN" altLang="en-US" sz="1600" dirty="0"/>
                  <a:t>所卖出期权最初的</a:t>
                </a:r>
                <a:r>
                  <a:rPr lang="en-US" altLang="zh-CN" sz="1600" i="1" dirty="0"/>
                  <a:t>Delta</a:t>
                </a:r>
                <a:r>
                  <a:rPr lang="zh-CN" altLang="en-US" sz="1600" dirty="0"/>
                  <a:t>为</a:t>
                </a:r>
                <a:r>
                  <a:rPr lang="en-US" altLang="zh-CN" sz="1600" dirty="0"/>
                  <a:t>0.522</a:t>
                </a:r>
                <a:r>
                  <a:rPr lang="zh-CN" altLang="en-US" sz="1600" dirty="0"/>
                  <a:t>，所有期权空头的</a:t>
                </a:r>
                <a:r>
                  <a:rPr lang="en-US" altLang="zh-CN" sz="1600" i="1" dirty="0"/>
                  <a:t>Delta</a:t>
                </a:r>
                <a:r>
                  <a:rPr lang="zh-CN" altLang="en-US" sz="1600" dirty="0"/>
                  <a:t>为</a:t>
                </a:r>
                <a:r>
                  <a:rPr lang="en-US" altLang="zh-CN" sz="1600" dirty="0"/>
                  <a:t>-0.522 * 100,000 = -52,200</a:t>
                </a:r>
                <a:r>
                  <a:rPr lang="zh-CN" altLang="en-US" sz="1600" dirty="0"/>
                  <a:t>，这意味着交易员在卖出看涨期权的同时要借入</a:t>
                </a:r>
                <a:r>
                  <a:rPr lang="en-US" altLang="zh-CN" sz="1600" dirty="0"/>
                  <a:t>$2,557,800 </a:t>
                </a:r>
                <a:r>
                  <a:rPr lang="zh-CN" altLang="en-US" sz="1600" dirty="0"/>
                  <a:t>按照每股</a:t>
                </a:r>
                <a:r>
                  <a:rPr lang="en-US" altLang="zh-CN" sz="1600" dirty="0"/>
                  <a:t>49</a:t>
                </a:r>
                <a:r>
                  <a:rPr lang="zh-CN" altLang="en-US" sz="1600" dirty="0"/>
                  <a:t>美元购买</a:t>
                </a:r>
                <a:r>
                  <a:rPr lang="en-US" altLang="zh-CN" sz="1600" dirty="0"/>
                  <a:t>52,200</a:t>
                </a:r>
                <a:r>
                  <a:rPr lang="zh-CN" altLang="en-US" sz="1600" dirty="0"/>
                  <a:t>支股票。股票头寸的</a:t>
                </a:r>
                <a:r>
                  <a:rPr lang="en-US" altLang="zh-CN" sz="1600" i="1" dirty="0"/>
                  <a:t>Delta</a:t>
                </a:r>
                <a:r>
                  <a:rPr lang="zh-CN" altLang="en-US" sz="1600" dirty="0"/>
                  <a:t>与期权头寸的</a:t>
                </a:r>
                <a:r>
                  <a:rPr lang="en-US" altLang="zh-CN" sz="1600" i="1" dirty="0"/>
                  <a:t>Delta</a:t>
                </a:r>
                <a:r>
                  <a:rPr lang="zh-CN" altLang="en-US" sz="1600" dirty="0"/>
                  <a:t>会互相抵消。</a:t>
                </a:r>
                <a:endParaRPr lang="en-US" altLang="zh-CN" sz="1600" dirty="0"/>
              </a:p>
              <a:p>
                <a:pPr marL="285750" indent="-285750">
                  <a:lnSpc>
                    <a:spcPct val="130000"/>
                  </a:lnSpc>
                  <a:spcAft>
                    <a:spcPts val="50"/>
                  </a:spcAft>
                  <a:buFont typeface="Arial" panose="020B0604020202020204" pitchFamily="34" charset="0"/>
                  <a:buChar char="•"/>
                  <a:defRPr/>
                </a:pPr>
                <a:r>
                  <a:rPr lang="en-US" altLang="zh-CN" sz="1600" dirty="0"/>
                  <a:t>1</a:t>
                </a:r>
                <a:r>
                  <a:rPr lang="zh-CN" altLang="en-US" sz="1600" dirty="0"/>
                  <a:t>周后股票价格跌到了</a:t>
                </a:r>
                <a:r>
                  <a:rPr lang="en-US" altLang="zh-CN" sz="1600" dirty="0"/>
                  <a:t>$48.12</a:t>
                </a:r>
                <a:r>
                  <a:rPr lang="zh-CN" altLang="en-US" sz="1600" dirty="0"/>
                  <a:t>，期权的</a:t>
                </a:r>
                <a:r>
                  <a:rPr lang="en-US" altLang="zh-CN" sz="1600" i="1" dirty="0"/>
                  <a:t>Delta</a:t>
                </a:r>
                <a:r>
                  <a:rPr lang="zh-CN" altLang="en-US" sz="1600" dirty="0"/>
                  <a:t>随之降到了</a:t>
                </a:r>
                <a:r>
                  <a:rPr lang="en-US" altLang="zh-CN" sz="1600" dirty="0"/>
                  <a:t>0.458</a:t>
                </a:r>
                <a:r>
                  <a:rPr lang="zh-CN" altLang="en-US" sz="1600" dirty="0"/>
                  <a:t>为了保持</a:t>
                </a:r>
                <a:r>
                  <a:rPr lang="en-US" altLang="zh-CN" sz="1600" i="1" dirty="0"/>
                  <a:t>Delta</a:t>
                </a:r>
                <a:r>
                  <a:rPr lang="zh-CN" altLang="en-US" sz="1600" dirty="0"/>
                  <a:t>中性需要卖出</a:t>
                </a:r>
                <a:r>
                  <a:rPr lang="en-US" altLang="zh-CN" sz="1600" dirty="0"/>
                  <a:t>6,400</a:t>
                </a:r>
                <a:r>
                  <a:rPr lang="zh-CN" altLang="en-US" sz="1600" dirty="0"/>
                  <a:t>支股票，依此类推。</a:t>
                </a:r>
                <a:endParaRPr lang="en-US" altLang="zh-CN" sz="1600" dirty="0"/>
              </a:p>
              <a:p>
                <a:pPr marL="285750" indent="-285750">
                  <a:lnSpc>
                    <a:spcPct val="130000"/>
                  </a:lnSpc>
                  <a:spcAft>
                    <a:spcPts val="50"/>
                  </a:spcAft>
                  <a:buFont typeface="Arial" panose="020B0604020202020204" pitchFamily="34" charset="0"/>
                  <a:buChar char="•"/>
                  <a:defRPr/>
                </a:pPr>
                <a:r>
                  <a:rPr lang="zh-CN" altLang="en-US" sz="1600" dirty="0"/>
                  <a:t>在期权接近到期时很明显期权会被行使，期权的</a:t>
                </a:r>
                <a:r>
                  <a:rPr lang="en-US" altLang="zh-CN" sz="1600" i="1" dirty="0"/>
                  <a:t>Delta</a:t>
                </a:r>
                <a:r>
                  <a:rPr lang="zh-CN" altLang="en-US" sz="1600" dirty="0"/>
                  <a:t>接近</a:t>
                </a:r>
                <a:r>
                  <a:rPr lang="en-US" altLang="zh-CN" sz="1600" dirty="0"/>
                  <a:t>1.0</a:t>
                </a:r>
                <a:r>
                  <a:rPr lang="zh-CN" altLang="en-US" sz="1600" dirty="0"/>
                  <a:t>。所以在第</a:t>
                </a:r>
                <a:r>
                  <a:rPr lang="en-US" altLang="zh-CN" sz="1600" dirty="0"/>
                  <a:t>20</a:t>
                </a:r>
                <a:r>
                  <a:rPr lang="zh-CN" altLang="en-US" sz="1600" dirty="0"/>
                  <a:t>周结束时，对冲者会拥有</a:t>
                </a:r>
                <a:r>
                  <a:rPr lang="en-US" altLang="zh-CN" sz="1600" dirty="0"/>
                  <a:t>100,000</a:t>
                </a:r>
                <a:r>
                  <a:rPr lang="zh-CN" altLang="en-US" sz="1600" dirty="0"/>
                  <a:t>支股票，以执行价格卖出会收到</a:t>
                </a:r>
                <a:r>
                  <a:rPr lang="en-US" altLang="zh-CN" sz="1600" dirty="0"/>
                  <a:t>$5,000,000</a:t>
                </a:r>
                <a:r>
                  <a:rPr lang="zh-CN" altLang="en-US" sz="1600" dirty="0"/>
                  <a:t>，卖出期权与对冲风险的总费用为</a:t>
                </a:r>
                <a:r>
                  <a:rPr lang="en-US" altLang="zh-CN" sz="1600" dirty="0"/>
                  <a:t>$263,300</a:t>
                </a:r>
                <a:r>
                  <a:rPr lang="zh-CN" altLang="en-US" sz="1600" dirty="0"/>
                  <a:t>，贴现后的对冲成本接近于</a:t>
                </a:r>
                <a:r>
                  <a:rPr lang="en-US" altLang="zh-CN" sz="1600" dirty="0"/>
                  <a:t>BS</a:t>
                </a:r>
                <a:r>
                  <a:rPr lang="zh-CN" altLang="en-US" sz="1600" dirty="0"/>
                  <a:t>公式给出的理论价格。</a:t>
                </a:r>
                <a:endParaRPr lang="en-US" altLang="zh-CN" sz="16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38211" y="1120451"/>
                <a:ext cx="5506407" cy="5277855"/>
              </a:xfrm>
              <a:prstGeom prst="rect">
                <a:avLst/>
              </a:prstGeom>
              <a:blipFill rotWithShape="1">
                <a:blip r:embed="rId3"/>
                <a:stretch>
                  <a:fillRect l="-180" t="-186" r="-1763" b="-3524"/>
                </a:stretch>
              </a:blipFill>
              <a:ln w="19050">
                <a:solidFill>
                  <a:srgbClr val="972022"/>
                </a:solidFill>
                <a:prstDash val="sysDash"/>
              </a:ln>
            </p:spPr>
            <p:txBody>
              <a:bodyPr/>
              <a:lstStyle/>
              <a:p>
                <a:r>
                  <a:rPr lang="zh-CN" altLang="en-US">
                    <a:noFill/>
                  </a:rPr>
                  <a:t> </a:t>
                </a:r>
              </a:p>
            </p:txBody>
          </p:sp>
        </mc:Fallback>
      </mc:AlternateContent>
      <p:sp>
        <p:nvSpPr>
          <p:cNvPr id="17" name="文本框 16"/>
          <p:cNvSpPr txBox="1"/>
          <p:nvPr/>
        </p:nvSpPr>
        <p:spPr>
          <a:xfrm>
            <a:off x="338214" y="751119"/>
            <a:ext cx="1341212"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en-US" altLang="zh-CN" dirty="0">
                <a:solidFill>
                  <a:prstClr val="white"/>
                </a:solidFill>
                <a:cs typeface="+mn-ea"/>
                <a:sym typeface="+mn-lt"/>
              </a:rPr>
              <a:t>Delta</a:t>
            </a:r>
            <a:r>
              <a:rPr lang="zh-CN" altLang="en-US" dirty="0">
                <a:solidFill>
                  <a:prstClr val="white"/>
                </a:solidFill>
                <a:cs typeface="+mn-ea"/>
                <a:sym typeface="+mn-lt"/>
              </a:rPr>
              <a:t>对冲</a:t>
            </a:r>
            <a:endParaRPr kumimoji="0" lang="zh-CN" altLang="en-US" sz="1800" b="0" u="none" strike="noStrike" kern="1200" cap="none" spc="0" normalizeH="0" baseline="0" noProof="0" dirty="0">
              <a:ln>
                <a:noFill/>
              </a:ln>
              <a:solidFill>
                <a:prstClr val="white"/>
              </a:solidFill>
              <a:effectLst/>
              <a:uLnTx/>
              <a:uFillTx/>
              <a:cs typeface="+mn-ea"/>
              <a:sym typeface="+mn-lt"/>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2568" y="1403261"/>
            <a:ext cx="6073388" cy="4582765"/>
          </a:xfrm>
          <a:prstGeom prst="rect">
            <a:avLst/>
          </a:prstGeom>
        </p:spPr>
      </p:pic>
      <p:sp>
        <p:nvSpPr>
          <p:cNvPr id="5" name="文本框 4"/>
          <p:cNvSpPr txBox="1"/>
          <p:nvPr/>
        </p:nvSpPr>
        <p:spPr>
          <a:xfrm>
            <a:off x="7228639" y="1126262"/>
            <a:ext cx="4176075" cy="276999"/>
          </a:xfrm>
          <a:prstGeom prst="rect">
            <a:avLst/>
          </a:prstGeom>
          <a:noFill/>
        </p:spPr>
        <p:txBody>
          <a:bodyPr wrap="square" rtlCol="0">
            <a:spAutoFit/>
          </a:bodyPr>
          <a:lstStyle/>
          <a:p>
            <a:r>
              <a:rPr kumimoji="1" lang="en-US" altLang="zh-CN" sz="1200" i="1" dirty="0"/>
              <a:t>Delta</a:t>
            </a:r>
            <a:r>
              <a:rPr kumimoji="1" lang="zh-CN" altLang="en-US" sz="1200" dirty="0"/>
              <a:t>对冲模拟（期满时为实值期权对冲费用为</a:t>
            </a:r>
            <a:r>
              <a:rPr kumimoji="1" lang="en-US" altLang="zh-CN" sz="1200" dirty="0"/>
              <a:t>$263,300</a:t>
            </a:r>
            <a:r>
              <a:rPr kumimoji="1" lang="zh-CN" altLang="en-US" sz="1200"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Gamma</a:t>
            </a:r>
            <a:endParaRPr lang="zh-CN" altLang="en-US" i="1" dirty="0">
              <a:latin typeface="+mn-lt"/>
              <a:ea typeface="+mn-ea"/>
              <a:cs typeface="+mn-ea"/>
              <a:sym typeface="+mn-lt"/>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39</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6" name="文本框 15"/>
              <p:cNvSpPr txBox="1"/>
              <p:nvPr/>
            </p:nvSpPr>
            <p:spPr>
              <a:xfrm>
                <a:off x="375921" y="1345150"/>
                <a:ext cx="7387062" cy="2576603"/>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期权 </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Delta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相对于标的资产价格变动的敏感程度，体现为期权价格的凸性。</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30000"/>
                  </a:lnSpc>
                  <a:spcBef>
                    <a:spcPts val="0"/>
                  </a:spcBef>
                  <a:spcAft>
                    <a:spcPts val="50"/>
                  </a:spcAft>
                  <a:buClrTx/>
                  <a:buSzTx/>
                  <a:buFontTx/>
                  <a:buNone/>
                  <a:defRPr/>
                </a:pP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Remarks:</a:t>
                </a: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标的上涨单位价格</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𝐷</m:t>
                    </m:r>
                    <m:r>
                      <m:rPr>
                        <m:sty m:val="p"/>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e</m:t>
                    </m:r>
                  </m:oMath>
                </a14:m>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lta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变化了多少，</a:t>
                </a:r>
                <a14:m>
                  <m:oMath xmlns:m="http://schemas.openxmlformats.org/officeDocument/2006/math">
                    <m:r>
                      <a:rPr kumimoji="0" lang="zh-CN" altLang="en-US" sz="1600" b="0"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对于看涨看跌期权</m:t>
                    </m:r>
                    <m:r>
                      <m:rPr>
                        <m:sty m:val="p"/>
                      </m:rPr>
                      <a:rPr kumimoji="0" lang="el-GR"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Γ</m:t>
                    </m:r>
                    <m:r>
                      <a:rPr kumimoji="0" lang="el-GR"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 </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都为正且是一样的</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执行价格附近</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Gamma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最大，具体是在执行价格以左一些，可以从定义上理解</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期限较短的平值期权</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Gamma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最大，此时标的价格变动对期权影响剧烈</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75921" y="1345150"/>
                <a:ext cx="7387062" cy="2576603"/>
              </a:xfrm>
              <a:prstGeom prst="rect">
                <a:avLst/>
              </a:prstGeom>
              <a:blipFill rotWithShape="1">
                <a:blip r:embed="rId3"/>
                <a:stretch>
                  <a:fillRect l="-129" t="-378" r="-127" b="-764"/>
                </a:stretch>
              </a:blipFill>
              <a:ln w="19050">
                <a:solidFill>
                  <a:srgbClr val="972022"/>
                </a:solidFill>
                <a:prstDash val="sysDash"/>
              </a:ln>
            </p:spPr>
            <p:txBody>
              <a:bodyPr/>
              <a:lstStyle/>
              <a:p>
                <a:r>
                  <a:rPr lang="zh-CN" altLang="en-US">
                    <a:noFill/>
                  </a:rPr>
                  <a:t> </a:t>
                </a:r>
              </a:p>
            </p:txBody>
          </p:sp>
        </mc:Fallback>
      </mc:AlternateContent>
      <p:sp>
        <p:nvSpPr>
          <p:cNvPr id="17" name="文本框 16"/>
          <p:cNvSpPr txBox="1"/>
          <p:nvPr/>
        </p:nvSpPr>
        <p:spPr>
          <a:xfrm>
            <a:off x="375920" y="975818"/>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定义</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548" y="1867904"/>
            <a:ext cx="3813942" cy="741600"/>
          </a:xfrm>
          <a:prstGeom prst="rect">
            <a:avLst/>
          </a:prstGeom>
        </p:spPr>
      </p:pic>
      <p:pic>
        <p:nvPicPr>
          <p:cNvPr id="5" name="图片 4"/>
          <p:cNvPicPr>
            <a:picLocks noChangeAspect="1"/>
          </p:cNvPicPr>
          <p:nvPr/>
        </p:nvPicPr>
        <p:blipFill>
          <a:blip r:embed="rId5"/>
          <a:stretch>
            <a:fillRect/>
          </a:stretch>
        </p:blipFill>
        <p:spPr>
          <a:xfrm>
            <a:off x="615429" y="3961333"/>
            <a:ext cx="3062489" cy="2461770"/>
          </a:xfrm>
          <a:prstGeom prst="rect">
            <a:avLst/>
          </a:prstGeom>
        </p:spPr>
      </p:pic>
      <p:pic>
        <p:nvPicPr>
          <p:cNvPr id="9" name="图片 8"/>
          <p:cNvPicPr>
            <a:picLocks noChangeAspect="1"/>
          </p:cNvPicPr>
          <p:nvPr/>
        </p:nvPicPr>
        <p:blipFill rotWithShape="1">
          <a:blip r:embed="rId6"/>
          <a:srcRect t="8294"/>
          <a:stretch>
            <a:fillRect/>
          </a:stretch>
        </p:blipFill>
        <p:spPr>
          <a:xfrm>
            <a:off x="3868844" y="3961333"/>
            <a:ext cx="3894138" cy="2380785"/>
          </a:xfrm>
          <a:prstGeom prst="rect">
            <a:avLst/>
          </a:prstGeom>
        </p:spPr>
      </p:pic>
      <p:pic>
        <p:nvPicPr>
          <p:cNvPr id="12" name="图片 11"/>
          <p:cNvPicPr>
            <a:picLocks noChangeAspect="1"/>
          </p:cNvPicPr>
          <p:nvPr/>
        </p:nvPicPr>
        <p:blipFill rotWithShape="1">
          <a:blip r:embed="rId7"/>
          <a:srcRect t="7561"/>
          <a:stretch>
            <a:fillRect/>
          </a:stretch>
        </p:blipFill>
        <p:spPr>
          <a:xfrm>
            <a:off x="7708210" y="3961333"/>
            <a:ext cx="3863304" cy="2380785"/>
          </a:xfrm>
          <a:prstGeom prst="rect">
            <a:avLst/>
          </a:prstGeom>
        </p:spPr>
      </p:pic>
      <p:pic>
        <p:nvPicPr>
          <p:cNvPr id="18" name="图片 17"/>
          <p:cNvPicPr>
            <a:picLocks noChangeAspect="1"/>
          </p:cNvPicPr>
          <p:nvPr/>
        </p:nvPicPr>
        <p:blipFill>
          <a:blip r:embed="rId8"/>
          <a:stretch>
            <a:fillRect/>
          </a:stretch>
        </p:blipFill>
        <p:spPr>
          <a:xfrm>
            <a:off x="7824507" y="1160484"/>
            <a:ext cx="4135592" cy="27570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——Black-Scholes-</a:t>
            </a:r>
            <a:r>
              <a:rPr lang="en-US" altLang="zh-CN" dirty="0" err="1">
                <a:latin typeface="+mn-lt"/>
                <a:ea typeface="+mn-ea"/>
                <a:cs typeface="+mn-ea"/>
                <a:sym typeface="+mn-lt"/>
              </a:rPr>
              <a:t>Metron</a:t>
            </a:r>
            <a:r>
              <a:rPr lang="en-US" altLang="zh-CN" dirty="0">
                <a:latin typeface="+mn-lt"/>
                <a:ea typeface="+mn-ea"/>
                <a:cs typeface="+mn-ea"/>
                <a:sym typeface="+mn-lt"/>
              </a:rPr>
              <a:t> Model</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a:xfrm>
            <a:off x="9130671" y="636609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4</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13" name="文本框 12"/>
          <p:cNvSpPr txBox="1"/>
          <p:nvPr/>
        </p:nvSpPr>
        <p:spPr>
          <a:xfrm>
            <a:off x="325437" y="879942"/>
            <a:ext cx="1683905" cy="369332"/>
          </a:xfrm>
          <a:prstGeom prst="rect">
            <a:avLst/>
          </a:prstGeom>
          <a:solidFill>
            <a:srgbClr val="9C0308"/>
          </a:solidFill>
        </p:spPr>
        <p:txBody>
          <a:bodyPr wrap="square" rtlCol="0">
            <a:spAutoFit/>
          </a:bodyPr>
          <a:lstStyle/>
          <a:p>
            <a:pPr marL="0" marR="0" lvl="0" indent="0" algn="l" defTabSz="914400" rtl="0" eaLnBrk="1" fontAlgn="auto" latinLnBrk="0" hangingPunct="1">
              <a:lnSpc>
                <a:spcPct val="100000"/>
              </a:lnSpc>
              <a:spcBef>
                <a:spcPts val="0"/>
              </a:spcBef>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BSM </a:t>
            </a:r>
            <a:r>
              <a:rPr kumimoji="0" lang="en-US" altLang="zh-CN" sz="1800" b="0" i="0" u="none" strike="noStrike" kern="1200" cap="none" spc="0" normalizeH="0" baseline="0" noProof="0" dirty="0" err="1">
                <a:ln>
                  <a:noFill/>
                </a:ln>
                <a:solidFill>
                  <a:prstClr val="white"/>
                </a:solidFill>
                <a:effectLst/>
                <a:uLnTx/>
                <a:uFillTx/>
                <a:latin typeface="Times New Roman" panose="02020603050405020304"/>
                <a:ea typeface="微软雅黑" panose="020B0503020204020204" pitchFamily="34" charset="-122"/>
                <a:cs typeface="+mn-ea"/>
                <a:sym typeface="+mn-lt"/>
              </a:rPr>
              <a:t>PDE</a:t>
            </a: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（续）</a:t>
            </a:r>
          </a:p>
        </p:txBody>
      </p:sp>
      <mc:AlternateContent xmlns:mc="http://schemas.openxmlformats.org/markup-compatibility/2006" xmlns:a14="http://schemas.microsoft.com/office/drawing/2010/main">
        <mc:Choice Requires="a14">
          <p:sp>
            <p:nvSpPr>
              <p:cNvPr id="20" name="文本框 19"/>
              <p:cNvSpPr txBox="1"/>
              <p:nvPr/>
            </p:nvSpPr>
            <p:spPr>
              <a:xfrm>
                <a:off x="325437" y="1276605"/>
                <a:ext cx="11541125" cy="2929007"/>
              </a:xfrm>
              <a:prstGeom prst="rect">
                <a:avLst/>
              </a:prstGeom>
              <a:noFill/>
              <a:ln w="19050">
                <a:solidFill>
                  <a:srgbClr val="972022"/>
                </a:solidFill>
                <a:prstDash val="sysDash"/>
              </a:ln>
            </p:spPr>
            <p:txBody>
              <a:bodyPr wrap="square" rtlCol="0">
                <a:spAutoFit/>
              </a:bodyPr>
              <a:lstStyle/>
              <a:p>
                <a:pPr>
                  <a:spcAft>
                    <a:spcPts val="50"/>
                  </a:spcAft>
                  <a:defRPr/>
                </a:pPr>
                <a:r>
                  <a:rPr lang="zh-CN" altLang="en-US" sz="1600" dirty="0">
                    <a:solidFill>
                      <a:prstClr val="black"/>
                    </a:solidFill>
                    <a:latin typeface="Times New Roman" panose="02020603050405020304"/>
                    <a:ea typeface="微软雅黑" panose="020B0503020204020204" pitchFamily="34" charset="-122"/>
                    <a:cs typeface="+mn-ea"/>
                    <a:sym typeface="+mn-lt"/>
                  </a:rPr>
                  <a:t>方法一：</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742950" lvl="1" indent="-28575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使用股票与期权构造无风险组合，以将随机项</a:t>
                </a:r>
                <a14:m>
                  <m:oMath xmlns:m="http://schemas.openxmlformats.org/officeDocument/2006/math">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𝑑𝐵</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消除</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742950" lvl="1" indent="-28575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根据无套利定价，</a:t>
                </a:r>
                <a:r>
                  <a:rPr lang="zh-CN" altLang="en-US" sz="1600" dirty="0">
                    <a:solidFill>
                      <a:prstClr val="black"/>
                    </a:solidFill>
                    <a:latin typeface="Times New Roman" panose="02020603050405020304"/>
                    <a:ea typeface="微软雅黑" panose="020B0503020204020204" pitchFamily="34" charset="-122"/>
                    <a:cs typeface="+mn-ea"/>
                    <a:sym typeface="+mn-lt"/>
                  </a:rPr>
                  <a:t>构造出的</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无风险投资组合</a:t>
                </a:r>
                <a14:m>
                  <m:oMath xmlns:m="http://schemas.openxmlformats.org/officeDocument/2006/math">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的收益率必然等于无风险收益率</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325437" y="1276605"/>
                <a:ext cx="11541125" cy="2929007"/>
              </a:xfrm>
              <a:prstGeom prst="rect">
                <a:avLst/>
              </a:prstGeom>
              <a:blipFill rotWithShape="1">
                <a:blip r:embed="rId3"/>
                <a:stretch>
                  <a:fillRect l="-85" t="-334" r="-80" b="-325"/>
                </a:stretch>
              </a:blipFill>
              <a:ln w="19050">
                <a:solidFill>
                  <a:srgbClr val="972022"/>
                </a:solidFill>
                <a:prstDash val="sysDash"/>
              </a:ln>
            </p:spPr>
            <p:txBody>
              <a:bodyPr/>
              <a:lstStyle/>
              <a:p>
                <a:r>
                  <a:rPr lang="zh-CN" altLang="en-US">
                    <a:noFill/>
                  </a:rPr>
                  <a:t> </a:t>
                </a:r>
              </a:p>
            </p:txBody>
          </p:sp>
        </mc:Fallback>
      </mc:AlternateContent>
      <p:sp>
        <p:nvSpPr>
          <p:cNvPr id="25" name="右大括号 24"/>
          <p:cNvSpPr/>
          <p:nvPr/>
        </p:nvSpPr>
        <p:spPr>
          <a:xfrm>
            <a:off x="5936337" y="3269816"/>
            <a:ext cx="166972" cy="819685"/>
          </a:xfrm>
          <a:prstGeom prst="rightBrace">
            <a:avLst/>
          </a:prstGeom>
          <a:ln w="28575">
            <a:solidFill>
              <a:schemeClr val="tx1"/>
            </a:solidFill>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 name="矩形 3"/>
              <p:cNvSpPr/>
              <p:nvPr/>
            </p:nvSpPr>
            <p:spPr>
              <a:xfrm>
                <a:off x="1771915" y="3203951"/>
                <a:ext cx="3778855" cy="9514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eqArr>
                        <m:eqArrPr>
                          <m:ctrlP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&amp;</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𝛥</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𝑃</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den>
                              </m:f>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d>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𝛥</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&amp;</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𝛥</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𝑃</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𝑟𝑃</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𝛥</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eqArr>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1771915" y="3203951"/>
                <a:ext cx="3778855" cy="951414"/>
              </a:xfrm>
              <a:prstGeom prst="rect">
                <a:avLst/>
              </a:prstGeom>
              <a:blipFill rotWithShape="1">
                <a:blip r:embed="rId4"/>
                <a:stretch>
                  <a:fillRect l="-7" t="-40" r="6" b="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426409" y="3276143"/>
                <a:ext cx="4376326" cy="6973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𝑟𝑆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den>
                      </m:f>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𝑟𝐶</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5" name="矩形 4"/>
              <p:cNvSpPr>
                <a:spLocks noRot="1" noChangeAspect="1" noMove="1" noResize="1" noEditPoints="1" noAdjustHandles="1" noChangeArrowheads="1" noChangeShapeType="1" noTextEdit="1"/>
              </p:cNvSpPr>
              <p:nvPr/>
            </p:nvSpPr>
            <p:spPr>
              <a:xfrm>
                <a:off x="6426409" y="3276143"/>
                <a:ext cx="4376326" cy="697307"/>
              </a:xfrm>
              <a:prstGeom prst="rect">
                <a:avLst/>
              </a:prstGeom>
              <a:blipFill rotWithShape="1">
                <a:blip r:embed="rId5"/>
                <a:stretch>
                  <a:fillRect l="-5" t="-26" r="3"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293049" y="1766159"/>
                <a:ext cx="7093929" cy="100777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eqArr>
                        <m:eqArrPr>
                          <m:ctrlP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&amp;</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𝛥</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den>
                              </m:f>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𝜇</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den>
                              </m:f>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d>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d>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𝛥</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den>
                          </m:f>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𝛥</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𝐵</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&amp;</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𝛥</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𝜇</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𝛥</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𝛥</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𝐵</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eqArr>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1293049" y="1766159"/>
                <a:ext cx="7093929" cy="1007776"/>
              </a:xfrm>
              <a:prstGeom prst="rect">
                <a:avLst/>
              </a:prstGeom>
              <a:blipFill rotWithShape="1">
                <a:blip r:embed="rId6"/>
                <a:stretch>
                  <a:fillRect l="-3" t="-22" r="8" b="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8537978" y="2046382"/>
                <a:ext cx="2296847" cy="62555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eqArr>
                        <m:eqArrPr>
                          <m:ctrlP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−1&amp;:</m:t>
                          </m:r>
                          <m:r>
                            <m:rPr>
                              <m:nor/>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rPr>
                            <m:t> </m:t>
                          </m:r>
                          <m:r>
                            <m:rPr>
                              <m:nor/>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rPr>
                            <m:t>option</m:t>
                          </m:r>
                          <m:r>
                            <m:rPr>
                              <m:nor/>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rPr>
                            <m:t> </m:t>
                          </m:r>
                        </m:e>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type m:val="lin"/>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den>
                          </m:f>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&amp;:</m:t>
                          </m:r>
                          <m:r>
                            <m:rPr>
                              <m:nor/>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rPr>
                            <m:t> </m:t>
                          </m:r>
                          <m:r>
                            <m:rPr>
                              <m:nor/>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rPr>
                            <m:t>stock</m:t>
                          </m:r>
                          <m:r>
                            <m:rPr>
                              <m:nor/>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rPr>
                            <m:t> </m:t>
                          </m:r>
                        </m:e>
                      </m:eqArr>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5" name="矩形 14"/>
              <p:cNvSpPr>
                <a:spLocks noRot="1" noChangeAspect="1" noMove="1" noResize="1" noEditPoints="1" noAdjustHandles="1" noChangeArrowheads="1" noChangeShapeType="1" noTextEdit="1"/>
              </p:cNvSpPr>
              <p:nvPr/>
            </p:nvSpPr>
            <p:spPr>
              <a:xfrm>
                <a:off x="8537978" y="2046382"/>
                <a:ext cx="2296847" cy="625556"/>
              </a:xfrm>
              <a:prstGeom prst="rect">
                <a:avLst/>
              </a:prstGeom>
              <a:blipFill rotWithShape="1">
                <a:blip r:embed="rId7"/>
                <a:stretch>
                  <a:fillRect l="-18" t="-66" r="20" b="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332747" y="4331206"/>
                <a:ext cx="11533816" cy="2091855"/>
              </a:xfrm>
              <a:prstGeom prst="rect">
                <a:avLst/>
              </a:prstGeom>
              <a:noFill/>
              <a:ln w="19050">
                <a:solidFill>
                  <a:srgbClr val="972022"/>
                </a:solidFill>
                <a:prstDash val="sysDash"/>
              </a:ln>
            </p:spPr>
            <p:txBody>
              <a:bodyPr wrap="square" rtlCol="0">
                <a:spAutoFit/>
              </a:bodyPr>
              <a:lstStyle/>
              <a:p>
                <a:pPr>
                  <a:spcAft>
                    <a:spcPts val="50"/>
                  </a:spcAft>
                  <a:defRPr/>
                </a:pPr>
                <a:r>
                  <a:rPr lang="zh-CN" altLang="en-US" sz="1600" dirty="0">
                    <a:solidFill>
                      <a:prstClr val="black"/>
                    </a:solidFill>
                    <a:latin typeface="Times New Roman" panose="02020603050405020304"/>
                    <a:ea typeface="微软雅黑" panose="020B0503020204020204" pitchFamily="34" charset="-122"/>
                    <a:cs typeface="+mn-ea"/>
                    <a:sym typeface="+mn-lt"/>
                  </a:rPr>
                  <a:t>方法二：</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742950" lvl="1" indent="-28575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设无风险资产</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𝐷</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𝑡</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𝐷</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𝑡</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𝐷</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0</m:t>
                        </m:r>
                      </m:e>
                    </m:d>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𝑒</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𝑟𝑡</m:t>
                        </m:r>
                      </m:sup>
                    </m:s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m:t>
                    </m:r>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𝐷</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m:t>
                        </m:r>
                      </m:sup>
                    </m:sSup>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𝑡</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𝑟𝐷</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0</m:t>
                        </m:r>
                      </m:e>
                    </m:d>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𝑒</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𝑟𝑡</m:t>
                        </m:r>
                      </m:sup>
                    </m:s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𝑟𝐷</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m:t>
                    </m:r>
                    <m:r>
                      <a:rPr lang="zh-CN" altLang="en-US" sz="1600" i="1">
                        <a:solidFill>
                          <a:prstClr val="black"/>
                        </a:solidFill>
                        <a:latin typeface="Cambria Math" panose="02040503050406030204" pitchFamily="18" charset="0"/>
                        <a:ea typeface="微软雅黑" panose="020B0503020204020204" pitchFamily="34" charset="-122"/>
                        <a:cs typeface="+mn-ea"/>
                        <a:sym typeface="+mn-lt"/>
                      </a:rPr>
                      <m:t>，</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从而</a:t>
                </a:r>
                <a14:m>
                  <m:oMath xmlns:m="http://schemas.openxmlformats.org/officeDocument/2006/math">
                    <m:f>
                      <m:fPr>
                        <m:ctrlP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fPr>
                      <m:num>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𝐶</m:t>
                        </m:r>
                        <m:d>
                          <m:dPr>
                            <m:ctrlP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dPr>
                          <m:e>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𝑡</m:t>
                            </m:r>
                          </m:e>
                        </m:d>
                      </m:num>
                      <m:den>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𝐷</m:t>
                        </m:r>
                        <m:d>
                          <m:dPr>
                            <m:ctrlP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dPr>
                          <m:e>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𝑡</m:t>
                            </m:r>
                          </m:e>
                        </m:d>
                      </m:den>
                    </m:f>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是一个鞅过程。</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lvl="1">
                  <a:spcAft>
                    <a:spcPts val="50"/>
                  </a:spcAf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𝑑</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dPr>
                        <m:e>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𝐶</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𝐷</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𝑡</m:t>
                                  </m:r>
                                </m:e>
                              </m:d>
                            </m:den>
                          </m:f>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1</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𝐷</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t>𝑡</m:t>
                              </m:r>
                            </m:e>
                          </m:d>
                        </m:den>
                      </m:f>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ea"/>
                              <a:sym typeface="+mn-lt"/>
                            </a:rPr>
                          </m:ctrlPr>
                        </m:dPr>
                        <m:e>
                          <m:f>
                            <m:fPr>
                              <m:ctrlPr>
                                <a:rPr lang="zh-CN" altLang="en-US" sz="1600" i="1">
                                  <a:solidFill>
                                    <a:prstClr val="black"/>
                                  </a:solidFill>
                                  <a:latin typeface="Cambria Math" panose="02040503050406030204" pitchFamily="18" charset="0"/>
                                </a:rPr>
                              </m:ctrlPr>
                            </m:fPr>
                            <m:num>
                              <m:r>
                                <a:rPr lang="zh-CN" altLang="en-US" sz="1600">
                                  <a:solidFill>
                                    <a:prstClr val="black"/>
                                  </a:solidFill>
                                  <a:latin typeface="Cambria Math" panose="02040503050406030204" pitchFamily="18" charset="0"/>
                                </a:rPr>
                                <m:t>𝜕</m:t>
                              </m:r>
                              <m:r>
                                <a:rPr lang="zh-CN" altLang="en-US" sz="1600" i="1">
                                  <a:solidFill>
                                    <a:prstClr val="black"/>
                                  </a:solidFill>
                                  <a:latin typeface="Cambria Math" panose="02040503050406030204" pitchFamily="18" charset="0"/>
                                </a:rPr>
                                <m:t>𝐶</m:t>
                              </m:r>
                            </m:num>
                            <m:den>
                              <m:r>
                                <a:rPr lang="zh-CN" altLang="en-US" sz="1600">
                                  <a:solidFill>
                                    <a:prstClr val="black"/>
                                  </a:solidFill>
                                  <a:latin typeface="Cambria Math" panose="02040503050406030204" pitchFamily="18" charset="0"/>
                                </a:rPr>
                                <m:t>𝜕</m:t>
                              </m:r>
                              <m:r>
                                <a:rPr lang="zh-CN" altLang="en-US" sz="1600" i="1">
                                  <a:solidFill>
                                    <a:prstClr val="black"/>
                                  </a:solidFill>
                                  <a:latin typeface="Cambria Math" panose="02040503050406030204" pitchFamily="18" charset="0"/>
                                </a:rPr>
                                <m:t>𝑡</m:t>
                              </m:r>
                            </m:den>
                          </m:f>
                          <m:r>
                            <a:rPr lang="en-US" altLang="zh-CN" sz="1600" b="0" i="1" smtClean="0">
                              <a:solidFill>
                                <a:prstClr val="black"/>
                              </a:solidFill>
                              <a:latin typeface="Cambria Math" panose="02040503050406030204" pitchFamily="18" charset="0"/>
                            </a:rPr>
                            <m:t>+</m:t>
                          </m:r>
                          <m:f>
                            <m:fPr>
                              <m:ctrlPr>
                                <a:rPr lang="zh-CN" altLang="en-US" sz="1600" i="1">
                                  <a:solidFill>
                                    <a:prstClr val="black"/>
                                  </a:solidFill>
                                  <a:latin typeface="Cambria Math" panose="02040503050406030204" pitchFamily="18" charset="0"/>
                                </a:rPr>
                              </m:ctrlPr>
                            </m:fPr>
                            <m:num>
                              <m:r>
                                <a:rPr lang="zh-CN" altLang="en-US" sz="1600">
                                  <a:solidFill>
                                    <a:prstClr val="black"/>
                                  </a:solidFill>
                                  <a:latin typeface="Cambria Math" panose="02040503050406030204" pitchFamily="18" charset="0"/>
                                </a:rPr>
                                <m:t>1</m:t>
                              </m:r>
                            </m:num>
                            <m:den>
                              <m:r>
                                <a:rPr lang="zh-CN" altLang="en-US" sz="1600">
                                  <a:solidFill>
                                    <a:prstClr val="black"/>
                                  </a:solidFill>
                                  <a:latin typeface="Cambria Math" panose="02040503050406030204" pitchFamily="18" charset="0"/>
                                </a:rPr>
                                <m:t>2</m:t>
                              </m:r>
                            </m:den>
                          </m:f>
                          <m:sSup>
                            <m:sSupPr>
                              <m:ctrlPr>
                                <a:rPr lang="zh-CN" altLang="en-US" sz="1600" i="1">
                                  <a:solidFill>
                                    <a:prstClr val="black"/>
                                  </a:solidFill>
                                  <a:latin typeface="Cambria Math" panose="02040503050406030204" pitchFamily="18" charset="0"/>
                                </a:rPr>
                              </m:ctrlPr>
                            </m:sSupPr>
                            <m:e>
                              <m:r>
                                <a:rPr lang="zh-CN" altLang="en-US" sz="1600" i="1">
                                  <a:solidFill>
                                    <a:prstClr val="black"/>
                                  </a:solidFill>
                                  <a:latin typeface="Cambria Math" panose="02040503050406030204" pitchFamily="18" charset="0"/>
                                </a:rPr>
                                <m:t>𝜎</m:t>
                              </m:r>
                            </m:e>
                            <m:sup>
                              <m:r>
                                <a:rPr lang="zh-CN" altLang="en-US" sz="1600">
                                  <a:solidFill>
                                    <a:prstClr val="black"/>
                                  </a:solidFill>
                                  <a:latin typeface="Cambria Math" panose="02040503050406030204" pitchFamily="18" charset="0"/>
                                </a:rPr>
                                <m:t>2</m:t>
                              </m:r>
                            </m:sup>
                          </m:sSup>
                          <m:sSup>
                            <m:sSupPr>
                              <m:ctrlPr>
                                <a:rPr lang="zh-CN" altLang="en-US" sz="1600" i="1">
                                  <a:solidFill>
                                    <a:prstClr val="black"/>
                                  </a:solidFill>
                                  <a:latin typeface="Cambria Math" panose="02040503050406030204" pitchFamily="18" charset="0"/>
                                </a:rPr>
                              </m:ctrlPr>
                            </m:sSupPr>
                            <m:e>
                              <m:r>
                                <a:rPr lang="zh-CN" altLang="en-US" sz="1600" i="1">
                                  <a:solidFill>
                                    <a:prstClr val="black"/>
                                  </a:solidFill>
                                  <a:latin typeface="Cambria Math" panose="02040503050406030204" pitchFamily="18" charset="0"/>
                                </a:rPr>
                                <m:t>𝑆</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𝑡</m:t>
                                  </m:r>
                                </m:e>
                              </m:d>
                            </m:e>
                            <m:sup>
                              <m:r>
                                <a:rPr lang="zh-CN" altLang="en-US" sz="1600">
                                  <a:solidFill>
                                    <a:prstClr val="black"/>
                                  </a:solidFill>
                                  <a:latin typeface="Cambria Math" panose="02040503050406030204" pitchFamily="18" charset="0"/>
                                </a:rPr>
                                <m:t>2</m:t>
                              </m:r>
                            </m:sup>
                          </m:sSup>
                          <m:f>
                            <m:fPr>
                              <m:ctrlPr>
                                <a:rPr lang="zh-CN" altLang="en-US" sz="1600" i="1">
                                  <a:solidFill>
                                    <a:prstClr val="black"/>
                                  </a:solidFill>
                                  <a:latin typeface="Cambria Math" panose="02040503050406030204" pitchFamily="18" charset="0"/>
                                </a:rPr>
                              </m:ctrlPr>
                            </m:fPr>
                            <m:num>
                              <m:sSup>
                                <m:sSupPr>
                                  <m:ctrlPr>
                                    <a:rPr lang="zh-CN" altLang="en-US" sz="1600" i="1">
                                      <a:solidFill>
                                        <a:prstClr val="black"/>
                                      </a:solidFill>
                                      <a:latin typeface="Cambria Math" panose="02040503050406030204" pitchFamily="18" charset="0"/>
                                    </a:rPr>
                                  </m:ctrlPr>
                                </m:sSupPr>
                                <m:e>
                                  <m:r>
                                    <a:rPr lang="zh-CN" altLang="en-US" sz="1600">
                                      <a:solidFill>
                                        <a:prstClr val="black"/>
                                      </a:solidFill>
                                      <a:latin typeface="Cambria Math" panose="02040503050406030204" pitchFamily="18" charset="0"/>
                                    </a:rPr>
                                    <m:t>𝜕</m:t>
                                  </m:r>
                                </m:e>
                                <m:sup>
                                  <m:r>
                                    <a:rPr lang="zh-CN" altLang="en-US" sz="1600">
                                      <a:solidFill>
                                        <a:prstClr val="black"/>
                                      </a:solidFill>
                                      <a:latin typeface="Cambria Math" panose="02040503050406030204" pitchFamily="18" charset="0"/>
                                    </a:rPr>
                                    <m:t>2</m:t>
                                  </m:r>
                                </m:sup>
                              </m:sSup>
                              <m:r>
                                <a:rPr lang="zh-CN" altLang="en-US" sz="1600" i="1">
                                  <a:solidFill>
                                    <a:prstClr val="black"/>
                                  </a:solidFill>
                                  <a:latin typeface="Cambria Math" panose="02040503050406030204" pitchFamily="18" charset="0"/>
                                </a:rPr>
                                <m:t>𝐶</m:t>
                              </m:r>
                            </m:num>
                            <m:den>
                              <m:r>
                                <a:rPr lang="zh-CN" altLang="en-US" sz="1600">
                                  <a:solidFill>
                                    <a:prstClr val="black"/>
                                  </a:solidFill>
                                  <a:latin typeface="Cambria Math" panose="02040503050406030204" pitchFamily="18" charset="0"/>
                                </a:rPr>
                                <m:t>𝜕</m:t>
                              </m:r>
                              <m:sSup>
                                <m:sSupPr>
                                  <m:ctrlPr>
                                    <a:rPr lang="zh-CN" altLang="en-US" sz="1600" i="1">
                                      <a:solidFill>
                                        <a:prstClr val="black"/>
                                      </a:solidFill>
                                      <a:latin typeface="Cambria Math" panose="02040503050406030204" pitchFamily="18" charset="0"/>
                                    </a:rPr>
                                  </m:ctrlPr>
                                </m:sSupPr>
                                <m:e>
                                  <m:r>
                                    <a:rPr lang="zh-CN" altLang="en-US" sz="1600" i="1">
                                      <a:solidFill>
                                        <a:prstClr val="black"/>
                                      </a:solidFill>
                                      <a:latin typeface="Cambria Math" panose="02040503050406030204" pitchFamily="18" charset="0"/>
                                    </a:rPr>
                                    <m:t>𝑆</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𝑡</m:t>
                                      </m:r>
                                    </m:e>
                                  </m:d>
                                </m:e>
                                <m:sup>
                                  <m:r>
                                    <a:rPr lang="zh-CN" altLang="en-US" sz="1600">
                                      <a:solidFill>
                                        <a:prstClr val="black"/>
                                      </a:solidFill>
                                      <a:latin typeface="Cambria Math" panose="02040503050406030204" pitchFamily="18" charset="0"/>
                                    </a:rPr>
                                    <m:t>2</m:t>
                                  </m:r>
                                </m:sup>
                              </m:sSup>
                            </m:den>
                          </m:f>
                          <m:r>
                            <a:rPr lang="en-US" altLang="zh-CN" sz="1600" b="0" i="1" smtClean="0">
                              <a:solidFill>
                                <a:prstClr val="black"/>
                              </a:solidFill>
                              <a:latin typeface="Cambria Math" panose="02040503050406030204" pitchFamily="18" charset="0"/>
                            </a:rPr>
                            <m:t>+</m:t>
                          </m:r>
                          <m:r>
                            <a:rPr lang="en-US" altLang="zh-CN" sz="1600" b="0" i="1" smtClean="0">
                              <a:solidFill>
                                <a:prstClr val="black"/>
                              </a:solidFill>
                              <a:latin typeface="Cambria Math" panose="02040503050406030204" pitchFamily="18" charset="0"/>
                            </a:rPr>
                            <m:t>𝑟𝑆</m:t>
                          </m:r>
                          <m:d>
                            <m:dPr>
                              <m:ctrlPr>
                                <a:rPr lang="en-US" altLang="zh-CN" sz="1600" b="0" i="1" smtClean="0">
                                  <a:solidFill>
                                    <a:prstClr val="black"/>
                                  </a:solidFill>
                                  <a:latin typeface="Cambria Math" panose="02040503050406030204" pitchFamily="18" charset="0"/>
                                </a:rPr>
                              </m:ctrlPr>
                            </m:dPr>
                            <m:e>
                              <m:r>
                                <a:rPr lang="en-US" altLang="zh-CN" sz="1600" b="0" i="1" smtClean="0">
                                  <a:solidFill>
                                    <a:prstClr val="black"/>
                                  </a:solidFill>
                                  <a:latin typeface="Cambria Math" panose="02040503050406030204" pitchFamily="18" charset="0"/>
                                </a:rPr>
                                <m:t>𝑡</m:t>
                              </m:r>
                            </m:e>
                          </m:d>
                          <m:f>
                            <m:fPr>
                              <m:ctrlPr>
                                <a:rPr lang="zh-CN" altLang="en-US" sz="1600" i="1">
                                  <a:solidFill>
                                    <a:prstClr val="black"/>
                                  </a:solidFill>
                                  <a:latin typeface="Cambria Math" panose="02040503050406030204" pitchFamily="18" charset="0"/>
                                </a:rPr>
                              </m:ctrlPr>
                            </m:fPr>
                            <m:num>
                              <m:r>
                                <a:rPr lang="zh-CN" altLang="en-US" sz="1600">
                                  <a:solidFill>
                                    <a:prstClr val="black"/>
                                  </a:solidFill>
                                  <a:latin typeface="Cambria Math" panose="02040503050406030204" pitchFamily="18" charset="0"/>
                                </a:rPr>
                                <m:t>𝜕</m:t>
                              </m:r>
                              <m:r>
                                <a:rPr lang="zh-CN" altLang="en-US" sz="1600" i="1">
                                  <a:solidFill>
                                    <a:prstClr val="black"/>
                                  </a:solidFill>
                                  <a:latin typeface="Cambria Math" panose="02040503050406030204" pitchFamily="18" charset="0"/>
                                </a:rPr>
                                <m:t>𝐶</m:t>
                              </m:r>
                            </m:num>
                            <m:den>
                              <m:r>
                                <a:rPr lang="zh-CN" altLang="en-US" sz="1600">
                                  <a:solidFill>
                                    <a:prstClr val="black"/>
                                  </a:solidFill>
                                  <a:latin typeface="Cambria Math" panose="02040503050406030204" pitchFamily="18" charset="0"/>
                                </a:rPr>
                                <m:t>𝜕</m:t>
                              </m:r>
                              <m:r>
                                <a:rPr lang="zh-CN" altLang="en-US" sz="1600" i="1">
                                  <a:solidFill>
                                    <a:prstClr val="black"/>
                                  </a:solidFill>
                                  <a:latin typeface="Cambria Math" panose="02040503050406030204" pitchFamily="18" charset="0"/>
                                </a:rPr>
                                <m:t>𝑆</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𝑡</m:t>
                                  </m:r>
                                </m:e>
                              </m:d>
                            </m:den>
                          </m:f>
                          <m:r>
                            <a:rPr lang="en-US" altLang="zh-CN" sz="1600" b="0" i="1" smtClean="0">
                              <a:solidFill>
                                <a:prstClr val="black"/>
                              </a:solidFill>
                              <a:latin typeface="Cambria Math" panose="02040503050406030204" pitchFamily="18" charset="0"/>
                            </a:rPr>
                            <m:t>−</m:t>
                          </m:r>
                          <m:r>
                            <a:rPr lang="en-US" altLang="zh-CN" sz="1600" b="0" i="1" smtClean="0">
                              <a:solidFill>
                                <a:prstClr val="black"/>
                              </a:solidFill>
                              <a:latin typeface="Cambria Math" panose="02040503050406030204" pitchFamily="18" charset="0"/>
                            </a:rPr>
                            <m:t>𝑟𝐶</m:t>
                          </m:r>
                        </m:e>
                      </m:d>
                      <m:r>
                        <a:rPr lang="en-US" altLang="zh-CN" sz="1600" i="1">
                          <a:solidFill>
                            <a:prstClr val="black"/>
                          </a:solidFill>
                          <a:latin typeface="Cambria Math" panose="02040503050406030204" pitchFamily="18" charset="0"/>
                          <a:cs typeface="+mn-ea"/>
                          <a:sym typeface="+mn-lt"/>
                        </a:rPr>
                        <m:t>𝑑𝑡</m:t>
                      </m:r>
                      <m:r>
                        <a:rPr lang="en-US" altLang="zh-CN" sz="1600" i="1">
                          <a:solidFill>
                            <a:prstClr val="black"/>
                          </a:solidFill>
                          <a:latin typeface="Cambria Math" panose="02040503050406030204" pitchFamily="18" charset="0"/>
                          <a:cs typeface="+mn-ea"/>
                          <a:sym typeface="+mn-lt"/>
                        </a:rPr>
                        <m:t>+</m:t>
                      </m:r>
                      <m:f>
                        <m:fPr>
                          <m:ctrlPr>
                            <a:rPr lang="en-US" altLang="zh-CN" sz="1600" i="1">
                              <a:solidFill>
                                <a:prstClr val="black"/>
                              </a:solidFill>
                              <a:latin typeface="Cambria Math" panose="02040503050406030204" pitchFamily="18" charset="0"/>
                              <a:cs typeface="+mn-ea"/>
                              <a:sym typeface="+mn-lt"/>
                            </a:rPr>
                          </m:ctrlPr>
                        </m:fPr>
                        <m:num>
                          <m:r>
                            <a:rPr lang="en-US" altLang="zh-CN" sz="1600" i="1">
                              <a:solidFill>
                                <a:prstClr val="black"/>
                              </a:solidFill>
                              <a:latin typeface="Cambria Math" panose="02040503050406030204" pitchFamily="18" charset="0"/>
                              <a:cs typeface="+mn-ea"/>
                              <a:sym typeface="+mn-lt"/>
                            </a:rPr>
                            <m:t>1</m:t>
                          </m:r>
                        </m:num>
                        <m:den>
                          <m:r>
                            <a:rPr lang="en-US" altLang="zh-CN" sz="1600" i="1">
                              <a:solidFill>
                                <a:prstClr val="black"/>
                              </a:solidFill>
                              <a:latin typeface="Cambria Math" panose="02040503050406030204" pitchFamily="18" charset="0"/>
                              <a:cs typeface="+mn-ea"/>
                              <a:sym typeface="+mn-lt"/>
                            </a:rPr>
                            <m:t>𝐷</m:t>
                          </m:r>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𝑡</m:t>
                              </m:r>
                            </m:e>
                          </m:d>
                        </m:den>
                      </m:f>
                      <m:f>
                        <m:fPr>
                          <m:ctrlPr>
                            <a:rPr lang="zh-CN" altLang="en-US" sz="1600" i="1">
                              <a:solidFill>
                                <a:prstClr val="black"/>
                              </a:solidFill>
                              <a:latin typeface="Cambria Math" panose="02040503050406030204" pitchFamily="18" charset="0"/>
                            </a:rPr>
                          </m:ctrlPr>
                        </m:fPr>
                        <m:num>
                          <m:r>
                            <a:rPr lang="zh-CN" altLang="en-US" sz="1600">
                              <a:solidFill>
                                <a:prstClr val="black"/>
                              </a:solidFill>
                              <a:latin typeface="Cambria Math" panose="02040503050406030204" pitchFamily="18" charset="0"/>
                            </a:rPr>
                            <m:t>𝜕</m:t>
                          </m:r>
                          <m:r>
                            <a:rPr lang="zh-CN" altLang="en-US" sz="1600" i="1">
                              <a:solidFill>
                                <a:prstClr val="black"/>
                              </a:solidFill>
                              <a:latin typeface="Cambria Math" panose="02040503050406030204" pitchFamily="18" charset="0"/>
                            </a:rPr>
                            <m:t>𝐶</m:t>
                          </m:r>
                        </m:num>
                        <m:den>
                          <m:r>
                            <a:rPr lang="zh-CN" altLang="en-US" sz="1600">
                              <a:solidFill>
                                <a:prstClr val="black"/>
                              </a:solidFill>
                              <a:latin typeface="Cambria Math" panose="02040503050406030204" pitchFamily="18" charset="0"/>
                            </a:rPr>
                            <m:t>𝜕</m:t>
                          </m:r>
                          <m:r>
                            <a:rPr lang="zh-CN" altLang="en-US" sz="1600" i="1">
                              <a:solidFill>
                                <a:prstClr val="black"/>
                              </a:solidFill>
                              <a:latin typeface="Cambria Math" panose="02040503050406030204" pitchFamily="18" charset="0"/>
                            </a:rPr>
                            <m:t>𝑆</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𝑡</m:t>
                              </m:r>
                            </m:e>
                          </m:d>
                        </m:den>
                      </m:f>
                      <m:r>
                        <a:rPr lang="zh-CN" altLang="en-US" sz="1600" i="1">
                          <a:solidFill>
                            <a:prstClr val="black"/>
                          </a:solidFill>
                          <a:latin typeface="Cambria Math" panose="02040503050406030204" pitchFamily="18" charset="0"/>
                        </a:rPr>
                        <m:t>𝜎</m:t>
                      </m:r>
                      <m:r>
                        <a:rPr lang="zh-CN" altLang="en-US" sz="1600" i="1">
                          <a:solidFill>
                            <a:prstClr val="black"/>
                          </a:solidFill>
                          <a:latin typeface="Cambria Math" panose="02040503050406030204" pitchFamily="18" charset="0"/>
                        </a:rPr>
                        <m:t>𝑆</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𝑡</m:t>
                      </m:r>
                      <m:r>
                        <a:rPr lang="en-US" altLang="zh-CN" sz="1600" i="1">
                          <a:solidFill>
                            <a:prstClr val="black"/>
                          </a:solidFill>
                          <a:latin typeface="Cambria Math" panose="02040503050406030204" pitchFamily="18" charset="0"/>
                        </a:rPr>
                        <m:t>)</m:t>
                      </m:r>
                      <m:r>
                        <a:rPr lang="en-US" altLang="zh-CN" sz="1600" b="0" i="1" smtClean="0">
                          <a:solidFill>
                            <a:prstClr val="black"/>
                          </a:solidFill>
                          <a:latin typeface="Cambria Math" panose="02040503050406030204" pitchFamily="18" charset="0"/>
                        </a:rPr>
                        <m:t>𝑑𝐵</m:t>
                      </m:r>
                      <m:r>
                        <a:rPr lang="en-US" altLang="zh-CN" sz="1600" b="0" i="1" smtClean="0">
                          <a:solidFill>
                            <a:prstClr val="black"/>
                          </a:solidFill>
                          <a:latin typeface="Cambria Math" panose="02040503050406030204" pitchFamily="18" charset="0"/>
                        </a:rPr>
                        <m:t>(</m:t>
                      </m:r>
                      <m:r>
                        <a:rPr lang="en-US" altLang="zh-CN" sz="1600" b="0" i="1" smtClean="0">
                          <a:solidFill>
                            <a:prstClr val="black"/>
                          </a:solidFill>
                          <a:latin typeface="Cambria Math" panose="02040503050406030204" pitchFamily="18" charset="0"/>
                        </a:rPr>
                        <m:t>𝑡</m:t>
                      </m:r>
                      <m:r>
                        <a:rPr lang="en-US" altLang="zh-CN" sz="1600" b="0" i="1" smtClean="0">
                          <a:solidFill>
                            <a:prstClr val="black"/>
                          </a:solidFill>
                          <a:latin typeface="Cambria Math" panose="02040503050406030204" pitchFamily="18" charset="0"/>
                        </a:rPr>
                        <m:t>)</m:t>
                      </m:r>
                    </m:oMath>
                  </m:oMathPara>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742950" lvl="1" indent="-28575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根据</a:t>
                </a:r>
                <a:r>
                  <a:rPr lang="zh-CN" altLang="en-US" sz="1600" dirty="0">
                    <a:solidFill>
                      <a:prstClr val="black"/>
                    </a:solidFill>
                    <a:latin typeface="Times New Roman" panose="02020603050405020304"/>
                    <a:ea typeface="微软雅黑" panose="020B0503020204020204" pitchFamily="34" charset="-122"/>
                    <a:cs typeface="+mn-ea"/>
                    <a:sym typeface="+mn-lt"/>
                  </a:rPr>
                  <a:t>鞅的性质，漂移项不存在，</a:t>
                </a:r>
                <a:r>
                  <a:rPr lang="en-US" altLang="zh-CN" sz="1600" dirty="0">
                    <a:solidFill>
                      <a:prstClr val="black"/>
                    </a:solidFill>
                    <a:cs typeface="+mn-ea"/>
                    <a:sym typeface="+mn-lt"/>
                  </a:rPr>
                  <a:t> </a:t>
                </a:r>
                <a14:m>
                  <m:oMath xmlns:m="http://schemas.openxmlformats.org/officeDocument/2006/math">
                    <m:r>
                      <a:rPr lang="en-US" altLang="zh-CN" sz="1600" i="1">
                        <a:solidFill>
                          <a:prstClr val="black"/>
                        </a:solidFill>
                        <a:latin typeface="Cambria Math" panose="02040503050406030204" pitchFamily="18" charset="0"/>
                        <a:cs typeface="+mn-ea"/>
                        <a:sym typeface="+mn-lt"/>
                      </a:rPr>
                      <m:t>𝑑𝑡</m:t>
                    </m:r>
                    <m:r>
                      <a:rPr lang="zh-CN" altLang="en-US" sz="1600" i="1">
                        <a:solidFill>
                          <a:prstClr val="black"/>
                        </a:solidFill>
                        <a:latin typeface="Cambria Math" panose="02040503050406030204" pitchFamily="18" charset="0"/>
                        <a:cs typeface="+mn-ea"/>
                        <a:sym typeface="+mn-lt"/>
                      </a:rPr>
                      <m:t>的</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系数应当为</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0</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，故有</a:t>
                </a:r>
              </a:p>
              <a:p>
                <a:pPr lvl="1">
                  <a:spcAft>
                    <a:spcPts val="50"/>
                  </a:spcAft>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332747" y="4331206"/>
                <a:ext cx="11533816" cy="2091855"/>
              </a:xfrm>
              <a:prstGeom prst="rect">
                <a:avLst/>
              </a:prstGeom>
              <a:blipFill rotWithShape="1">
                <a:blip r:embed="rId8"/>
                <a:stretch>
                  <a:fillRect l="-83" t="-480" r="-80" b="-454"/>
                </a:stretch>
              </a:blipFill>
              <a:ln w="19050">
                <a:solidFill>
                  <a:srgbClr val="972022"/>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349815" y="5624334"/>
                <a:ext cx="4376326" cy="6973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𝑟𝑆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den>
                      </m:f>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f>
                        <m:f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𝐶</m:t>
                          </m:r>
                        </m:num>
                        <m:den>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𝑟𝐶</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6349815" y="5624334"/>
                <a:ext cx="4376326" cy="697307"/>
              </a:xfrm>
              <a:prstGeom prst="rect">
                <a:avLst/>
              </a:prstGeom>
              <a:blipFill rotWithShape="1">
                <a:blip r:embed="rId5"/>
                <a:stretch>
                  <a:fillRect l="-10" t="-20" r="8" b="31"/>
                </a:stretch>
              </a:blipFill>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Gamma</a:t>
            </a:r>
            <a:endParaRPr lang="zh-CN" altLang="en-US" dirty="0">
              <a:latin typeface="+mn-lt"/>
              <a:ea typeface="+mn-ea"/>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40</a:t>
            </a:fld>
            <a:endParaRPr lang="zh-CN" altLang="en-US" dirty="0"/>
          </a:p>
        </p:txBody>
      </p:sp>
      <p:sp>
        <p:nvSpPr>
          <p:cNvPr id="20" name="文本框 19"/>
          <p:cNvSpPr txBox="1"/>
          <p:nvPr/>
        </p:nvSpPr>
        <p:spPr>
          <a:xfrm>
            <a:off x="394594" y="3693288"/>
            <a:ext cx="5692931" cy="3075714"/>
          </a:xfrm>
          <a:prstGeom prst="rect">
            <a:avLst/>
          </a:prstGeom>
          <a:noFill/>
          <a:ln w="19050">
            <a:solidFill>
              <a:srgbClr val="972022"/>
            </a:solidFill>
            <a:prstDash val="sysDash"/>
          </a:ln>
        </p:spPr>
        <p:txBody>
          <a:bodyPr wrap="square" rtlCol="0">
            <a:spAutoFit/>
          </a:bodyPr>
          <a:lstStyle/>
          <a:p>
            <a:pPr marL="285750" lvl="0" indent="-285750">
              <a:lnSpc>
                <a:spcPct val="130000"/>
              </a:lnSpc>
              <a:spcBef>
                <a:spcPts val="200"/>
              </a:spcBef>
              <a:spcAft>
                <a:spcPts val="20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标的资产的</a:t>
            </a:r>
            <a:r>
              <a:rPr lang="en-US" altLang="zh-CN" sz="1600" i="1" dirty="0">
                <a:solidFill>
                  <a:prstClr val="black"/>
                </a:solidFill>
                <a:latin typeface="Times New Roman" panose="02020603050405020304"/>
                <a:ea typeface="微软雅黑" panose="020B0503020204020204" pitchFamily="34" charset="-122"/>
                <a:cs typeface="+mn-ea"/>
                <a:sym typeface="+mn-lt"/>
              </a:rPr>
              <a:t>Gamma</a:t>
            </a:r>
            <a:r>
              <a:rPr lang="zh-CN" altLang="en-US" sz="1600" dirty="0">
                <a:solidFill>
                  <a:prstClr val="black"/>
                </a:solidFill>
                <a:latin typeface="Times New Roman" panose="02020603050405020304"/>
                <a:ea typeface="微软雅黑" panose="020B0503020204020204" pitchFamily="34" charset="-122"/>
                <a:cs typeface="+mn-ea"/>
                <a:sym typeface="+mn-lt"/>
              </a:rPr>
              <a:t>为</a:t>
            </a:r>
            <a:r>
              <a:rPr lang="en-US" altLang="zh-CN" sz="1600" dirty="0">
                <a:solidFill>
                  <a:prstClr val="black"/>
                </a:solidFill>
                <a:latin typeface="Times New Roman" panose="02020603050405020304"/>
                <a:ea typeface="微软雅黑" panose="020B0503020204020204" pitchFamily="34" charset="-122"/>
                <a:cs typeface="+mn-ea"/>
                <a:sym typeface="+mn-lt"/>
              </a:rPr>
              <a:t>0</a:t>
            </a:r>
            <a:r>
              <a:rPr lang="zh-CN" altLang="en-US" sz="1600" dirty="0">
                <a:solidFill>
                  <a:prstClr val="black"/>
                </a:solidFill>
                <a:latin typeface="Times New Roman" panose="02020603050405020304"/>
                <a:ea typeface="微软雅黑" panose="020B0503020204020204" pitchFamily="34" charset="-122"/>
                <a:cs typeface="+mn-ea"/>
                <a:sym typeface="+mn-lt"/>
              </a:rPr>
              <a:t>，</a:t>
            </a:r>
            <a:r>
              <a:rPr lang="en-US" altLang="zh-CN" sz="1600" i="1" dirty="0">
                <a:solidFill>
                  <a:prstClr val="black"/>
                </a:solidFill>
                <a:latin typeface="Times New Roman" panose="02020603050405020304"/>
                <a:ea typeface="微软雅黑" panose="020B0503020204020204" pitchFamily="34" charset="-122"/>
                <a:cs typeface="+mn-ea"/>
                <a:sym typeface="+mn-lt"/>
              </a:rPr>
              <a:t>Gamma</a:t>
            </a:r>
            <a:r>
              <a:rPr lang="zh-CN" altLang="en-US" sz="1600" dirty="0">
                <a:solidFill>
                  <a:prstClr val="black"/>
                </a:solidFill>
                <a:latin typeface="Times New Roman" panose="02020603050405020304"/>
                <a:ea typeface="微软雅黑" panose="020B0503020204020204" pitchFamily="34" charset="-122"/>
                <a:cs typeface="+mn-ea"/>
                <a:sym typeface="+mn-lt"/>
              </a:rPr>
              <a:t>对冲需要在</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在</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Delta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中性的交易组合中引入新的期权使其成为</a:t>
            </a:r>
            <a:r>
              <a:rPr lang="en-US" altLang="zh-CN" sz="1600" i="1" dirty="0">
                <a:solidFill>
                  <a:prstClr val="black"/>
                </a:solidFill>
                <a:latin typeface="Times New Roman" panose="02020603050405020304"/>
                <a:ea typeface="微软雅黑" panose="020B0503020204020204" pitchFamily="34" charset="-122"/>
                <a:cs typeface="+mn-ea"/>
                <a:sym typeface="+mn-lt"/>
              </a:rPr>
              <a:t>Gamma</a:t>
            </a:r>
            <a:r>
              <a:rPr lang="zh-CN" altLang="en-US" sz="1600" dirty="0">
                <a:solidFill>
                  <a:prstClr val="black"/>
                </a:solidFill>
                <a:latin typeface="Times New Roman" panose="02020603050405020304"/>
                <a:ea typeface="微软雅黑" panose="020B0503020204020204" pitchFamily="34" charset="-122"/>
                <a:cs typeface="+mn-ea"/>
                <a:sym typeface="+mn-lt"/>
              </a:rPr>
              <a:t>中性</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lvl="0" indent="-285750">
              <a:lnSpc>
                <a:spcPct val="130000"/>
              </a:lnSpc>
              <a:spcBef>
                <a:spcPts val="200"/>
              </a:spcBef>
              <a:spcAft>
                <a:spcPts val="20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引入新的期权可能会改变交易组合的</a:t>
            </a:r>
            <a:r>
              <a:rPr lang="en-US" altLang="zh-CN" sz="1600" i="1" dirty="0">
                <a:solidFill>
                  <a:prstClr val="black"/>
                </a:solidFill>
                <a:latin typeface="Times New Roman" panose="02020603050405020304"/>
                <a:ea typeface="微软雅黑" panose="020B0503020204020204" pitchFamily="34" charset="-122"/>
                <a:cs typeface="+mn-ea"/>
                <a:sym typeface="+mn-lt"/>
              </a:rPr>
              <a:t>Delta</a:t>
            </a:r>
            <a:r>
              <a:rPr lang="zh-CN" altLang="en-US" sz="1600" dirty="0">
                <a:solidFill>
                  <a:prstClr val="black"/>
                </a:solidFill>
                <a:latin typeface="Times New Roman" panose="02020603050405020304"/>
                <a:ea typeface="微软雅黑" panose="020B0503020204020204" pitchFamily="34" charset="-122"/>
                <a:cs typeface="+mn-ea"/>
                <a:sym typeface="+mn-lt"/>
              </a:rPr>
              <a:t>，因此需要调整标的资产的数量保证</a:t>
            </a:r>
            <a:r>
              <a:rPr lang="en-US" altLang="zh-CN" sz="1600" i="1" dirty="0">
                <a:solidFill>
                  <a:prstClr val="black"/>
                </a:solidFill>
                <a:latin typeface="Times New Roman" panose="02020603050405020304"/>
                <a:ea typeface="微软雅黑" panose="020B0503020204020204" pitchFamily="34" charset="-122"/>
                <a:cs typeface="+mn-ea"/>
                <a:sym typeface="+mn-lt"/>
              </a:rPr>
              <a:t>Delta</a:t>
            </a:r>
            <a:r>
              <a:rPr lang="zh-CN" altLang="en-US" sz="1600" dirty="0">
                <a:solidFill>
                  <a:prstClr val="black"/>
                </a:solidFill>
                <a:latin typeface="Times New Roman" panose="02020603050405020304"/>
                <a:ea typeface="微软雅黑" panose="020B0503020204020204" pitchFamily="34" charset="-122"/>
                <a:cs typeface="+mn-ea"/>
                <a:sym typeface="+mn-lt"/>
              </a:rPr>
              <a:t>中性</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lvl="0" indent="-285750">
              <a:lnSpc>
                <a:spcPct val="130000"/>
              </a:lnSpc>
              <a:spcBef>
                <a:spcPts val="200"/>
              </a:spcBef>
              <a:spcAft>
                <a:spcPts val="2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例如：某一交易组合为</a:t>
            </a:r>
            <a:r>
              <a:rPr lang="en-US" altLang="zh-CN" sz="1600" i="1" dirty="0">
                <a:solidFill>
                  <a:prstClr val="black"/>
                </a:solidFill>
                <a:latin typeface="Times New Roman" panose="02020603050405020304"/>
                <a:ea typeface="微软雅黑" panose="020B0503020204020204" pitchFamily="34" charset="-122"/>
                <a:cs typeface="+mn-ea"/>
                <a:sym typeface="+mn-lt"/>
              </a:rPr>
              <a:t>Delta</a:t>
            </a:r>
            <a:r>
              <a:rPr lang="zh-CN" altLang="en-US" sz="1600" dirty="0">
                <a:solidFill>
                  <a:prstClr val="black"/>
                </a:solidFill>
                <a:latin typeface="Times New Roman" panose="02020603050405020304"/>
                <a:ea typeface="微软雅黑" panose="020B0503020204020204" pitchFamily="34" charset="-122"/>
                <a:cs typeface="+mn-ea"/>
                <a:sym typeface="+mn-lt"/>
              </a:rPr>
              <a:t>中性，</a:t>
            </a:r>
            <a:r>
              <a:rPr lang="en-US" altLang="zh-CN" sz="1600" i="1" dirty="0">
                <a:solidFill>
                  <a:prstClr val="black"/>
                </a:solidFill>
                <a:latin typeface="Times New Roman" panose="02020603050405020304"/>
                <a:ea typeface="微软雅黑" panose="020B0503020204020204" pitchFamily="34" charset="-122"/>
                <a:cs typeface="+mn-ea"/>
                <a:sym typeface="+mn-lt"/>
              </a:rPr>
              <a:t>Gamma</a:t>
            </a:r>
            <a:r>
              <a:rPr lang="zh-CN" altLang="en-US" sz="1600" dirty="0">
                <a:solidFill>
                  <a:prstClr val="black"/>
                </a:solidFill>
                <a:latin typeface="Times New Roman" panose="02020603050405020304"/>
                <a:ea typeface="微软雅黑" panose="020B0503020204020204" pitchFamily="34" charset="-122"/>
                <a:cs typeface="+mn-ea"/>
                <a:sym typeface="+mn-lt"/>
              </a:rPr>
              <a:t>为</a:t>
            </a:r>
            <a:r>
              <a:rPr lang="en-US" altLang="zh-CN" sz="1600" dirty="0">
                <a:solidFill>
                  <a:prstClr val="black"/>
                </a:solidFill>
                <a:latin typeface="Times New Roman" panose="02020603050405020304"/>
                <a:ea typeface="微软雅黑" panose="020B0503020204020204" pitchFamily="34" charset="-122"/>
                <a:cs typeface="+mn-ea"/>
                <a:sym typeface="+mn-lt"/>
              </a:rPr>
              <a:t>-3000</a:t>
            </a:r>
            <a:r>
              <a:rPr lang="zh-CN" altLang="en-US" sz="1600" dirty="0">
                <a:solidFill>
                  <a:prstClr val="black"/>
                </a:solidFill>
                <a:latin typeface="Times New Roman" panose="02020603050405020304"/>
                <a:ea typeface="微软雅黑" panose="020B0503020204020204" pitchFamily="34" charset="-122"/>
                <a:cs typeface="+mn-ea"/>
                <a:sym typeface="+mn-lt"/>
              </a:rPr>
              <a:t>，某个正在交易的期权</a:t>
            </a:r>
            <a:r>
              <a:rPr lang="en-US" altLang="zh-CN" sz="1600" i="1" dirty="0">
                <a:solidFill>
                  <a:prstClr val="black"/>
                </a:solidFill>
                <a:latin typeface="Times New Roman" panose="02020603050405020304"/>
                <a:ea typeface="微软雅黑" panose="020B0503020204020204" pitchFamily="34" charset="-122"/>
                <a:cs typeface="+mn-ea"/>
                <a:sym typeface="+mn-lt"/>
              </a:rPr>
              <a:t>Delta</a:t>
            </a:r>
            <a:r>
              <a:rPr lang="zh-CN" altLang="en-US" sz="1600" dirty="0">
                <a:solidFill>
                  <a:prstClr val="black"/>
                </a:solidFill>
                <a:latin typeface="Times New Roman" panose="02020603050405020304"/>
                <a:ea typeface="微软雅黑" panose="020B0503020204020204" pitchFamily="34" charset="-122"/>
                <a:cs typeface="+mn-ea"/>
                <a:sym typeface="+mn-lt"/>
              </a:rPr>
              <a:t>和</a:t>
            </a:r>
            <a:r>
              <a:rPr lang="en-US" altLang="zh-CN" sz="1600" i="1" dirty="0">
                <a:solidFill>
                  <a:prstClr val="black"/>
                </a:solidFill>
                <a:latin typeface="Times New Roman" panose="02020603050405020304"/>
                <a:ea typeface="微软雅黑" panose="020B0503020204020204" pitchFamily="34" charset="-122"/>
                <a:cs typeface="+mn-ea"/>
                <a:sym typeface="+mn-lt"/>
              </a:rPr>
              <a:t>Gamma</a:t>
            </a:r>
            <a:r>
              <a:rPr lang="zh-CN" altLang="en-US" sz="1600" dirty="0">
                <a:solidFill>
                  <a:prstClr val="black"/>
                </a:solidFill>
                <a:latin typeface="Times New Roman" panose="02020603050405020304"/>
                <a:ea typeface="微软雅黑" panose="020B0503020204020204" pitchFamily="34" charset="-122"/>
                <a:cs typeface="+mn-ea"/>
                <a:sym typeface="+mn-lt"/>
              </a:rPr>
              <a:t>分别为</a:t>
            </a:r>
            <a:r>
              <a:rPr lang="en-US" altLang="zh-CN" sz="1600" dirty="0">
                <a:solidFill>
                  <a:prstClr val="black"/>
                </a:solidFill>
                <a:latin typeface="Times New Roman" panose="02020603050405020304"/>
                <a:ea typeface="微软雅黑" panose="020B0503020204020204" pitchFamily="34" charset="-122"/>
                <a:cs typeface="+mn-ea"/>
                <a:sym typeface="+mn-lt"/>
              </a:rPr>
              <a:t>0.62</a:t>
            </a:r>
            <a:r>
              <a:rPr lang="zh-CN" altLang="en-US" sz="1600" dirty="0">
                <a:solidFill>
                  <a:prstClr val="black"/>
                </a:solidFill>
                <a:latin typeface="Times New Roman" panose="02020603050405020304"/>
                <a:ea typeface="微软雅黑" panose="020B0503020204020204" pitchFamily="34" charset="-122"/>
                <a:cs typeface="+mn-ea"/>
                <a:sym typeface="+mn-lt"/>
              </a:rPr>
              <a:t>和</a:t>
            </a:r>
            <a:r>
              <a:rPr lang="en-US" altLang="zh-CN" sz="1600" dirty="0">
                <a:solidFill>
                  <a:prstClr val="black"/>
                </a:solidFill>
                <a:latin typeface="Times New Roman" panose="02020603050405020304"/>
                <a:ea typeface="微软雅黑" panose="020B0503020204020204" pitchFamily="34" charset="-122"/>
                <a:cs typeface="+mn-ea"/>
                <a:sym typeface="+mn-lt"/>
              </a:rPr>
              <a:t>1.50</a:t>
            </a:r>
            <a:r>
              <a:rPr lang="zh-CN" altLang="en-US" sz="1600" dirty="0">
                <a:solidFill>
                  <a:prstClr val="black"/>
                </a:solidFill>
                <a:latin typeface="Times New Roman" panose="02020603050405020304"/>
                <a:ea typeface="微软雅黑" panose="020B0503020204020204" pitchFamily="34" charset="-122"/>
                <a:cs typeface="+mn-ea"/>
                <a:sym typeface="+mn-lt"/>
              </a:rPr>
              <a:t>，在交易组合中加入</a:t>
            </a:r>
            <a:r>
              <a:rPr lang="en-US" altLang="zh-CN" sz="1600" dirty="0">
                <a:solidFill>
                  <a:prstClr val="black"/>
                </a:solidFill>
                <a:latin typeface="Times New Roman" panose="02020603050405020304"/>
                <a:ea typeface="微软雅黑" panose="020B0503020204020204" pitchFamily="34" charset="-122"/>
                <a:cs typeface="+mn-ea"/>
                <a:sym typeface="+mn-lt"/>
              </a:rPr>
              <a:t>3000/1.5=2000</a:t>
            </a:r>
            <a:r>
              <a:rPr lang="zh-CN" altLang="en-US" sz="1600" dirty="0">
                <a:solidFill>
                  <a:prstClr val="black"/>
                </a:solidFill>
                <a:latin typeface="Times New Roman" panose="02020603050405020304"/>
                <a:ea typeface="微软雅黑" panose="020B0503020204020204" pitchFamily="34" charset="-122"/>
                <a:cs typeface="+mn-ea"/>
                <a:sym typeface="+mn-lt"/>
              </a:rPr>
              <a:t>份期权会使得此交易组合为</a:t>
            </a:r>
            <a:r>
              <a:rPr lang="en-US" altLang="zh-CN" sz="1600" i="1" dirty="0">
                <a:solidFill>
                  <a:prstClr val="black"/>
                </a:solidFill>
                <a:latin typeface="Times New Roman" panose="02020603050405020304"/>
                <a:ea typeface="微软雅黑" panose="020B0503020204020204" pitchFamily="34" charset="-122"/>
                <a:cs typeface="+mn-ea"/>
                <a:sym typeface="+mn-lt"/>
              </a:rPr>
              <a:t>Gamma</a:t>
            </a:r>
            <a:r>
              <a:rPr lang="zh-CN" altLang="en-US" sz="1600" dirty="0">
                <a:solidFill>
                  <a:prstClr val="black"/>
                </a:solidFill>
                <a:latin typeface="Times New Roman" panose="02020603050405020304"/>
                <a:ea typeface="微软雅黑" panose="020B0503020204020204" pitchFamily="34" charset="-122"/>
                <a:cs typeface="+mn-ea"/>
                <a:sym typeface="+mn-lt"/>
              </a:rPr>
              <a:t>中性。这时交易组合的</a:t>
            </a:r>
            <a:r>
              <a:rPr lang="en-US" altLang="zh-CN" sz="1600" i="1" dirty="0">
                <a:solidFill>
                  <a:prstClr val="black"/>
                </a:solidFill>
                <a:latin typeface="Times New Roman" panose="02020603050405020304"/>
                <a:ea typeface="微软雅黑" panose="020B0503020204020204" pitchFamily="34" charset="-122"/>
                <a:cs typeface="+mn-ea"/>
                <a:sym typeface="+mn-lt"/>
              </a:rPr>
              <a:t>Delta</a:t>
            </a:r>
            <a:r>
              <a:rPr lang="zh-CN" altLang="en-US" sz="1600" dirty="0">
                <a:solidFill>
                  <a:prstClr val="black"/>
                </a:solidFill>
                <a:latin typeface="Times New Roman" panose="02020603050405020304"/>
                <a:ea typeface="微软雅黑" panose="020B0503020204020204" pitchFamily="34" charset="-122"/>
                <a:cs typeface="+mn-ea"/>
                <a:sym typeface="+mn-lt"/>
              </a:rPr>
              <a:t>变为</a:t>
            </a:r>
            <a:r>
              <a:rPr lang="en-US" altLang="zh-CN" sz="1600" dirty="0">
                <a:solidFill>
                  <a:prstClr val="black"/>
                </a:solidFill>
                <a:latin typeface="Times New Roman" panose="02020603050405020304"/>
                <a:ea typeface="微软雅黑" panose="020B0503020204020204" pitchFamily="34" charset="-122"/>
                <a:cs typeface="+mn-ea"/>
                <a:sym typeface="+mn-lt"/>
              </a:rPr>
              <a:t>2000</a:t>
            </a:r>
            <a:r>
              <a:rPr lang="zh-CN" altLang="en-US" sz="1600" dirty="0">
                <a:solidFill>
                  <a:prstClr val="black"/>
                </a:solidFill>
                <a:latin typeface="Times New Roman" panose="02020603050405020304"/>
                <a:ea typeface="微软雅黑" panose="020B0503020204020204" pitchFamily="34" charset="-122"/>
                <a:cs typeface="+mn-ea"/>
                <a:sym typeface="+mn-lt"/>
              </a:rPr>
              <a:t>*</a:t>
            </a:r>
            <a:r>
              <a:rPr lang="en-US" altLang="zh-CN" sz="1600" dirty="0">
                <a:solidFill>
                  <a:prstClr val="black"/>
                </a:solidFill>
                <a:latin typeface="Times New Roman" panose="02020603050405020304"/>
                <a:ea typeface="微软雅黑" panose="020B0503020204020204" pitchFamily="34" charset="-122"/>
                <a:cs typeface="+mn-ea"/>
                <a:sym typeface="+mn-lt"/>
              </a:rPr>
              <a:t>0.62=1240</a:t>
            </a:r>
            <a:r>
              <a:rPr lang="zh-CN" altLang="en-US" sz="1600" dirty="0">
                <a:solidFill>
                  <a:prstClr val="black"/>
                </a:solidFill>
                <a:latin typeface="Times New Roman" panose="02020603050405020304"/>
                <a:ea typeface="微软雅黑" panose="020B0503020204020204" pitchFamily="34" charset="-122"/>
                <a:cs typeface="+mn-ea"/>
                <a:sym typeface="+mn-lt"/>
              </a:rPr>
              <a:t>，为了保持</a:t>
            </a:r>
            <a:r>
              <a:rPr lang="en-US" altLang="zh-CN" sz="1600" i="1" dirty="0">
                <a:solidFill>
                  <a:prstClr val="black"/>
                </a:solidFill>
                <a:latin typeface="Times New Roman" panose="02020603050405020304"/>
                <a:ea typeface="微软雅黑" panose="020B0503020204020204" pitchFamily="34" charset="-122"/>
                <a:cs typeface="+mn-ea"/>
                <a:sym typeface="+mn-lt"/>
              </a:rPr>
              <a:t>Delta</a:t>
            </a:r>
            <a:r>
              <a:rPr lang="zh-CN" altLang="en-US" sz="1600" dirty="0">
                <a:solidFill>
                  <a:prstClr val="black"/>
                </a:solidFill>
                <a:latin typeface="Times New Roman" panose="02020603050405020304"/>
                <a:ea typeface="微软雅黑" panose="020B0503020204020204" pitchFamily="34" charset="-122"/>
                <a:cs typeface="+mn-ea"/>
                <a:sym typeface="+mn-lt"/>
              </a:rPr>
              <a:t>中性，需要卖出</a:t>
            </a:r>
            <a:r>
              <a:rPr lang="en-US" altLang="zh-CN" sz="1600" dirty="0">
                <a:solidFill>
                  <a:prstClr val="black"/>
                </a:solidFill>
                <a:latin typeface="Times New Roman" panose="02020603050405020304"/>
                <a:ea typeface="微软雅黑" panose="020B0503020204020204" pitchFamily="34" charset="-122"/>
                <a:cs typeface="+mn-ea"/>
                <a:sym typeface="+mn-lt"/>
              </a:rPr>
              <a:t>1240</a:t>
            </a:r>
            <a:r>
              <a:rPr lang="zh-CN" altLang="en-US" sz="1600" dirty="0">
                <a:solidFill>
                  <a:prstClr val="black"/>
                </a:solidFill>
                <a:latin typeface="Times New Roman" panose="02020603050405020304"/>
                <a:ea typeface="微软雅黑" panose="020B0503020204020204" pitchFamily="34" charset="-122"/>
                <a:cs typeface="+mn-ea"/>
                <a:sym typeface="+mn-lt"/>
              </a:rPr>
              <a:t>份标的资产</a:t>
            </a: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p:sp>
        <p:nvSpPr>
          <p:cNvPr id="15" name="文本框 14"/>
          <p:cNvSpPr txBox="1"/>
          <p:nvPr/>
        </p:nvSpPr>
        <p:spPr>
          <a:xfrm>
            <a:off x="394594" y="3323956"/>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en-US" altLang="zh-CN" i="1" noProof="0" dirty="0">
                <a:solidFill>
                  <a:prstClr val="white"/>
                </a:solidFill>
                <a:cs typeface="+mn-ea"/>
                <a:sym typeface="+mn-lt"/>
              </a:rPr>
              <a:t>Gamma</a:t>
            </a:r>
            <a:r>
              <a:rPr lang="zh-CN" altLang="en-US" noProof="0" dirty="0">
                <a:solidFill>
                  <a:prstClr val="white"/>
                </a:solidFill>
                <a:cs typeface="+mn-ea"/>
                <a:sym typeface="+mn-lt"/>
              </a:rPr>
              <a:t>对冲</a:t>
            </a:r>
            <a:endParaRPr kumimoji="0" lang="zh-CN" altLang="en-US" sz="1800" b="0" u="none" strike="noStrike" kern="1200" cap="none" spc="0" normalizeH="0" baseline="0" noProof="0" dirty="0">
              <a:ln>
                <a:noFill/>
              </a:ln>
              <a:solidFill>
                <a:prstClr val="white"/>
              </a:solidFill>
              <a:effectLst/>
              <a:uLnTx/>
              <a:uFillTx/>
              <a:cs typeface="+mn-ea"/>
              <a:sym typeface="+mn-lt"/>
            </a:endParaRPr>
          </a:p>
        </p:txBody>
      </p:sp>
      <p:pic>
        <p:nvPicPr>
          <p:cNvPr id="8" name="图片 7"/>
          <p:cNvPicPr>
            <a:picLocks noChangeAspect="1"/>
          </p:cNvPicPr>
          <p:nvPr/>
        </p:nvPicPr>
        <p:blipFill>
          <a:blip r:embed="rId3"/>
          <a:stretch>
            <a:fillRect/>
          </a:stretch>
        </p:blipFill>
        <p:spPr>
          <a:xfrm>
            <a:off x="6836382" y="2498585"/>
            <a:ext cx="4292882" cy="3609378"/>
          </a:xfrm>
          <a:prstGeom prst="rect">
            <a:avLst/>
          </a:prstGeom>
        </p:spPr>
      </p:pic>
      <p:sp>
        <p:nvSpPr>
          <p:cNvPr id="9" name="文本框 8"/>
          <p:cNvSpPr txBox="1"/>
          <p:nvPr/>
        </p:nvSpPr>
        <p:spPr>
          <a:xfrm>
            <a:off x="6657743" y="854947"/>
            <a:ext cx="4986335" cy="1398332"/>
          </a:xfrm>
          <a:prstGeom prst="rect">
            <a:avLst/>
          </a:prstGeom>
          <a:noFill/>
          <a:ln w="19050">
            <a:solidFill>
              <a:srgbClr val="972022"/>
            </a:solidFill>
            <a:prstDash val="sysDash"/>
          </a:ln>
        </p:spPr>
        <p:txBody>
          <a:bodyPr wrap="square" rtlCol="0">
            <a:spAutoFit/>
          </a:bodyPr>
          <a:lstStyle/>
          <a:p>
            <a:pPr marR="0" lvl="0" algn="l" defTabSz="914400" rtl="0" eaLnBrk="1" fontAlgn="auto" latinLnBrk="0" hangingPunct="1">
              <a:lnSpc>
                <a:spcPct val="130000"/>
              </a:lnSpc>
              <a:spcBef>
                <a:spcPts val="0"/>
              </a:spcBef>
              <a:spcAft>
                <a:spcPts val="50"/>
              </a:spcAft>
              <a:buClrTx/>
              <a:buSzTx/>
              <a:defRPr/>
            </a:pPr>
            <a:r>
              <a:rPr lang="en-US" altLang="zh-CN" sz="1600" i="1" dirty="0">
                <a:sym typeface="+mn-lt"/>
              </a:rPr>
              <a:t>Remarks</a:t>
            </a:r>
            <a:r>
              <a:rPr lang="zh-CN" altLang="en-US" sz="1600" dirty="0">
                <a:sym typeface="+mn-lt"/>
              </a:rPr>
              <a:t>：</a:t>
            </a:r>
            <a:endParaRPr lang="en-US" altLang="zh-CN" sz="1600" dirty="0">
              <a:sym typeface="+mn-lt"/>
            </a:endParaRPr>
          </a:p>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defRPr/>
            </a:pPr>
            <a:r>
              <a:rPr lang="zh-CN" altLang="en-US" sz="1600" dirty="0">
                <a:sym typeface="+mn-lt"/>
              </a:rPr>
              <a:t>看涨期权从虚值变为实值时，</a:t>
            </a:r>
            <a:r>
              <a:rPr lang="en-US" altLang="zh-CN" sz="1600" i="1" dirty="0">
                <a:sym typeface="+mn-lt"/>
              </a:rPr>
              <a:t>Delta</a:t>
            </a:r>
            <a:r>
              <a:rPr lang="zh-CN" altLang="en-US" sz="1600" dirty="0">
                <a:sym typeface="+mn-lt"/>
              </a:rPr>
              <a:t>会增加</a:t>
            </a:r>
            <a:endParaRPr lang="en-US" altLang="zh-CN" sz="1600" dirty="0">
              <a:sym typeface="+mn-lt"/>
            </a:endParaRPr>
          </a:p>
          <a:p>
            <a:pPr marL="285750" marR="0" lvl="0" indent="-285750" algn="l" defTabSz="914400" rtl="0" eaLnBrk="1" fontAlgn="auto" latinLnBrk="0" hangingPunct="1">
              <a:lnSpc>
                <a:spcPct val="130000"/>
              </a:lnSpc>
              <a:spcBef>
                <a:spcPts val="0"/>
              </a:spcBef>
              <a:spcAft>
                <a:spcPts val="50"/>
              </a:spcAft>
              <a:buClrTx/>
              <a:buSzTx/>
              <a:buFont typeface="Arial" panose="020B0604020202020204" pitchFamily="34" charset="0"/>
              <a:buChar char="•"/>
              <a:defRPr/>
            </a:pPr>
            <a:r>
              <a:rPr lang="en-US" altLang="zh-CN" sz="1600" i="1" dirty="0">
                <a:solidFill>
                  <a:prstClr val="black"/>
                </a:solidFill>
                <a:latin typeface="Times New Roman" panose="02020603050405020304"/>
                <a:ea typeface="微软雅黑" panose="020B0503020204020204" pitchFamily="34" charset="-122"/>
                <a:cs typeface="+mn-ea"/>
                <a:sym typeface="+mn-lt"/>
              </a:rPr>
              <a:t>Delta</a:t>
            </a:r>
            <a:r>
              <a:rPr lang="zh-CN" altLang="en-US" sz="1600" dirty="0">
                <a:solidFill>
                  <a:prstClr val="black"/>
                </a:solidFill>
                <a:latin typeface="Times New Roman" panose="02020603050405020304"/>
                <a:ea typeface="微软雅黑" panose="020B0503020204020204" pitchFamily="34" charset="-122"/>
                <a:cs typeface="+mn-ea"/>
                <a:sym typeface="+mn-lt"/>
              </a:rPr>
              <a:t>对冲只能在短时间内或者标的价格变化范围较小时保持中性，头寸还有</a:t>
            </a:r>
            <a:r>
              <a:rPr lang="en-US" altLang="zh-CN" sz="1600" i="1" dirty="0">
                <a:solidFill>
                  <a:prstClr val="black"/>
                </a:solidFill>
                <a:latin typeface="Times New Roman" panose="02020603050405020304"/>
                <a:ea typeface="微软雅黑" panose="020B0503020204020204" pitchFamily="34" charset="-122"/>
                <a:cs typeface="+mn-ea"/>
                <a:sym typeface="+mn-lt"/>
              </a:rPr>
              <a:t>Gamma</a:t>
            </a:r>
            <a:r>
              <a:rPr lang="zh-CN" altLang="en-US" sz="1600" dirty="0">
                <a:solidFill>
                  <a:prstClr val="black"/>
                </a:solidFill>
                <a:latin typeface="Times New Roman" panose="02020603050405020304"/>
                <a:ea typeface="微软雅黑" panose="020B0503020204020204" pitchFamily="34" charset="-122"/>
                <a:cs typeface="+mn-ea"/>
                <a:sym typeface="+mn-lt"/>
              </a:rPr>
              <a:t>因素和波动性因素</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pic>
        <p:nvPicPr>
          <p:cNvPr id="10" name="图片 9"/>
          <p:cNvPicPr>
            <a:picLocks noChangeAspect="1"/>
          </p:cNvPicPr>
          <p:nvPr/>
        </p:nvPicPr>
        <p:blipFill>
          <a:blip r:embed="rId4"/>
          <a:stretch>
            <a:fillRect/>
          </a:stretch>
        </p:blipFill>
        <p:spPr>
          <a:xfrm>
            <a:off x="394594" y="767488"/>
            <a:ext cx="5476870" cy="237180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Theta</a:t>
            </a:r>
            <a:endParaRPr lang="zh-CN" altLang="en-US" i="1" dirty="0">
              <a:latin typeface="+mn-lt"/>
              <a:ea typeface="+mn-ea"/>
              <a:cs typeface="+mn-ea"/>
              <a:sym typeface="+mn-lt"/>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41</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17" name="文本框 16"/>
          <p:cNvSpPr txBox="1"/>
          <p:nvPr/>
        </p:nvSpPr>
        <p:spPr>
          <a:xfrm>
            <a:off x="375920" y="809153"/>
            <a:ext cx="1396319"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定义</a:t>
            </a:r>
          </a:p>
        </p:txBody>
      </p:sp>
      <mc:AlternateContent xmlns:mc="http://schemas.openxmlformats.org/markup-compatibility/2006" xmlns:a14="http://schemas.microsoft.com/office/drawing/2010/main">
        <mc:Choice Requires="a14">
          <p:sp>
            <p:nvSpPr>
              <p:cNvPr id="8" name="文本框 7"/>
              <p:cNvSpPr txBox="1"/>
              <p:nvPr/>
            </p:nvSpPr>
            <p:spPr>
              <a:xfrm>
                <a:off x="375920" y="1178485"/>
                <a:ext cx="6514737" cy="5473358"/>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Bef>
                    <a:spcPts val="300"/>
                  </a:spcBef>
                  <a:spcAft>
                    <a:spcPts val="3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期权价格随着时间流逝不断减少的比例。</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期权价值</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内在价值</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𝑆</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𝐾</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sup>
                    </m:s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 </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时间价值</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30000"/>
                  </a:lnSpc>
                  <a:spcBef>
                    <a:spcPts val="300"/>
                  </a:spcBef>
                  <a:spcAft>
                    <a:spcPts val="300"/>
                  </a:spcAft>
                  <a:buClrTx/>
                  <a:buSzTx/>
                  <a:buFontTx/>
                  <a:buNone/>
                  <a:defRPr/>
                </a:pPr>
                <a:endParaRPr kumimoji="0" lang="en-US" altLang="zh-CN" sz="18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30000"/>
                  </a:lnSpc>
                  <a:spcBef>
                    <a:spcPts val="300"/>
                  </a:spcBef>
                  <a:spcAft>
                    <a:spcPts val="300"/>
                  </a:spcAft>
                  <a:buClrTx/>
                  <a:buSzTx/>
                  <a:buFontTx/>
                  <a:buNone/>
                  <a:defRPr/>
                </a:pPr>
                <a:endParaRPr kumimoji="0" lang="en-US" altLang="zh-CN" sz="18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30000"/>
                  </a:lnSpc>
                  <a:spcBef>
                    <a:spcPts val="300"/>
                  </a:spcBef>
                  <a:spcAft>
                    <a:spcPts val="300"/>
                  </a:spcAft>
                  <a:buClrTx/>
                  <a:buSzTx/>
                  <a:buFontTx/>
                  <a:buNone/>
                  <a:defRPr/>
                </a:pPr>
                <a:endParaRPr kumimoji="0" lang="en-US" altLang="zh-CN" sz="18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30000"/>
                  </a:lnSpc>
                  <a:spcBef>
                    <a:spcPts val="300"/>
                  </a:spcBef>
                  <a:spcAft>
                    <a:spcPts val="300"/>
                  </a:spcAft>
                  <a:buClrTx/>
                  <a:buSzTx/>
                  <a:buFontTx/>
                  <a:buNone/>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Remarks:</a:t>
                </a:r>
              </a:p>
              <a:p>
                <a:pPr marL="285750" indent="-285750">
                  <a:lnSpc>
                    <a:spcPct val="130000"/>
                  </a:lnSpc>
                  <a:spcBef>
                    <a:spcPts val="300"/>
                  </a:spcBef>
                  <a:spcAft>
                    <a:spcPts val="300"/>
                  </a:spcAft>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随着时间的推移期权的时间价值减少，所以</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Theta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理应为负；仅在深度虚值看跌期权中，</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𝑇h𝑒𝑡𝑎</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为正</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在公式中时间以年为单位</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对于看涨期权股票价格很低时，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Theta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趋近于</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0</a:t>
                </a:r>
                <a:r>
                  <a:rPr lang="zh-CN" altLang="en-US" sz="1600" dirty="0">
                    <a:solidFill>
                      <a:prstClr val="black"/>
                    </a:solidFill>
                    <a:latin typeface="Times New Roman" panose="02020603050405020304"/>
                    <a:ea typeface="微软雅黑" panose="020B0503020204020204" pitchFamily="34" charset="-122"/>
                    <a:cs typeface="+mn-ea"/>
                    <a:sym typeface="+mn-lt"/>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股票价格很高时，</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Theta</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趋近于</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𝑟𝐾</m:t>
                    </m:r>
                    <m:sSup>
                      <m:sSup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𝑒</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𝑟𝑇</m:t>
                        </m:r>
                      </m:sup>
                    </m:sSup>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平值期权</a:t>
                </a:r>
                <a14:m>
                  <m:oMath xmlns:m="http://schemas.openxmlformats.org/officeDocument/2006/math">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d>
                      <m:dPr>
                        <m:begChr m:val="|"/>
                        <m:endChr m:val="|"/>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𝑇h𝑒𝑡𝑎</m:t>
                        </m:r>
                      </m:e>
                    </m:d>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最大</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存续</m:t>
                    </m:r>
                    <m:r>
                      <a:rPr kumimoji="0" lang="zh-CN" altLang="en-US" sz="1600" b="0"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期限</m:t>
                    </m:r>
                    <m:r>
                      <a:rPr kumimoji="0" lang="zh-CN" altLang="en-US"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越短，</m:t>
                    </m:r>
                    <m:d>
                      <m:dPr>
                        <m:begChr m:val="|"/>
                        <m:endChr m:val="|"/>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𝑇h𝑒𝑡𝑎</m:t>
                        </m:r>
                      </m:e>
                    </m:d>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越</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大</m:t>
                    </m:r>
                  </m:oMath>
                </a14:m>
                <a:r>
                  <a:rPr lang="zh-CN" altLang="en-US" sz="1600" dirty="0">
                    <a:solidFill>
                      <a:prstClr val="black"/>
                    </a:solidFill>
                    <a:latin typeface="Times New Roman" panose="02020603050405020304"/>
                    <a:ea typeface="微软雅黑" panose="020B0503020204020204" pitchFamily="34" charset="-122"/>
                    <a:cs typeface="+mn-ea"/>
                    <a:sym typeface="+mn-lt"/>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理解为随着期限减短，期权价格逐渐向折线逼近，缩短相同的期限平值期权价格下跌的最多，时间价值的损失是最大的</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75920" y="1178485"/>
                <a:ext cx="6514737" cy="5473358"/>
              </a:xfrm>
              <a:prstGeom prst="rect">
                <a:avLst/>
              </a:prstGeom>
              <a:blipFill rotWithShape="1">
                <a:blip r:embed="rId3"/>
                <a:stretch>
                  <a:fillRect l="-146" t="-184" r="-142" b="-170"/>
                </a:stretch>
              </a:blipFill>
              <a:ln w="19050">
                <a:solidFill>
                  <a:srgbClr val="972022"/>
                </a:solidFill>
                <a:prstDash val="sysDash"/>
              </a:ln>
            </p:spPr>
            <p:txBody>
              <a:bodyPr/>
              <a:lstStyle/>
              <a:p>
                <a:r>
                  <a:rPr lang="zh-CN" altLang="en-US">
                    <a:noFill/>
                  </a:rPr>
                  <a:t> </a:t>
                </a:r>
              </a:p>
            </p:txBody>
          </p:sp>
        </mc:Fallback>
      </mc:AlternateContent>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2963" y="2078807"/>
            <a:ext cx="3599600" cy="552636"/>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593" y="2669050"/>
            <a:ext cx="5407884" cy="663450"/>
          </a:xfrm>
          <a:prstGeom prst="rect">
            <a:avLst/>
          </a:prstGeom>
        </p:spPr>
      </p:pic>
      <p:pic>
        <p:nvPicPr>
          <p:cNvPr id="13" name="图片 12"/>
          <p:cNvPicPr>
            <a:picLocks noChangeAspect="1"/>
          </p:cNvPicPr>
          <p:nvPr/>
        </p:nvPicPr>
        <p:blipFill>
          <a:blip r:embed="rId6"/>
          <a:stretch>
            <a:fillRect/>
          </a:stretch>
        </p:blipFill>
        <p:spPr>
          <a:xfrm>
            <a:off x="7799542" y="515703"/>
            <a:ext cx="3250256" cy="2918008"/>
          </a:xfrm>
          <a:prstGeom prst="rect">
            <a:avLst/>
          </a:prstGeom>
        </p:spPr>
      </p:pic>
      <p:pic>
        <p:nvPicPr>
          <p:cNvPr id="18" name="图片 17"/>
          <p:cNvPicPr>
            <a:picLocks noChangeAspect="1"/>
          </p:cNvPicPr>
          <p:nvPr/>
        </p:nvPicPr>
        <p:blipFill rotWithShape="1">
          <a:blip r:embed="rId7"/>
          <a:srcRect t="8994" r="6233"/>
          <a:stretch>
            <a:fillRect/>
          </a:stretch>
        </p:blipFill>
        <p:spPr>
          <a:xfrm>
            <a:off x="7442703" y="3547471"/>
            <a:ext cx="4160557" cy="269203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3664" y="-147078"/>
            <a:ext cx="10515600" cy="1325563"/>
          </a:xfrm>
        </p:spPr>
        <p:txBody>
          <a:bodyPr>
            <a:normAutofit/>
          </a:bodyPr>
          <a:lstStyle/>
          <a:p>
            <a:pPr>
              <a:lnSpc>
                <a:spcPct val="100000"/>
              </a:lnSpc>
              <a:spcAft>
                <a:spcPts val="50"/>
              </a:spcAft>
            </a:pPr>
            <a:r>
              <a:rPr lang="en-US" altLang="zh-CN" i="1" dirty="0">
                <a:latin typeface="+mn-lt"/>
                <a:ea typeface="+mn-ea"/>
                <a:cs typeface="+mn-ea"/>
                <a:sym typeface="+mn-lt"/>
              </a:rPr>
              <a:t>Vega</a:t>
            </a:r>
            <a:r>
              <a:rPr lang="zh-CN" altLang="en-US" i="1" dirty="0">
                <a:latin typeface="+mn-lt"/>
                <a:ea typeface="+mn-ea"/>
                <a:cs typeface="+mn-ea"/>
                <a:sym typeface="+mn-lt"/>
              </a:rPr>
              <a:t> </a:t>
            </a:r>
            <a:r>
              <a:rPr lang="en-US" altLang="zh-CN" i="1" dirty="0">
                <a:latin typeface="+mn-lt"/>
                <a:ea typeface="+mn-ea"/>
                <a:cs typeface="+mn-ea"/>
                <a:sym typeface="+mn-lt"/>
              </a:rPr>
              <a:t>&amp;</a:t>
            </a:r>
            <a:r>
              <a:rPr lang="zh-CN" altLang="en-US" i="1" dirty="0">
                <a:latin typeface="+mn-lt"/>
                <a:ea typeface="+mn-ea"/>
                <a:cs typeface="+mn-ea"/>
                <a:sym typeface="+mn-lt"/>
              </a:rPr>
              <a:t> </a:t>
            </a:r>
            <a:r>
              <a:rPr lang="en-US" altLang="zh-CN" i="1" dirty="0">
                <a:latin typeface="+mn-lt"/>
                <a:ea typeface="+mn-ea"/>
                <a:cs typeface="+mn-ea"/>
                <a:sym typeface="+mn-lt"/>
              </a:rPr>
              <a:t>Rho</a:t>
            </a:r>
            <a:endParaRPr lang="zh-CN" altLang="en-US" i="1" dirty="0">
              <a:latin typeface="+mn-lt"/>
              <a:ea typeface="+mn-ea"/>
              <a:cs typeface="+mn-ea"/>
              <a:sym typeface="+mn-lt"/>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42</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9" name="文本框 8"/>
              <p:cNvSpPr txBox="1"/>
              <p:nvPr/>
            </p:nvSpPr>
            <p:spPr>
              <a:xfrm>
                <a:off x="418531" y="1275846"/>
                <a:ext cx="7285289" cy="2658035"/>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Bef>
                    <a:spcPts val="60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期权价值相对于标的资产波动率变化的敏感程度</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ctr" defTabSz="914400" rtl="0" eaLnBrk="1" fontAlgn="auto" latinLnBrk="0" hangingPunct="1">
                  <a:lnSpc>
                    <a:spcPct val="130000"/>
                  </a:lnSpc>
                  <a:spcBef>
                    <a:spcPts val="600"/>
                  </a:spcBef>
                  <a:spcAft>
                    <a:spcPts val="600"/>
                  </a:spcAft>
                  <a:buClrTx/>
                  <a:buSzTx/>
                  <a:buFontTx/>
                  <a:buNone/>
                  <a:defRPr/>
                </a:pPr>
                <a14:m>
                  <m:oMathPara xmlns:m="http://schemas.openxmlformats.org/officeDocument/2006/math">
                    <m:oMathParaPr>
                      <m:jc m:val="center"/>
                    </m:oMathParaPr>
                    <m:oMath xmlns:m="http://schemas.openxmlformats.org/officeDocument/2006/math">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𝜈</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𝐶</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𝜎</m:t>
                          </m:r>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𝑆</m:t>
                      </m:r>
                      <m:sSup>
                        <m:sSup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pPr>
                        <m:e>
                          <m:rad>
                            <m:radPr>
                              <m:degHide m:val="on"/>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radPr>
                            <m:deg/>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𝑇</m:t>
                              </m:r>
                            </m:e>
                          </m:ra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𝑁</m:t>
                          </m:r>
                        </m:e>
                        <m:sup>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sup>
                      </m:sSup>
                      <m:d>
                        <m:d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dPr>
                        <m:e>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𝑑</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1</m:t>
                              </m:r>
                            </m:sub>
                          </m:sSub>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m:rPr>
                          <m:sty m:val="p"/>
                        </m:rPr>
                        <a:rPr kumimoji="0" lang="el-GR"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Γ</m:t>
                      </m:r>
                      <m:sSup>
                        <m:sSupPr>
                          <m:ctrlPr>
                            <a:rPr kumimoji="0" lang="el-GR"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𝑆</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2</m:t>
                          </m:r>
                        </m:sup>
                      </m:sSup>
                      <m:r>
                        <a:rPr kumimoji="0" lang="el-GR"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𝜎</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𝑇</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&gt;0</m:t>
                      </m:r>
                    </m:oMath>
                  </m:oMathPara>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30000"/>
                  </a:lnSpc>
                  <a:spcBef>
                    <a:spcPts val="300"/>
                  </a:spcBef>
                  <a:spcAft>
                    <a:spcPts val="300"/>
                  </a:spcAft>
                  <a:buClrTx/>
                  <a:buSzTx/>
                  <a:buFontTx/>
                  <a:buNone/>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Remarks:</a:t>
                </a: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平值期权</a:t>
                </a:r>
                <a14:m>
                  <m:oMath xmlns:m="http://schemas.openxmlformats.org/officeDocument/2006/math">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𝑉𝑒𝑔𝑎</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最大</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存续</m:t>
                    </m:r>
                    <m:r>
                      <a:rPr kumimoji="0" lang="zh-CN" altLang="en-US" sz="1600" b="0"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期限</m:t>
                    </m:r>
                    <m:r>
                      <a:rPr kumimoji="0" lang="zh-CN" altLang="en-US"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越短</m:t>
                    </m:r>
                    <m:r>
                      <a:rPr kumimoji="0" lang="zh-CN" altLang="en-US" sz="1600" b="0"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ea"/>
                        <a:sym typeface="+mn-lt"/>
                      </a:rPr>
                      <m:t>𝑉𝑒𝑔𝑎</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 </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越</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小</m:t>
                    </m:r>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BSM</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公式假定波动率为常数，理论上波动率越大，期权价格就会越高，所以</a:t>
                </a:r>
                <a14:m>
                  <m:oMath xmlns:m="http://schemas.openxmlformats.org/officeDocument/2006/math">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𝑉𝑒𝑔𝑎</m:t>
                    </m:r>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ea"/>
                        <a:sym typeface="+mn-lt"/>
                      </a:rPr>
                      <m:t> </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为正。理论上可以通过随机波动率模型（</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Heston. etc.</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）进行改进</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18531" y="1275846"/>
                <a:ext cx="7285289" cy="2658035"/>
              </a:xfrm>
              <a:prstGeom prst="rect">
                <a:avLst/>
              </a:prstGeom>
              <a:blipFill rotWithShape="1">
                <a:blip r:embed="rId3"/>
                <a:stretch>
                  <a:fillRect l="-132" t="-363" r="-131" b="-356"/>
                </a:stretch>
              </a:blipFill>
              <a:ln w="19050">
                <a:solidFill>
                  <a:srgbClr val="972022"/>
                </a:solidFill>
                <a:prstDash val="sysDash"/>
              </a:ln>
            </p:spPr>
            <p:txBody>
              <a:bodyPr/>
              <a:lstStyle/>
              <a:p>
                <a:r>
                  <a:rPr lang="zh-CN" altLang="en-US">
                    <a:noFill/>
                  </a:rPr>
                  <a:t> </a:t>
                </a:r>
              </a:p>
            </p:txBody>
          </p:sp>
        </mc:Fallback>
      </mc:AlternateContent>
      <p:sp>
        <p:nvSpPr>
          <p:cNvPr id="12" name="文本框 11"/>
          <p:cNvSpPr txBox="1"/>
          <p:nvPr/>
        </p:nvSpPr>
        <p:spPr>
          <a:xfrm>
            <a:off x="418530" y="903370"/>
            <a:ext cx="1288412" cy="383759"/>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en-US" altLang="zh-CN" sz="1800" b="1" i="1"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Vega</a:t>
            </a:r>
            <a:endParaRPr kumimoji="0" lang="zh-CN" altLang="en-US" sz="1800" b="1" i="1"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6" name="文本框 15"/>
              <p:cNvSpPr txBox="1"/>
              <p:nvPr/>
            </p:nvSpPr>
            <p:spPr>
              <a:xfrm>
                <a:off x="418530" y="4395577"/>
                <a:ext cx="7285289" cy="1940018"/>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30000"/>
                  </a:lnSpc>
                  <a:spcBef>
                    <a:spcPts val="600"/>
                  </a:spcBef>
                  <a:spcAft>
                    <a:spcPts val="60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期权价值相对于无风险利率变化的敏感程度</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lvl="0" algn="ctr">
                  <a:lnSpc>
                    <a:spcPct val="130000"/>
                  </a:lnSpc>
                  <a:spcBef>
                    <a:spcPts val="600"/>
                  </a:spcBef>
                  <a:spcAft>
                    <a:spcPts val="600"/>
                  </a:spcAft>
                  <a:defRPr/>
                </a:pPr>
                <a14:m>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𝜌</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ea"/>
                            <a:sym typeface="+mn-lt"/>
                          </a:rPr>
                          <m:t>𝑐𝑎𝑙𝑙</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fPr>
                      <m:num>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𝐶</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m:t>
                        </m:r>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𝐾𝑇</m:t>
                    </m:r>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𝑒</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𝑟𝑇</m:t>
                        </m:r>
                      </m:sup>
                    </m:s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𝑁</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dPr>
                      <m:e>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𝑑</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sub>
                        </m:sSub>
                      </m:e>
                    </m:d>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sSub>
                      <m:sSubPr>
                        <m:ctrlPr>
                          <a:rPr lang="en-US" altLang="zh-CN" sz="1600" i="1">
                            <a:solidFill>
                              <a:prstClr val="black"/>
                            </a:solidFill>
                            <a:latin typeface="Cambria Math" panose="02040503050406030204" pitchFamily="18" charset="0"/>
                            <a:ea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ea typeface="Cambria Math" panose="02040503050406030204" pitchFamily="18" charset="0"/>
                            <a:cs typeface="+mn-ea"/>
                            <a:sym typeface="+mn-lt"/>
                          </a:rPr>
                          <m:t>𝜌</m:t>
                        </m:r>
                      </m:e>
                      <m:sub>
                        <m:r>
                          <a:rPr lang="en-US" altLang="zh-CN" sz="1600" b="0" i="1" smtClean="0">
                            <a:solidFill>
                              <a:prstClr val="black"/>
                            </a:solidFill>
                            <a:latin typeface="Cambria Math" panose="02040503050406030204" pitchFamily="18" charset="0"/>
                            <a:ea typeface="Cambria Math" panose="02040503050406030204" pitchFamily="18" charset="0"/>
                            <a:cs typeface="+mn-ea"/>
                            <a:sym typeface="+mn-lt"/>
                          </a:rPr>
                          <m:t>𝑝𝑢𝑡</m:t>
                        </m:r>
                      </m:sub>
                    </m:sSub>
                    <m:r>
                      <a:rPr lang="en-US" altLang="zh-CN" sz="1600" i="1">
                        <a:solidFill>
                          <a:prstClr val="black"/>
                        </a:solidFill>
                        <a:latin typeface="Cambria Math" panose="02040503050406030204" pitchFamily="18" charset="0"/>
                        <a:cs typeface="+mn-ea"/>
                        <a:sym typeface="+mn-lt"/>
                      </a:rPr>
                      <m:t>=</m:t>
                    </m:r>
                    <m:f>
                      <m:fPr>
                        <m:ctrlPr>
                          <a:rPr lang="en-US" altLang="zh-CN" sz="1600" i="1">
                            <a:solidFill>
                              <a:prstClr val="black"/>
                            </a:solidFill>
                            <a:latin typeface="Cambria Math" panose="02040503050406030204" pitchFamily="18" charset="0"/>
                            <a:cs typeface="+mn-ea"/>
                            <a:sym typeface="+mn-lt"/>
                          </a:rPr>
                        </m:ctrlPr>
                      </m:fPr>
                      <m:num>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𝐶</m:t>
                        </m:r>
                      </m:num>
                      <m:den>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𝑟</m:t>
                        </m:r>
                      </m:den>
                    </m:f>
                    <m:r>
                      <a:rPr lang="en-US" altLang="zh-CN" sz="1600" i="1">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𝐾𝑇</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𝑟𝑇</m:t>
                        </m:r>
                      </m:sup>
                    </m:sSup>
                    <m:r>
                      <a:rPr lang="en-US" altLang="zh-CN" sz="1600" i="1">
                        <a:solidFill>
                          <a:prstClr val="black"/>
                        </a:solidFill>
                        <a:latin typeface="Cambria Math" panose="02040503050406030204" pitchFamily="18" charset="0"/>
                        <a:cs typeface="+mn-ea"/>
                        <a:sym typeface="+mn-lt"/>
                      </a:rPr>
                      <m:t>𝑁</m:t>
                    </m:r>
                    <m:d>
                      <m:dPr>
                        <m:ctrlPr>
                          <a:rPr lang="en-US" altLang="zh-CN" sz="1600" i="1">
                            <a:solidFill>
                              <a:prstClr val="black"/>
                            </a:solidFill>
                            <a:latin typeface="Cambria Math" panose="02040503050406030204" pitchFamily="18" charset="0"/>
                            <a:cs typeface="+mn-ea"/>
                            <a:sym typeface="+mn-lt"/>
                          </a:rPr>
                        </m:ctrlPr>
                      </m:dPr>
                      <m:e>
                        <m:sSub>
                          <m:sSubPr>
                            <m:ctrlPr>
                              <a:rPr lang="en-US" altLang="zh-CN" sz="1600" i="1">
                                <a:solidFill>
                                  <a:prstClr val="black"/>
                                </a:solidFill>
                                <a:latin typeface="Cambria Math" panose="02040503050406030204" pitchFamily="18" charset="0"/>
                                <a:cs typeface="+mn-ea"/>
                                <a:sym typeface="+mn-lt"/>
                              </a:rPr>
                            </m:ctrlPr>
                          </m:sSubPr>
                          <m:e>
                            <m:r>
                              <a:rPr lang="en-US" altLang="zh-CN" sz="1600" b="0" i="1" smtClean="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𝑑</m:t>
                            </m:r>
                          </m:e>
                          <m:sub>
                            <m:r>
                              <a:rPr lang="en-US" altLang="zh-CN" sz="1600" i="1">
                                <a:solidFill>
                                  <a:prstClr val="black"/>
                                </a:solidFill>
                                <a:latin typeface="Cambria Math" panose="02040503050406030204" pitchFamily="18" charset="0"/>
                                <a:cs typeface="+mn-ea"/>
                                <a:sym typeface="+mn-lt"/>
                              </a:rPr>
                              <m:t>2</m:t>
                            </m:r>
                          </m:sub>
                        </m:sSub>
                      </m:e>
                    </m:d>
                  </m:oMath>
                </a14:m>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30000"/>
                  </a:lnSpc>
                  <a:spcBef>
                    <a:spcPts val="300"/>
                  </a:spcBef>
                  <a:spcAft>
                    <a:spcPts val="300"/>
                  </a:spcAft>
                  <a:buClrTx/>
                  <a:buSzTx/>
                  <a:buFontTx/>
                  <a:buNone/>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Remarks:</a:t>
                </a:r>
              </a:p>
              <a:p>
                <a:pPr marL="285750" marR="0" lvl="0" indent="-285750" algn="l" defTabSz="914400" rtl="0" eaLnBrk="1" fontAlgn="auto" latinLnBrk="0" hangingPunct="1">
                  <a:lnSpc>
                    <a:spcPct val="130000"/>
                  </a:lnSpc>
                  <a:spcBef>
                    <a:spcPts val="300"/>
                  </a:spcBef>
                  <a:spcAft>
                    <a:spcPts val="300"/>
                  </a:spcAft>
                  <a:buClrTx/>
                  <a:buSzTx/>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看涨期权</a:t>
                </a:r>
                <a:r>
                  <a:rPr lang="en-US" altLang="zh-CN" sz="1600" dirty="0">
                    <a:solidFill>
                      <a:prstClr val="black"/>
                    </a:solidFill>
                    <a:latin typeface="Times New Roman" panose="02020603050405020304"/>
                    <a:ea typeface="微软雅黑" panose="020B0503020204020204" pitchFamily="34" charset="-122"/>
                    <a:cs typeface="+mn-ea"/>
                    <a:sym typeface="+mn-lt"/>
                  </a:rPr>
                  <a:t>rho</a:t>
                </a:r>
                <a:r>
                  <a:rPr lang="zh-CN" altLang="en-US" sz="1600" dirty="0">
                    <a:solidFill>
                      <a:prstClr val="black"/>
                    </a:solidFill>
                    <a:latin typeface="Times New Roman" panose="02020603050405020304"/>
                    <a:ea typeface="微软雅黑" panose="020B0503020204020204" pitchFamily="34" charset="-122"/>
                    <a:cs typeface="+mn-ea"/>
                    <a:sym typeface="+mn-lt"/>
                  </a:rPr>
                  <a:t>大于零，看跌期权</a:t>
                </a:r>
                <a:r>
                  <a:rPr lang="en-US" altLang="zh-CN" sz="1600" dirty="0">
                    <a:solidFill>
                      <a:prstClr val="black"/>
                    </a:solidFill>
                    <a:latin typeface="Times New Roman" panose="02020603050405020304"/>
                    <a:ea typeface="微软雅黑" panose="020B0503020204020204" pitchFamily="34" charset="-122"/>
                    <a:cs typeface="+mn-ea"/>
                    <a:sym typeface="+mn-lt"/>
                  </a:rPr>
                  <a:t>rho</a:t>
                </a:r>
                <a:r>
                  <a:rPr lang="zh-CN" altLang="en-US" sz="1600" dirty="0">
                    <a:solidFill>
                      <a:prstClr val="black"/>
                    </a:solidFill>
                    <a:latin typeface="Times New Roman" panose="02020603050405020304"/>
                    <a:ea typeface="微软雅黑" panose="020B0503020204020204" pitchFamily="34" charset="-122"/>
                    <a:cs typeface="+mn-ea"/>
                    <a:sym typeface="+mn-lt"/>
                  </a:rPr>
                  <a:t>小于零</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418530" y="4395577"/>
                <a:ext cx="7285289" cy="1940018"/>
              </a:xfrm>
              <a:prstGeom prst="rect">
                <a:avLst/>
              </a:prstGeom>
              <a:blipFill rotWithShape="1">
                <a:blip r:embed="rId4"/>
                <a:stretch>
                  <a:fillRect l="-132" t="-496" r="-122" b="-481"/>
                </a:stretch>
              </a:blipFill>
              <a:ln w="19050">
                <a:solidFill>
                  <a:srgbClr val="972022"/>
                </a:solidFill>
                <a:prstDash val="sysDash"/>
              </a:ln>
            </p:spPr>
            <p:txBody>
              <a:bodyPr/>
              <a:lstStyle/>
              <a:p>
                <a:r>
                  <a:rPr lang="zh-CN" altLang="en-US">
                    <a:noFill/>
                  </a:rPr>
                  <a:t> </a:t>
                </a:r>
              </a:p>
            </p:txBody>
          </p:sp>
        </mc:Fallback>
      </mc:AlternateContent>
      <p:sp>
        <p:nvSpPr>
          <p:cNvPr id="18" name="文本框 17"/>
          <p:cNvSpPr txBox="1"/>
          <p:nvPr/>
        </p:nvSpPr>
        <p:spPr>
          <a:xfrm>
            <a:off x="418529" y="4023101"/>
            <a:ext cx="1288412" cy="383759"/>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lang="en-US" altLang="zh-CN" b="1" i="1" dirty="0">
                <a:solidFill>
                  <a:prstClr val="white"/>
                </a:solidFill>
                <a:latin typeface="Times New Roman" panose="02020603050405020304"/>
                <a:ea typeface="微软雅黑" panose="020B0503020204020204" pitchFamily="34" charset="-122"/>
                <a:cs typeface="+mn-ea"/>
                <a:sym typeface="+mn-lt"/>
              </a:rPr>
              <a:t>Rho</a:t>
            </a:r>
            <a:endParaRPr kumimoji="0" lang="zh-CN" altLang="en-US" sz="1800" b="1" i="1"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pic>
        <p:nvPicPr>
          <p:cNvPr id="4" name="图片 3"/>
          <p:cNvPicPr>
            <a:picLocks noChangeAspect="1"/>
          </p:cNvPicPr>
          <p:nvPr/>
        </p:nvPicPr>
        <p:blipFill>
          <a:blip r:embed="rId5"/>
          <a:stretch>
            <a:fillRect/>
          </a:stretch>
        </p:blipFill>
        <p:spPr>
          <a:xfrm>
            <a:off x="8289098" y="903370"/>
            <a:ext cx="3035300" cy="52324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41910"/>
            <a:ext cx="10515600" cy="1011555"/>
          </a:xfrm>
        </p:spPr>
        <p:txBody>
          <a:bodyPr>
            <a:normAutofit/>
          </a:bodyPr>
          <a:lstStyle/>
          <a:p>
            <a:pPr>
              <a:lnSpc>
                <a:spcPct val="100000"/>
              </a:lnSpc>
              <a:spcAft>
                <a:spcPts val="50"/>
              </a:spcAft>
            </a:pP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Volatility Strategy </a:t>
            </a:r>
            <a:endParaRPr lang="en-US" altLang="zh-CN" dirty="0">
              <a:latin typeface="+mn-lt"/>
              <a:ea typeface="+mn-ea"/>
              <a:cs typeface="+mn-ea"/>
              <a:sym typeface="+mn-lt"/>
            </a:endParaRPr>
          </a:p>
        </p:txBody>
      </p:sp>
      <p:sp>
        <p:nvSpPr>
          <p:cNvPr id="31" name="文本框 30"/>
          <p:cNvSpPr txBox="1"/>
          <p:nvPr/>
        </p:nvSpPr>
        <p:spPr>
          <a:xfrm>
            <a:off x="4818329" y="3745254"/>
            <a:ext cx="1738657"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套利交易策略</a:t>
            </a:r>
          </a:p>
        </p:txBody>
      </p:sp>
      <p:sp>
        <p:nvSpPr>
          <p:cNvPr id="2" name="灯片编号占位符 1"/>
          <p:cNvSpPr>
            <a:spLocks noGrp="1"/>
          </p:cNvSpPr>
          <p:nvPr>
            <p:ph type="sldNum" sz="quarter" idx="12"/>
          </p:nvPr>
        </p:nvSpPr>
        <p:spPr/>
        <p:txBody>
          <a:bodyPr/>
          <a:lstStyle/>
          <a:p>
            <a:fld id="{1EA6C56D-0CE0-47FB-86BA-7B1B4E55B176}" type="slidenum">
              <a:rPr lang="zh-CN" altLang="en-US" smtClean="0"/>
              <a:t>43</a:t>
            </a:fld>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517525" y="4140389"/>
                <a:ext cx="6020435" cy="2135456"/>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200"/>
                  </a:spcBef>
                  <a:spcAft>
                    <a:spcPts val="200"/>
                  </a:spcAft>
                  <a:buFont typeface="Arial" panose="020B0604020202020204" pitchFamily="34" charset="0"/>
                  <a:buChar char="•"/>
                  <a:defRPr/>
                </a:pPr>
                <a:r>
                  <a:rPr lang="zh-CN" altLang="en-US" sz="1600" dirty="0"/>
                  <a:t>在</a:t>
                </a:r>
                <a:r>
                  <a:rPr lang="en-US" altLang="zh-CN" sz="1600" dirty="0"/>
                  <a:t>BS</a:t>
                </a:r>
                <a:r>
                  <a:rPr lang="zh-CN" altLang="en-US" sz="1600" dirty="0"/>
                  <a:t>模型中假设资产价格在未来任意时刻的概率分布服从对数正态分布，</a:t>
                </a:r>
                <a:r>
                  <a:rPr lang="en-US" altLang="zh-CN" sz="1600" kern="100" dirty="0">
                    <a:ea typeface="华文楷体" panose="02010600040101010101" pitchFamily="2" charset="-122"/>
                    <a:cs typeface="Times New Roman" panose="02020603050405020304" pitchFamily="18" charset="0"/>
                  </a:rPr>
                  <a:t> </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𝛥𝜎</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en-US" sz="1600" dirty="0"/>
                  <a:t>，实际上交易员允许波动率的分布依赖于执行价格和期限，将波动率曲面作为期权定价的工具</a:t>
                </a:r>
                <a:endParaRPr lang="en-US" altLang="zh-CN" sz="1600" dirty="0"/>
              </a:p>
              <a:p>
                <a:pPr marL="285750" indent="-285750">
                  <a:lnSpc>
                    <a:spcPct val="130000"/>
                  </a:lnSpc>
                  <a:spcBef>
                    <a:spcPts val="200"/>
                  </a:spcBef>
                  <a:spcAft>
                    <a:spcPts val="200"/>
                  </a:spcAft>
                  <a:buFont typeface="Arial" panose="020B0604020202020204" pitchFamily="34" charset="0"/>
                  <a:buChar char="•"/>
                  <a:defRPr/>
                </a:pPr>
                <a:r>
                  <a:rPr lang="zh-CN" altLang="en-US" sz="1600" dirty="0"/>
                  <a:t>利用</a:t>
                </a:r>
                <a:r>
                  <a:rPr lang="zh-CN" altLang="en-US" sz="1600" dirty="0">
                    <a:solidFill>
                      <a:prstClr val="black"/>
                    </a:solidFill>
                    <a:cs typeface="+mn-ea"/>
                    <a:sym typeface="+mn-lt"/>
                  </a:rPr>
                  <a:t>实际波动率高于隐含波动率的策略</a:t>
                </a:r>
                <a:r>
                  <a:rPr lang="en-US" altLang="zh-CN" sz="1600" dirty="0"/>
                  <a:t>– </a:t>
                </a:r>
                <a:r>
                  <a:rPr lang="en-US" altLang="zh-CN" sz="1600" i="1" dirty="0"/>
                  <a:t>Gamma Scalping</a:t>
                </a:r>
              </a:p>
              <a:p>
                <a:pPr marL="285750" indent="-285750">
                  <a:lnSpc>
                    <a:spcPct val="130000"/>
                  </a:lnSpc>
                  <a:spcBef>
                    <a:spcPts val="200"/>
                  </a:spcBef>
                  <a:spcAft>
                    <a:spcPts val="200"/>
                  </a:spcAft>
                  <a:buFont typeface="Arial" panose="020B0604020202020204" pitchFamily="34" charset="0"/>
                  <a:buChar char="•"/>
                  <a:defRPr/>
                </a:pPr>
                <a:r>
                  <a:rPr lang="zh-CN" altLang="en-US" sz="1600" dirty="0"/>
                  <a:t>时间对期权时间价值的侵蚀速度并非线性</a:t>
                </a:r>
                <a:r>
                  <a:rPr lang="en-US" altLang="zh-CN" sz="1600" dirty="0"/>
                  <a:t>–  </a:t>
                </a:r>
                <a:r>
                  <a:rPr lang="zh-CN" altLang="en-US" sz="1600" dirty="0"/>
                  <a:t>构造日历价差组合</a:t>
                </a:r>
                <a:endParaRPr lang="en-US" altLang="zh-CN" sz="1600" dirty="0"/>
              </a:p>
              <a:p>
                <a:pPr marL="285750" indent="-285750">
                  <a:lnSpc>
                    <a:spcPct val="130000"/>
                  </a:lnSpc>
                  <a:spcBef>
                    <a:spcPts val="200"/>
                  </a:spcBef>
                  <a:spcAft>
                    <a:spcPts val="200"/>
                  </a:spcAft>
                  <a:buFont typeface="Arial" panose="020B0604020202020204" pitchFamily="34" charset="0"/>
                  <a:buChar char="•"/>
                  <a:defRPr/>
                </a:pPr>
                <a:r>
                  <a:rPr lang="zh-CN" altLang="en-US" sz="1600" dirty="0"/>
                  <a:t>利用波动率曲面整体的异常凹凸结构 </a:t>
                </a:r>
                <a:r>
                  <a:rPr lang="en-US" altLang="zh-CN" sz="1600" dirty="0"/>
                  <a:t>– </a:t>
                </a:r>
                <a:r>
                  <a:rPr lang="en-US" altLang="zh-CN" sz="1600" i="1" dirty="0"/>
                  <a:t>Short-term butterfly</a:t>
                </a:r>
                <a:endParaRPr lang="en-US" altLang="zh-CN" sz="16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517525" y="4140389"/>
                <a:ext cx="6020435" cy="2135456"/>
              </a:xfrm>
              <a:prstGeom prst="rect">
                <a:avLst/>
              </a:prstGeom>
              <a:blipFill rotWithShape="1">
                <a:blip r:embed="rId3"/>
                <a:stretch>
                  <a:fillRect l="-158" t="-455" r="-158" b="-439"/>
                </a:stretch>
              </a:blipFill>
              <a:ln w="19050">
                <a:solidFill>
                  <a:srgbClr val="972022"/>
                </a:solidFill>
                <a:prstDash val="sysDash"/>
              </a:ln>
            </p:spPr>
            <p:txBody>
              <a:bodyPr/>
              <a:lstStyle/>
              <a:p>
                <a:r>
                  <a:rPr lang="zh-CN" altLang="en-US">
                    <a:noFill/>
                  </a:rPr>
                  <a:t> </a:t>
                </a:r>
              </a:p>
            </p:txBody>
          </p:sp>
        </mc:Fallback>
      </mc:AlternateContent>
      <p:sp>
        <p:nvSpPr>
          <p:cNvPr id="7" name="文本框 6"/>
          <p:cNvSpPr txBox="1"/>
          <p:nvPr/>
        </p:nvSpPr>
        <p:spPr>
          <a:xfrm>
            <a:off x="7130903" y="2843584"/>
            <a:ext cx="1223007"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en-US" altLang="zh-CN" sz="1800" b="0" i="1" u="none" strike="noStrike" kern="1200" cap="none" spc="0" normalizeH="0" baseline="0" noProof="0" dirty="0">
                <a:ln>
                  <a:noFill/>
                </a:ln>
                <a:solidFill>
                  <a:prstClr val="white"/>
                </a:solidFill>
                <a:effectLst/>
                <a:uLnTx/>
                <a:uFillTx/>
                <a:cs typeface="+mn-ea"/>
                <a:sym typeface="+mn-lt"/>
              </a:rPr>
              <a:t>Vega</a:t>
            </a:r>
            <a:r>
              <a:rPr lang="zh-CN" altLang="en-US" noProof="0" dirty="0">
                <a:solidFill>
                  <a:prstClr val="white"/>
                </a:solidFill>
                <a:cs typeface="+mn-ea"/>
                <a:sym typeface="+mn-lt"/>
              </a:rPr>
              <a:t>策略</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文本框 7"/>
          <p:cNvSpPr txBox="1"/>
          <p:nvPr/>
        </p:nvSpPr>
        <p:spPr>
          <a:xfrm>
            <a:off x="7130903" y="3235776"/>
            <a:ext cx="4599178" cy="3044423"/>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200"/>
              </a:spcBef>
              <a:spcAft>
                <a:spcPts val="200"/>
              </a:spcAft>
              <a:buFont typeface="Arial" panose="020B0604020202020204" pitchFamily="34" charset="0"/>
              <a:buChar char="•"/>
              <a:defRPr/>
            </a:pPr>
            <a:r>
              <a:rPr lang="zh-CN" altLang="en-US" sz="1600" dirty="0"/>
              <a:t>如果一个交易组合的</a:t>
            </a:r>
            <a:r>
              <a:rPr lang="en-US" altLang="zh-CN" sz="1600" i="1" dirty="0"/>
              <a:t>Vega</a:t>
            </a:r>
            <a:r>
              <a:rPr lang="zh-CN" altLang="en-US" sz="1600" dirty="0"/>
              <a:t>绝对值很大，那么交易组合的价值对</a:t>
            </a:r>
            <a:r>
              <a:rPr lang="en-US" altLang="zh-CN" sz="1600" i="1" dirty="0"/>
              <a:t>Vol</a:t>
            </a:r>
            <a:r>
              <a:rPr lang="zh-CN" altLang="en-US" sz="1600" dirty="0"/>
              <a:t>的细微变化会很敏感</a:t>
            </a:r>
            <a:endParaRPr lang="en-US" altLang="zh-CN" sz="1600" dirty="0"/>
          </a:p>
          <a:p>
            <a:pPr marL="285750" lvl="0" indent="-285750">
              <a:lnSpc>
                <a:spcPct val="130000"/>
              </a:lnSpc>
              <a:spcBef>
                <a:spcPts val="200"/>
              </a:spcBef>
              <a:spcAft>
                <a:spcPts val="200"/>
              </a:spcAft>
              <a:buFont typeface="Arial" panose="020B0604020202020204" pitchFamily="34" charset="0"/>
              <a:buChar char="•"/>
              <a:defRPr/>
            </a:pPr>
            <a:r>
              <a:rPr lang="zh-CN" altLang="en-US" sz="1600" dirty="0">
                <a:solidFill>
                  <a:prstClr val="black"/>
                </a:solidFill>
                <a:cs typeface="+mn-ea"/>
                <a:sym typeface="+mn-lt"/>
              </a:rPr>
              <a:t>如前所述香草期权的</a:t>
            </a:r>
            <a:r>
              <a:rPr lang="en-US" altLang="zh-CN" sz="1600" i="1" dirty="0">
                <a:solidFill>
                  <a:prstClr val="black"/>
                </a:solidFill>
                <a:cs typeface="+mn-ea"/>
                <a:sym typeface="+mn-lt"/>
              </a:rPr>
              <a:t>Gamma</a:t>
            </a:r>
            <a:r>
              <a:rPr lang="zh-CN" altLang="en-US" sz="1600" dirty="0">
                <a:solidFill>
                  <a:prstClr val="black"/>
                </a:solidFill>
                <a:cs typeface="+mn-ea"/>
                <a:sym typeface="+mn-lt"/>
              </a:rPr>
              <a:t>和</a:t>
            </a:r>
            <a:r>
              <a:rPr lang="en-US" altLang="zh-CN" sz="1600" i="1" dirty="0">
                <a:solidFill>
                  <a:prstClr val="black"/>
                </a:solidFill>
                <a:cs typeface="+mn-ea"/>
                <a:sym typeface="+mn-lt"/>
              </a:rPr>
              <a:t>Vega</a:t>
            </a:r>
            <a:r>
              <a:rPr lang="zh-CN" altLang="en-US" sz="1600" dirty="0">
                <a:solidFill>
                  <a:prstClr val="black"/>
                </a:solidFill>
                <a:cs typeface="+mn-ea"/>
                <a:sym typeface="+mn-lt"/>
              </a:rPr>
              <a:t>同号，想要同时达到</a:t>
            </a:r>
            <a:r>
              <a:rPr lang="en-US" altLang="zh-CN" sz="1600" i="1" dirty="0">
                <a:solidFill>
                  <a:prstClr val="black"/>
                </a:solidFill>
                <a:cs typeface="+mn-ea"/>
                <a:sym typeface="+mn-lt"/>
              </a:rPr>
              <a:t>Gamma</a:t>
            </a:r>
            <a:r>
              <a:rPr lang="zh-CN" altLang="en-US" sz="1600" dirty="0">
                <a:solidFill>
                  <a:prstClr val="black"/>
                </a:solidFill>
                <a:cs typeface="+mn-ea"/>
                <a:sym typeface="+mn-lt"/>
              </a:rPr>
              <a:t>中性和</a:t>
            </a:r>
            <a:r>
              <a:rPr lang="en-US" altLang="zh-CN" sz="1600" i="1" dirty="0">
                <a:solidFill>
                  <a:prstClr val="black"/>
                </a:solidFill>
                <a:cs typeface="+mn-ea"/>
                <a:sym typeface="+mn-lt"/>
              </a:rPr>
              <a:t>Vega</a:t>
            </a:r>
            <a:r>
              <a:rPr lang="zh-CN" altLang="en-US" sz="1600" dirty="0">
                <a:solidFill>
                  <a:prstClr val="black"/>
                </a:solidFill>
                <a:cs typeface="+mn-ea"/>
                <a:sym typeface="+mn-lt"/>
              </a:rPr>
              <a:t>中性至少要引入与标的有关的两种不同衍生品</a:t>
            </a:r>
            <a:endParaRPr lang="en-US" altLang="zh-CN" sz="1600" dirty="0">
              <a:solidFill>
                <a:prstClr val="black"/>
              </a:solidFill>
              <a:cs typeface="+mn-ea"/>
              <a:sym typeface="+mn-lt"/>
            </a:endParaRPr>
          </a:p>
          <a:p>
            <a:pPr marL="285750" lvl="0" indent="-285750">
              <a:lnSpc>
                <a:spcPct val="130000"/>
              </a:lnSpc>
              <a:spcBef>
                <a:spcPts val="200"/>
              </a:spcBef>
              <a:spcAft>
                <a:spcPts val="200"/>
              </a:spcAft>
              <a:buFont typeface="Arial" panose="020B0604020202020204" pitchFamily="34" charset="0"/>
              <a:buChar char="•"/>
              <a:defRPr/>
            </a:pPr>
            <a:r>
              <a:rPr lang="en-US" altLang="zh-CN" sz="1600" i="1" dirty="0">
                <a:solidFill>
                  <a:prstClr val="black"/>
                </a:solidFill>
                <a:cs typeface="+mn-ea"/>
                <a:sym typeface="+mn-lt"/>
              </a:rPr>
              <a:t>Gamma</a:t>
            </a:r>
            <a:r>
              <a:rPr lang="zh-CN" altLang="en-US" sz="1600" dirty="0">
                <a:solidFill>
                  <a:prstClr val="black"/>
                </a:solidFill>
                <a:cs typeface="+mn-ea"/>
                <a:sym typeface="+mn-lt"/>
              </a:rPr>
              <a:t>中性保证了在两次对冲平衡调整之间，交易组合价格不会受到标的资产较大幅度变化产生的影响，</a:t>
            </a:r>
            <a:r>
              <a:rPr lang="en-US" altLang="zh-CN" sz="1600" i="1" dirty="0">
                <a:solidFill>
                  <a:prstClr val="black"/>
                </a:solidFill>
                <a:cs typeface="+mn-ea"/>
                <a:sym typeface="+mn-lt"/>
              </a:rPr>
              <a:t>Vega</a:t>
            </a:r>
            <a:r>
              <a:rPr lang="zh-CN" altLang="en-US" sz="1600" dirty="0">
                <a:solidFill>
                  <a:prstClr val="black"/>
                </a:solidFill>
                <a:cs typeface="+mn-ea"/>
                <a:sym typeface="+mn-lt"/>
              </a:rPr>
              <a:t>中性则保证波动率变动时，交易组合的价值会得到保护。</a:t>
            </a:r>
            <a:endParaRPr lang="en-US" altLang="zh-CN" sz="1600" dirty="0">
              <a:solidFill>
                <a:prstClr val="black"/>
              </a:solidFill>
              <a:cs typeface="+mn-ea"/>
              <a:sym typeface="+mn-lt"/>
            </a:endParaRPr>
          </a:p>
        </p:txBody>
      </p:sp>
      <p:sp>
        <p:nvSpPr>
          <p:cNvPr id="10" name="文本框 9"/>
          <p:cNvSpPr txBox="1"/>
          <p:nvPr/>
        </p:nvSpPr>
        <p:spPr>
          <a:xfrm>
            <a:off x="8039471" y="577801"/>
            <a:ext cx="2021446" cy="369332"/>
          </a:xfrm>
          <a:prstGeom prst="rect">
            <a:avLst/>
          </a:prstGeom>
          <a:noFill/>
        </p:spPr>
        <p:txBody>
          <a:bodyPr wrap="square" rtlCol="0">
            <a:spAutoFit/>
          </a:bodyPr>
          <a:lstStyle/>
          <a:p>
            <a:r>
              <a:rPr kumimoji="1" lang="zh-CN" altLang="en-US" dirty="0"/>
              <a:t>波动率曲面</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314" y="990845"/>
            <a:ext cx="6164496" cy="1764000"/>
          </a:xfrm>
          <a:prstGeom prst="rect">
            <a:avLst/>
          </a:prstGeom>
        </p:spPr>
      </p:pic>
      <p:pic>
        <p:nvPicPr>
          <p:cNvPr id="6" name="图片 5"/>
          <p:cNvPicPr>
            <a:picLocks noChangeAspect="1"/>
          </p:cNvPicPr>
          <p:nvPr/>
        </p:nvPicPr>
        <p:blipFill rotWithShape="1">
          <a:blip r:embed="rId5"/>
          <a:srcRect l="3872" t="2124" r="2636" b="2852"/>
          <a:stretch>
            <a:fillRect/>
          </a:stretch>
        </p:blipFill>
        <p:spPr>
          <a:xfrm>
            <a:off x="765810" y="860972"/>
            <a:ext cx="3957296" cy="313219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期权组合构建</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44</a:t>
            </a:fld>
            <a:endParaRPr lang="zh-CN" altLang="en-US" dirty="0"/>
          </a:p>
        </p:txBody>
      </p:sp>
      <p:sp>
        <p:nvSpPr>
          <p:cNvPr id="33" name="Rectangle 15"/>
          <p:cNvSpPr>
            <a:spLocks noChangeArrowheads="1"/>
          </p:cNvSpPr>
          <p:nvPr/>
        </p:nvSpPr>
        <p:spPr bwMode="gray">
          <a:xfrm>
            <a:off x="588779" y="1030698"/>
            <a:ext cx="440203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1F3F5F"/>
              </a:buClr>
              <a:buFontTx/>
              <a:buChar char="•"/>
            </a:pPr>
            <a:r>
              <a:rPr lang="zh-CN" altLang="en-US" b="1" dirty="0">
                <a:solidFill>
                  <a:schemeClr val="bg1"/>
                </a:solidFill>
              </a:rPr>
              <a:t> 我们是刚完成第一个五年计划的协会</a:t>
            </a:r>
          </a:p>
          <a:p>
            <a:pPr eaLnBrk="1" hangingPunct="1">
              <a:spcBef>
                <a:spcPct val="50000"/>
              </a:spcBef>
              <a:buClr>
                <a:srgbClr val="1F3F5F"/>
              </a:buClr>
              <a:buFontTx/>
              <a:buChar char="•"/>
            </a:pPr>
            <a:endParaRPr lang="en-US" altLang="zh-CN" b="1" dirty="0">
              <a:solidFill>
                <a:schemeClr val="bg1"/>
              </a:solidFill>
            </a:endParaRPr>
          </a:p>
        </p:txBody>
      </p:sp>
      <p:sp>
        <p:nvSpPr>
          <p:cNvPr id="20" name="文本框 19"/>
          <p:cNvSpPr txBox="1"/>
          <p:nvPr/>
        </p:nvSpPr>
        <p:spPr>
          <a:xfrm>
            <a:off x="315595" y="901700"/>
            <a:ext cx="2238034" cy="398780"/>
          </a:xfrm>
          <a:prstGeom prst="rect">
            <a:avLst/>
          </a:prstGeom>
          <a:solidFill>
            <a:srgbClr val="9C0308"/>
          </a:solidFill>
        </p:spPr>
        <p:txBody>
          <a:bodyPr wrap="square" rtlCol="0">
            <a:spAutoFit/>
          </a:bodyPr>
          <a:lstStyle/>
          <a:p>
            <a:pPr algn="ctr"/>
            <a:r>
              <a:rPr lang="zh-CN" altLang="en-US" sz="2000" dirty="0">
                <a:solidFill>
                  <a:schemeClr val="bg1"/>
                </a:solidFill>
                <a:latin typeface="宋体" panose="02010600030101010101" pitchFamily="2" charset="-122"/>
                <a:ea typeface="宋体" panose="02010600030101010101" pitchFamily="2" charset="-122"/>
              </a:rPr>
              <a:t>期权组合分类 </a:t>
            </a:r>
          </a:p>
        </p:txBody>
      </p:sp>
      <p:sp>
        <p:nvSpPr>
          <p:cNvPr id="45" name="文本框 44"/>
          <p:cNvSpPr txBox="1"/>
          <p:nvPr/>
        </p:nvSpPr>
        <p:spPr>
          <a:xfrm>
            <a:off x="588779" y="1433927"/>
            <a:ext cx="11531600" cy="707886"/>
          </a:xfrm>
          <a:prstGeom prst="rect">
            <a:avLst/>
          </a:prstGeom>
          <a:noFill/>
          <a:ln w="19050">
            <a:noFill/>
            <a:prstDash val="sysDash"/>
          </a:ln>
        </p:spPr>
        <p:txBody>
          <a:bodyPr wrap="square" rtlCol="0">
            <a:spAutoFit/>
          </a:bodyPr>
          <a:lstStyle/>
          <a:p>
            <a:r>
              <a:rPr lang="zh-CN" altLang="en-US" sz="2000" dirty="0">
                <a:solidFill>
                  <a:srgbClr val="000000"/>
                </a:solidFill>
                <a:latin typeface="楷体" panose="02010609060101010101" pitchFamily="49" charset="-122"/>
                <a:ea typeface="楷体" panose="02010609060101010101" pitchFamily="49" charset="-122"/>
              </a:rPr>
              <a:t>按成分期权的</a:t>
            </a:r>
            <a:r>
              <a:rPr lang="zh-CN" altLang="en-US" sz="2000" b="1" dirty="0">
                <a:solidFill>
                  <a:srgbClr val="9C0208"/>
                </a:solidFill>
                <a:latin typeface="楷体" panose="02010609060101010101" pitchFamily="49" charset="-122"/>
                <a:ea typeface="楷体" panose="02010609060101010101" pitchFamily="49" charset="-122"/>
              </a:rPr>
              <a:t>到期日、行权价</a:t>
            </a:r>
            <a:r>
              <a:rPr lang="zh-CN" altLang="en-US" sz="2000" dirty="0">
                <a:solidFill>
                  <a:srgbClr val="000000"/>
                </a:solidFill>
                <a:latin typeface="楷体" panose="02010609060101010101" pitchFamily="49" charset="-122"/>
                <a:ea typeface="楷体" panose="02010609060101010101" pitchFamily="49" charset="-122"/>
              </a:rPr>
              <a:t>分类：垂直差价组合、水平差价组合、对角组合</a:t>
            </a:r>
            <a:endParaRPr lang="en-US" altLang="zh-CN" sz="2000" dirty="0">
              <a:solidFill>
                <a:srgbClr val="000000"/>
              </a:solidFill>
              <a:latin typeface="楷体" panose="02010609060101010101" pitchFamily="49" charset="-122"/>
              <a:ea typeface="楷体" panose="02010609060101010101" pitchFamily="49" charset="-122"/>
            </a:endParaRPr>
          </a:p>
          <a:p>
            <a:endParaRPr lang="en-US" altLang="zh-CN" sz="2000" dirty="0">
              <a:solidFill>
                <a:srgbClr val="000000"/>
              </a:solidFill>
              <a:latin typeface="楷体" panose="02010609060101010101" pitchFamily="49" charset="-122"/>
              <a:ea typeface="楷体" panose="02010609060101010101" pitchFamily="49" charset="-122"/>
            </a:endParaRPr>
          </a:p>
        </p:txBody>
      </p:sp>
      <p:sp>
        <p:nvSpPr>
          <p:cNvPr id="49" name="文本框 48"/>
          <p:cNvSpPr txBox="1"/>
          <p:nvPr/>
        </p:nvSpPr>
        <p:spPr>
          <a:xfrm>
            <a:off x="1434612" y="2446352"/>
            <a:ext cx="9973086" cy="2246769"/>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solidFill>
                  <a:srgbClr val="9C0208"/>
                </a:solidFill>
                <a:latin typeface="楷体" panose="02010609060101010101" pitchFamily="49" charset="-122"/>
                <a:ea typeface="楷体" panose="02010609060101010101" pitchFamily="49" charset="-122"/>
              </a:rPr>
              <a:t>垂直差价组合（</a:t>
            </a:r>
            <a:r>
              <a:rPr lang="en-US" altLang="zh-CN" sz="2000" b="1"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vertical</a:t>
            </a:r>
            <a:r>
              <a:rPr lang="zh-CN" altLang="en-US" sz="2000" b="1"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b="1"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spread</a:t>
            </a:r>
            <a:r>
              <a:rPr lang="zh-CN" altLang="en-US" sz="2000" b="1" dirty="0">
                <a:solidFill>
                  <a:srgbClr val="9C0208"/>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：到期日相同、但执行价不同的同种期权组成</a:t>
            </a: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000" b="1" dirty="0">
                <a:solidFill>
                  <a:srgbClr val="9C0208"/>
                </a:solidFill>
                <a:latin typeface="楷体" panose="02010609060101010101" pitchFamily="49" charset="-122"/>
                <a:ea typeface="楷体" panose="02010609060101010101" pitchFamily="49" charset="-122"/>
              </a:rPr>
              <a:t>水平差价组合（</a:t>
            </a:r>
            <a:r>
              <a:rPr lang="en-GB" altLang="zh-CN" sz="2000" b="1"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horizontal spread</a:t>
            </a:r>
            <a:r>
              <a:rPr lang="zh-CN" altLang="en-GB" sz="2000" b="1" dirty="0">
                <a:solidFill>
                  <a:srgbClr val="9C0208"/>
                </a:solidFill>
                <a:latin typeface="楷体" panose="02010609060101010101" pitchFamily="49" charset="-122"/>
                <a:ea typeface="楷体" panose="02010609060101010101" pitchFamily="49" charset="-122"/>
              </a:rPr>
              <a:t>）</a:t>
            </a:r>
            <a:r>
              <a:rPr lang="zh-CN" altLang="en-GB"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执行价相同、但到期日不同的同种期权组成</a:t>
            </a: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000" b="1" dirty="0">
                <a:solidFill>
                  <a:srgbClr val="9C0208"/>
                </a:solidFill>
                <a:latin typeface="楷体" panose="02010609060101010101" pitchFamily="49" charset="-122"/>
                <a:ea typeface="楷体" panose="02010609060101010101" pitchFamily="49" charset="-122"/>
              </a:rPr>
              <a:t>对角组合（</a:t>
            </a:r>
            <a:r>
              <a:rPr lang="en-GB" altLang="zh-CN" sz="2000" b="1"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diagonal spread</a:t>
            </a:r>
            <a:r>
              <a:rPr lang="zh-CN" altLang="en-GB" sz="2000" b="1" dirty="0">
                <a:solidFill>
                  <a:srgbClr val="9C0208"/>
                </a:solidFill>
                <a:latin typeface="楷体" panose="02010609060101010101" pitchFamily="49" charset="-122"/>
                <a:ea typeface="楷体" panose="02010609060101010101" pitchFamily="49" charset="-122"/>
              </a:rPr>
              <a:t>）</a:t>
            </a:r>
            <a:r>
              <a:rPr lang="zh-CN" altLang="en-GB"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到期日不同、执行价也不同的同种期权组成</a:t>
            </a: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pPr>
            <a:r>
              <a:rPr lang="zh-CN" altLang="en-US" sz="2000" b="1" dirty="0">
                <a:solidFill>
                  <a:srgbClr val="9C0208"/>
                </a:solidFill>
                <a:latin typeface="楷体" panose="02010609060101010101" pitchFamily="49" charset="-122"/>
                <a:ea typeface="楷体" panose="02010609060101010101" pitchFamily="49" charset="-122"/>
              </a:rPr>
              <a:t>看涨</a:t>
            </a:r>
            <a:r>
              <a:rPr lang="en-US" altLang="zh-CN" sz="2000" b="1" dirty="0">
                <a:solidFill>
                  <a:srgbClr val="9C0208"/>
                </a:solidFill>
                <a:latin typeface="楷体" panose="02010609060101010101" pitchFamily="49" charset="-122"/>
                <a:ea typeface="楷体" panose="02010609060101010101" pitchFamily="49" charset="-122"/>
              </a:rPr>
              <a:t>+</a:t>
            </a:r>
            <a:r>
              <a:rPr lang="zh-CN" altLang="en-US" sz="2000" b="1" dirty="0">
                <a:solidFill>
                  <a:srgbClr val="9C0208"/>
                </a:solidFill>
                <a:latin typeface="楷体" panose="02010609060101010101" pitchFamily="49" charset="-122"/>
                <a:ea typeface="楷体" panose="02010609060101010101" pitchFamily="49" charset="-122"/>
              </a:rPr>
              <a:t>看跌组合</a:t>
            </a:r>
            <a:r>
              <a:rPr lang="zh-CN" altLang="en-US" sz="2000" dirty="0">
                <a:solidFill>
                  <a:srgbClr val="000000"/>
                </a:solidFill>
                <a:latin typeface="楷体" panose="02010609060101010101" pitchFamily="49" charset="-122"/>
                <a:ea typeface="楷体" panose="02010609060101010101" pitchFamily="49" charset="-122"/>
              </a:rPr>
              <a:t>：由不同种期权组成</a:t>
            </a:r>
          </a:p>
        </p:txBody>
      </p:sp>
      <p:sp>
        <p:nvSpPr>
          <p:cNvPr id="8" name="文本框 7"/>
          <p:cNvSpPr txBox="1"/>
          <p:nvPr/>
        </p:nvSpPr>
        <p:spPr>
          <a:xfrm>
            <a:off x="588779" y="5166880"/>
            <a:ext cx="6853158" cy="400110"/>
          </a:xfrm>
          <a:prstGeom prst="rect">
            <a:avLst/>
          </a:prstGeom>
          <a:noFill/>
        </p:spPr>
        <p:txBody>
          <a:bodyPr wrap="none" rtlCol="0">
            <a:spAutoFit/>
          </a:bodyPr>
          <a:lstStyle/>
          <a:p>
            <a:r>
              <a:rPr lang="zh-CN" altLang="en-US" sz="2000" dirty="0">
                <a:solidFill>
                  <a:srgbClr val="9C0208"/>
                </a:solidFill>
                <a:latin typeface="楷体" panose="02010609060101010101" pitchFamily="49" charset="-122"/>
                <a:ea typeface="楷体" panose="02010609060101010101" pitchFamily="49" charset="-122"/>
              </a:rPr>
              <a:t>投机者</a:t>
            </a:r>
            <a:r>
              <a:rPr lang="zh-CN" altLang="en-US" sz="2000" dirty="0">
                <a:solidFill>
                  <a:srgbClr val="000000"/>
                </a:solidFill>
                <a:latin typeface="楷体" panose="02010609060101010101" pitchFamily="49" charset="-122"/>
                <a:ea typeface="楷体" panose="02010609060101010101" pitchFamily="49" charset="-122"/>
              </a:rPr>
              <a:t>根据对未来市场行情的预期，使用期权组合获取收益</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期权组合构建：垂直差价组合</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45</a:t>
            </a:fld>
            <a:endParaRPr lang="zh-CN" altLang="en-US" dirty="0"/>
          </a:p>
        </p:txBody>
      </p:sp>
      <p:grpSp>
        <p:nvGrpSpPr>
          <p:cNvPr id="12" name="组合 11"/>
          <p:cNvGrpSpPr/>
          <p:nvPr/>
        </p:nvGrpSpPr>
        <p:grpSpPr>
          <a:xfrm>
            <a:off x="635690" y="1310906"/>
            <a:ext cx="5118340" cy="4466576"/>
            <a:chOff x="635690" y="1310906"/>
            <a:chExt cx="5118340" cy="4466576"/>
          </a:xfrm>
        </p:grpSpPr>
        <p:grpSp>
          <p:nvGrpSpPr>
            <p:cNvPr id="4" name="组合 3"/>
            <p:cNvGrpSpPr/>
            <p:nvPr/>
          </p:nvGrpSpPr>
          <p:grpSpPr>
            <a:xfrm>
              <a:off x="635690" y="1310906"/>
              <a:ext cx="5118340" cy="4466576"/>
              <a:chOff x="566421" y="1034049"/>
              <a:chExt cx="5118340" cy="4466576"/>
            </a:xfrm>
          </p:grpSpPr>
          <mc:AlternateContent xmlns:mc="http://schemas.openxmlformats.org/markup-compatibility/2006" xmlns:a14="http://schemas.microsoft.com/office/drawing/2010/main">
            <mc:Choice Requires="a14">
              <p:sp>
                <p:nvSpPr>
                  <p:cNvPr id="9" name="文本框 8"/>
                  <p:cNvSpPr txBox="1"/>
                  <p:nvPr/>
                </p:nvSpPr>
                <p:spPr>
                  <a:xfrm>
                    <a:off x="566421" y="1403350"/>
                    <a:ext cx="5118340" cy="4097275"/>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期权多头 </a:t>
                    </a:r>
                    <a14:m>
                      <m:oMath xmlns:m="http://schemas.openxmlformats.org/officeDocument/2006/math">
                        <m:r>
                          <a:rPr lang="en-US" altLang="zh-CN" sz="1600" b="1" i="1" smtClean="0">
                            <a:solidFill>
                              <a:srgbClr val="000000"/>
                            </a:solidFill>
                            <a:latin typeface="Cambria Math" panose="02040503050406030204" pitchFamily="18" charset="0"/>
                            <a:ea typeface="Cambria Math" panose="020405030504060302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 </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执行价较高</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的期权空头 </a:t>
                    </a:r>
                    <a14:m>
                      <m:oMath xmlns:m="http://schemas.openxmlformats.org/officeDocument/2006/math">
                        <m:r>
                          <a:rPr lang="en-US" altLang="zh-CN" sz="1600" b="1" i="1">
                            <a:solidFill>
                              <a:srgbClr val="000000"/>
                            </a:solidFill>
                            <a:latin typeface="Cambria Math" panose="02040503050406030204" pitchFamily="18" charset="0"/>
                            <a:ea typeface="Cambria Math" panose="020405030504060302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66421" y="1403350"/>
                    <a:ext cx="5118340" cy="4097275"/>
                  </a:xfrm>
                  <a:prstGeom prst="rect">
                    <a:avLst/>
                  </a:prstGeom>
                  <a:blipFill rotWithShape="1">
                    <a:blip r:embed="rId4"/>
                  </a:blipFill>
                  <a:ln w="19050">
                    <a:solidFill>
                      <a:srgbClr val="972022"/>
                    </a:solidFill>
                    <a:prstDash val="sysDash"/>
                  </a:ln>
                </p:spPr>
                <p:txBody>
                  <a:bodyPr/>
                  <a:lstStyle/>
                  <a:p>
                    <a:r>
                      <a:rPr lang="zh-CN" altLang="en-US">
                        <a:noFill/>
                      </a:rPr>
                      <a:t> </a:t>
                    </a:r>
                  </a:p>
                </p:txBody>
              </p:sp>
            </mc:Fallback>
          </mc:AlternateContent>
          <p:sp>
            <p:nvSpPr>
              <p:cNvPr id="10" name="文本框 9"/>
              <p:cNvSpPr txBox="1"/>
              <p:nvPr/>
            </p:nvSpPr>
            <p:spPr>
              <a:xfrm>
                <a:off x="572908" y="1034049"/>
                <a:ext cx="3328798"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牛市差价组合（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bull spreads</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 name="组合 7"/>
            <p:cNvGrpSpPr/>
            <p:nvPr/>
          </p:nvGrpSpPr>
          <p:grpSpPr>
            <a:xfrm>
              <a:off x="642177" y="2536796"/>
              <a:ext cx="4799457" cy="3113434"/>
              <a:chOff x="791339" y="2873656"/>
              <a:chExt cx="4799457" cy="3113434"/>
            </a:xfrm>
          </p:grpSpPr>
          <p:pic>
            <p:nvPicPr>
              <p:cNvPr id="6" name="图片 5" descr="图表, 折线图&#10;&#10;描述已自动生成"/>
              <p:cNvPicPr>
                <a:picLocks noChangeAspect="1"/>
              </p:cNvPicPr>
              <p:nvPr/>
            </p:nvPicPr>
            <p:blipFill rotWithShape="1">
              <a:blip r:embed="rId5">
                <a:extLst>
                  <a:ext uri="{28A0092B-C50C-407E-A947-70E740481C1C}">
                    <a14:useLocalDpi xmlns:a14="http://schemas.microsoft.com/office/drawing/2010/main" val="0"/>
                  </a:ext>
                </a:extLst>
              </a:blip>
              <a:srcRect t="11403"/>
              <a:stretch>
                <a:fillRect/>
              </a:stretch>
            </p:blipFill>
            <p:spPr>
              <a:xfrm>
                <a:off x="791339" y="3181434"/>
                <a:ext cx="4799457" cy="2805656"/>
              </a:xfrm>
              <a:prstGeom prst="rect">
                <a:avLst/>
              </a:prstGeom>
            </p:spPr>
          </p:pic>
          <p:sp>
            <p:nvSpPr>
              <p:cNvPr id="7" name="文本框 6"/>
              <p:cNvSpPr txBox="1"/>
              <p:nvPr/>
            </p:nvSpPr>
            <p:spPr>
              <a:xfrm>
                <a:off x="2260830" y="2873656"/>
                <a:ext cx="2276329"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1: </a:t>
                </a:r>
                <a:r>
                  <a:rPr kumimoji="1" lang="en-US" altLang="zh-CN" sz="1400" dirty="0" err="1">
                    <a:latin typeface="Times New Roman" panose="02020603050405020304" pitchFamily="18" charset="0"/>
                    <a:ea typeface="宋体" panose="02010600030101010101" pitchFamily="2" charset="-122"/>
                    <a:cs typeface="Times New Roman" panose="02020603050405020304" pitchFamily="18" charset="0"/>
                  </a:rPr>
                  <a:t>PnL</a:t>
                </a:r>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 of bull spreads</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21" name="组合 20"/>
          <p:cNvGrpSpPr/>
          <p:nvPr/>
        </p:nvGrpSpPr>
        <p:grpSpPr>
          <a:xfrm>
            <a:off x="6421993" y="1310906"/>
            <a:ext cx="5118340" cy="4466576"/>
            <a:chOff x="635690" y="1310906"/>
            <a:chExt cx="5118340" cy="4466576"/>
          </a:xfrm>
        </p:grpSpPr>
        <p:grpSp>
          <p:nvGrpSpPr>
            <p:cNvPr id="22" name="组合 21"/>
            <p:cNvGrpSpPr/>
            <p:nvPr/>
          </p:nvGrpSpPr>
          <p:grpSpPr>
            <a:xfrm>
              <a:off x="635690" y="1310906"/>
              <a:ext cx="5118340" cy="4466576"/>
              <a:chOff x="566421" y="1034049"/>
              <a:chExt cx="5118340" cy="4466576"/>
            </a:xfrm>
          </p:grpSpPr>
          <mc:AlternateContent xmlns:mc="http://schemas.openxmlformats.org/markup-compatibility/2006" xmlns:a14="http://schemas.microsoft.com/office/drawing/2010/main">
            <mc:Choice Requires="a14">
              <p:sp>
                <p:nvSpPr>
                  <p:cNvPr id="26" name="文本框 25"/>
                  <p:cNvSpPr txBox="1"/>
                  <p:nvPr/>
                </p:nvSpPr>
                <p:spPr>
                  <a:xfrm>
                    <a:off x="566421" y="1403350"/>
                    <a:ext cx="5118340" cy="4097275"/>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期权多头 </a:t>
                    </a:r>
                    <a14:m>
                      <m:oMath xmlns:m="http://schemas.openxmlformats.org/officeDocument/2006/math">
                        <m:r>
                          <a:rPr lang="en-US" altLang="zh-CN" sz="1600" b="1" i="1" smtClean="0">
                            <a:solidFill>
                              <a:srgbClr val="000000"/>
                            </a:solidFill>
                            <a:latin typeface="Cambria Math" panose="02040503050406030204" pitchFamily="18" charset="0"/>
                            <a:ea typeface="Cambria Math" panose="020405030504060302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 </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执行价较低</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的期权空头 </a:t>
                    </a:r>
                    <a14:m>
                      <m:oMath xmlns:m="http://schemas.openxmlformats.org/officeDocument/2006/math">
                        <m:r>
                          <a:rPr lang="en-US" altLang="zh-CN" sz="1600" b="1" i="1">
                            <a:solidFill>
                              <a:srgbClr val="000000"/>
                            </a:solidFill>
                            <a:latin typeface="Cambria Math" panose="02040503050406030204" pitchFamily="18" charset="0"/>
                            <a:ea typeface="Cambria Math" panose="020405030504060302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566421" y="1403350"/>
                    <a:ext cx="5118340" cy="4097275"/>
                  </a:xfrm>
                  <a:prstGeom prst="rect">
                    <a:avLst/>
                  </a:prstGeom>
                  <a:blipFill rotWithShape="1">
                    <a:blip r:embed="rId6"/>
                  </a:blipFill>
                  <a:ln w="19050">
                    <a:solidFill>
                      <a:srgbClr val="972022"/>
                    </a:solidFill>
                    <a:prstDash val="sysDash"/>
                  </a:ln>
                </p:spPr>
                <p:txBody>
                  <a:bodyPr/>
                  <a:lstStyle/>
                  <a:p>
                    <a:r>
                      <a:rPr lang="zh-CN" altLang="en-US">
                        <a:noFill/>
                      </a:rPr>
                      <a:t> </a:t>
                    </a:r>
                  </a:p>
                </p:txBody>
              </p:sp>
            </mc:Fallback>
          </mc:AlternateContent>
          <p:sp>
            <p:nvSpPr>
              <p:cNvPr id="27" name="文本框 26"/>
              <p:cNvSpPr txBox="1"/>
              <p:nvPr/>
            </p:nvSpPr>
            <p:spPr>
              <a:xfrm>
                <a:off x="572908" y="1034049"/>
                <a:ext cx="3328798"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熊市差价组合（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bear spreads</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5" name="文本框 24"/>
            <p:cNvSpPr txBox="1"/>
            <p:nvPr/>
          </p:nvSpPr>
          <p:spPr>
            <a:xfrm>
              <a:off x="2111668" y="2536796"/>
              <a:ext cx="2306785"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2: </a:t>
              </a:r>
              <a:r>
                <a:rPr kumimoji="1" lang="en-US" altLang="zh-CN" sz="1400" dirty="0" err="1">
                  <a:latin typeface="Times New Roman" panose="02020603050405020304" pitchFamily="18" charset="0"/>
                  <a:ea typeface="宋体" panose="02010600030101010101" pitchFamily="2" charset="-122"/>
                  <a:cs typeface="Times New Roman" panose="02020603050405020304" pitchFamily="18" charset="0"/>
                </a:rPr>
                <a:t>PnL</a:t>
              </a:r>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 of bear spreads</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5" name="组合 14"/>
          <p:cNvGrpSpPr/>
          <p:nvPr/>
        </p:nvGrpSpPr>
        <p:grpSpPr>
          <a:xfrm>
            <a:off x="6428480" y="2804895"/>
            <a:ext cx="4799457" cy="2890800"/>
            <a:chOff x="3219450" y="1680207"/>
            <a:chExt cx="5753100" cy="3463293"/>
          </a:xfrm>
        </p:grpSpPr>
        <p:pic>
          <p:nvPicPr>
            <p:cNvPr id="14" name="图片 13" descr="图表&#10;&#10;中度可信度描述已自动生成"/>
            <p:cNvPicPr>
              <a:picLocks noChangeAspect="1"/>
            </p:cNvPicPr>
            <p:nvPr/>
          </p:nvPicPr>
          <p:blipFill rotWithShape="1">
            <a:blip r:embed="rId7">
              <a:extLst>
                <a:ext uri="{28A0092B-C50C-407E-A947-70E740481C1C}">
                  <a14:useLocalDpi xmlns:a14="http://schemas.microsoft.com/office/drawing/2010/main" val="0"/>
                </a:ext>
              </a:extLst>
            </a:blip>
            <a:srcRect t="-1000"/>
            <a:stretch>
              <a:fillRect/>
            </a:stretch>
          </p:blipFill>
          <p:spPr>
            <a:xfrm>
              <a:off x="3219450" y="1680207"/>
              <a:ext cx="5753100" cy="3463293"/>
            </a:xfrm>
            <a:prstGeom prst="rect">
              <a:avLst/>
            </a:prstGeom>
          </p:spPr>
        </p:pic>
        <p:sp>
          <p:nvSpPr>
            <p:cNvPr id="30" name="矩形 29"/>
            <p:cNvSpPr/>
            <p:nvPr/>
          </p:nvSpPr>
          <p:spPr>
            <a:xfrm>
              <a:off x="4706503" y="1843340"/>
              <a:ext cx="2514947"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期权组合套利策略：利用定价误差</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46</a:t>
            </a:fld>
            <a:endParaRPr lang="zh-CN" altLang="en-US" dirty="0"/>
          </a:p>
        </p:txBody>
      </p:sp>
      <p:sp>
        <p:nvSpPr>
          <p:cNvPr id="33" name="Rectangle 15"/>
          <p:cNvSpPr>
            <a:spLocks noChangeArrowheads="1"/>
          </p:cNvSpPr>
          <p:nvPr/>
        </p:nvSpPr>
        <p:spPr bwMode="gray">
          <a:xfrm>
            <a:off x="588779" y="1030698"/>
            <a:ext cx="440203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1F3F5F"/>
              </a:buClr>
              <a:buFontTx/>
              <a:buChar char="•"/>
            </a:pPr>
            <a:r>
              <a:rPr lang="zh-CN" altLang="en-US" b="1" dirty="0">
                <a:solidFill>
                  <a:schemeClr val="bg1"/>
                </a:solidFill>
              </a:rPr>
              <a:t> 我们是刚完成第一个五年计划的协会</a:t>
            </a:r>
          </a:p>
          <a:p>
            <a:pPr eaLnBrk="1" hangingPunct="1">
              <a:spcBef>
                <a:spcPct val="50000"/>
              </a:spcBef>
              <a:buClr>
                <a:srgbClr val="1F3F5F"/>
              </a:buClr>
              <a:buFontTx/>
              <a:buChar char="•"/>
            </a:pPr>
            <a:endParaRPr lang="en-US" altLang="zh-CN" b="1" dirty="0">
              <a:solidFill>
                <a:schemeClr val="bg1"/>
              </a:solidFill>
            </a:endParaRPr>
          </a:p>
        </p:txBody>
      </p:sp>
      <p:sp>
        <p:nvSpPr>
          <p:cNvPr id="20" name="文本框 19"/>
          <p:cNvSpPr txBox="1"/>
          <p:nvPr/>
        </p:nvSpPr>
        <p:spPr>
          <a:xfrm>
            <a:off x="315595" y="901700"/>
            <a:ext cx="2238034" cy="398780"/>
          </a:xfrm>
          <a:prstGeom prst="rect">
            <a:avLst/>
          </a:prstGeom>
          <a:solidFill>
            <a:srgbClr val="9C0308"/>
          </a:solidFill>
        </p:spPr>
        <p:txBody>
          <a:bodyPr wrap="square" rtlCol="0">
            <a:spAutoFit/>
          </a:bodyPr>
          <a:lstStyle/>
          <a:p>
            <a:pPr algn="ctr"/>
            <a:r>
              <a:rPr lang="zh-CN" altLang="en-US" sz="2000" dirty="0">
                <a:solidFill>
                  <a:schemeClr val="bg1"/>
                </a:solidFill>
                <a:latin typeface="宋体" panose="02010600030101010101" pitchFamily="2" charset="-122"/>
                <a:ea typeface="宋体" panose="02010600030101010101" pitchFamily="2" charset="-122"/>
              </a:rPr>
              <a:t>垂直套利策略 </a:t>
            </a:r>
          </a:p>
        </p:txBody>
      </p:sp>
      <mc:AlternateContent xmlns:mc="http://schemas.openxmlformats.org/markup-compatibility/2006" xmlns:a14="http://schemas.microsoft.com/office/drawing/2010/main">
        <mc:Choice Requires="a14">
          <p:sp>
            <p:nvSpPr>
              <p:cNvPr id="45" name="文本框 44"/>
              <p:cNvSpPr txBox="1"/>
              <p:nvPr/>
            </p:nvSpPr>
            <p:spPr>
              <a:xfrm>
                <a:off x="588779" y="1433927"/>
                <a:ext cx="11531600" cy="1622239"/>
              </a:xfrm>
              <a:prstGeom prst="rect">
                <a:avLst/>
              </a:prstGeom>
              <a:noFill/>
              <a:ln w="19050">
                <a:noFill/>
                <a:prstDash val="sysDash"/>
              </a:ln>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000000"/>
                    </a:solidFill>
                    <a:latin typeface="楷体" panose="02010609060101010101" pitchFamily="49" charset="-122"/>
                    <a:ea typeface="楷体" panose="02010609060101010101" pitchFamily="49" charset="-122"/>
                  </a:rPr>
                  <a:t>套利条件：</a:t>
                </a:r>
                <a14:m>
                  <m:oMath xmlns:m="http://schemas.openxmlformats.org/officeDocument/2006/math">
                    <m:f>
                      <m:fPr>
                        <m:ctrlPr>
                          <a:rPr lang="en-GB" altLang="zh-CN" sz="2000" i="1" smtClean="0">
                            <a:solidFill>
                              <a:srgbClr val="000000"/>
                            </a:solidFill>
                            <a:latin typeface="Cambria Math" panose="02040503050406030204" pitchFamily="18" charset="0"/>
                            <a:ea typeface="楷体" panose="02010609060101010101" pitchFamily="49" charset="-122"/>
                          </a:rPr>
                        </m:ctrlPr>
                      </m:fPr>
                      <m:num>
                        <m:r>
                          <a:rPr lang="en-GB" altLang="zh-CN" sz="2000" i="1" smtClean="0">
                            <a:solidFill>
                              <a:srgbClr val="000000"/>
                            </a:solidFill>
                            <a:latin typeface="Cambria Math" panose="02040503050406030204" pitchFamily="18" charset="0"/>
                            <a:ea typeface="楷体" panose="02010609060101010101" pitchFamily="49" charset="-122"/>
                          </a:rPr>
                          <m:t>𝑑</m:t>
                        </m:r>
                        <m:r>
                          <a:rPr lang="en-US" altLang="zh-CN" sz="2000" b="0" i="1" smtClean="0">
                            <a:solidFill>
                              <a:srgbClr val="000000"/>
                            </a:solidFill>
                            <a:latin typeface="Cambria Math" panose="02040503050406030204" pitchFamily="18" charset="0"/>
                            <a:ea typeface="楷体" panose="02010609060101010101" pitchFamily="49" charset="-122"/>
                          </a:rPr>
                          <m:t>𝑐</m:t>
                        </m:r>
                      </m:num>
                      <m:den>
                        <m:r>
                          <a:rPr lang="en-GB" altLang="zh-CN" sz="2000" i="1" smtClean="0">
                            <a:solidFill>
                              <a:srgbClr val="000000"/>
                            </a:solidFill>
                            <a:latin typeface="Cambria Math" panose="02040503050406030204" pitchFamily="18" charset="0"/>
                            <a:ea typeface="楷体" panose="02010609060101010101" pitchFamily="49" charset="-122"/>
                          </a:rPr>
                          <m:t>𝑑</m:t>
                        </m:r>
                        <m:r>
                          <a:rPr lang="en-US" altLang="zh-CN" sz="2000" b="0" i="1" smtClean="0">
                            <a:solidFill>
                              <a:srgbClr val="000000"/>
                            </a:solidFill>
                            <a:latin typeface="Cambria Math" panose="02040503050406030204" pitchFamily="18" charset="0"/>
                            <a:ea typeface="楷体" panose="02010609060101010101" pitchFamily="49" charset="-122"/>
                          </a:rPr>
                          <m:t>𝐾</m:t>
                        </m:r>
                      </m:den>
                    </m:f>
                    <m:r>
                      <a:rPr lang="en-GB" altLang="zh-CN" sz="2000" i="1" smtClean="0">
                        <a:solidFill>
                          <a:srgbClr val="000000"/>
                        </a:solidFill>
                        <a:latin typeface="Cambria Math" panose="02040503050406030204" pitchFamily="18" charset="0"/>
                        <a:ea typeface="Cambria Math" panose="02040503050406030204" pitchFamily="18" charset="0"/>
                      </a:rPr>
                      <m:t>≥</m:t>
                    </m:r>
                    <m:r>
                      <a:rPr lang="en-US" altLang="zh-CN" sz="2000" b="0" i="1" smtClean="0">
                        <a:solidFill>
                          <a:srgbClr val="000000"/>
                        </a:solidFill>
                        <a:latin typeface="Cambria Math" panose="02040503050406030204" pitchFamily="18" charset="0"/>
                        <a:ea typeface="Cambria Math" panose="02040503050406030204" pitchFamily="18" charset="0"/>
                      </a:rPr>
                      <m:t>0</m:t>
                    </m:r>
                  </m:oMath>
                </a14:m>
                <a:r>
                  <a:rPr lang="en-US" altLang="zh-CN"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即当</a:t>
                </a:r>
                <a14:m>
                  <m:oMath xmlns:m="http://schemas.openxmlformats.org/officeDocument/2006/math">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𝐾</m:t>
                        </m:r>
                      </m:e>
                      <m:sub>
                        <m:r>
                          <a:rPr lang="en-US" altLang="zh-CN" sz="2000" b="0" i="1" smtClean="0">
                            <a:solidFill>
                              <a:srgbClr val="000000"/>
                            </a:solidFill>
                            <a:latin typeface="Cambria Math" panose="02040503050406030204" pitchFamily="18" charset="0"/>
                            <a:ea typeface="楷体" panose="02010609060101010101" pitchFamily="49" charset="-122"/>
                          </a:rPr>
                          <m:t>2</m:t>
                        </m:r>
                      </m:sub>
                    </m:sSub>
                    <m:r>
                      <a:rPr lang="en-US" altLang="zh-CN" sz="2000" b="0" i="1" smtClean="0">
                        <a:solidFill>
                          <a:srgbClr val="000000"/>
                        </a:solidFill>
                        <a:latin typeface="Cambria Math" panose="02040503050406030204" pitchFamily="18" charset="0"/>
                        <a:ea typeface="楷体" panose="02010609060101010101" pitchFamily="49" charset="-122"/>
                      </a:rPr>
                      <m:t>&gt;</m:t>
                    </m:r>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𝐾</m:t>
                        </m:r>
                      </m:e>
                      <m:sub>
                        <m:r>
                          <a:rPr lang="en-US" altLang="zh-CN" sz="2000" b="0" i="1" smtClean="0">
                            <a:solidFill>
                              <a:srgbClr val="000000"/>
                            </a:solidFill>
                            <a:latin typeface="Cambria Math" panose="02040503050406030204" pitchFamily="18" charset="0"/>
                            <a:ea typeface="楷体" panose="02010609060101010101" pitchFamily="49" charset="-122"/>
                          </a:rPr>
                          <m:t>1</m:t>
                        </m:r>
                      </m:sub>
                    </m:sSub>
                  </m:oMath>
                </a14:m>
                <a:r>
                  <a:rPr lang="zh-CN" altLang="en-US" sz="2000" dirty="0">
                    <a:solidFill>
                      <a:srgbClr val="000000"/>
                    </a:solidFill>
                    <a:latin typeface="楷体" panose="02010609060101010101" pitchFamily="49" charset="-122"/>
                    <a:ea typeface="楷体" panose="02010609060101010101" pitchFamily="49" charset="-122"/>
                  </a:rPr>
                  <a:t>时，有</a:t>
                </a:r>
                <a14:m>
                  <m:oMath xmlns:m="http://schemas.openxmlformats.org/officeDocument/2006/math">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𝑐</m:t>
                        </m:r>
                      </m:e>
                      <m:sub>
                        <m:r>
                          <a:rPr lang="en-US" altLang="zh-CN" sz="2000" b="0" i="1" smtClean="0">
                            <a:solidFill>
                              <a:srgbClr val="000000"/>
                            </a:solidFill>
                            <a:latin typeface="Cambria Math" panose="02040503050406030204" pitchFamily="18" charset="0"/>
                            <a:ea typeface="楷体" panose="02010609060101010101" pitchFamily="49" charset="-122"/>
                          </a:rPr>
                          <m:t>2</m:t>
                        </m:r>
                      </m:sub>
                    </m:sSub>
                    <m:r>
                      <a:rPr lang="en-US" altLang="zh-CN" sz="2000" b="0" i="1" smtClean="0">
                        <a:solidFill>
                          <a:srgbClr val="000000"/>
                        </a:solidFill>
                        <a:latin typeface="Cambria Math" panose="02040503050406030204" pitchFamily="18" charset="0"/>
                        <a:ea typeface="楷体" panose="02010609060101010101" pitchFamily="49" charset="-122"/>
                      </a:rPr>
                      <m:t>&gt;</m:t>
                    </m:r>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𝑐</m:t>
                        </m:r>
                      </m:e>
                      <m:sub>
                        <m:r>
                          <a:rPr lang="en-US" altLang="zh-CN" sz="2000" b="0" i="1" smtClean="0">
                            <a:solidFill>
                              <a:srgbClr val="000000"/>
                            </a:solidFill>
                            <a:latin typeface="Cambria Math" panose="02040503050406030204" pitchFamily="18" charset="0"/>
                            <a:ea typeface="楷体" panose="02010609060101010101" pitchFamily="49" charset="-122"/>
                          </a:rPr>
                          <m:t>1</m:t>
                        </m:r>
                      </m:sub>
                    </m:sSub>
                  </m:oMath>
                </a14:m>
                <a:endParaRPr lang="en-US" altLang="zh-CN" sz="2000" b="0"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en-US" altLang="zh-CN" sz="2000"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bull</a:t>
                </a:r>
                <a:r>
                  <a:rPr lang="zh-CN" altLang="en-US" sz="2000"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spread</a:t>
                </a:r>
                <a:r>
                  <a:rPr lang="zh-CN" altLang="en-US" sz="2000" dirty="0">
                    <a:solidFill>
                      <a:srgbClr val="000000"/>
                    </a:solidFill>
                    <a:latin typeface="楷体" panose="02010609060101010101" pitchFamily="49" charset="-122"/>
                    <a:ea typeface="楷体" panose="02010609060101010101" pitchFamily="49" charset="-122"/>
                  </a:rPr>
                  <a:t>初始现金流</a:t>
                </a:r>
                <a14:m>
                  <m:oMath xmlns:m="http://schemas.openxmlformats.org/officeDocument/2006/math">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𝑐</m:t>
                        </m:r>
                      </m:e>
                      <m:sub>
                        <m:r>
                          <a:rPr lang="en-US" altLang="zh-CN" sz="2000" b="0" i="1" smtClean="0">
                            <a:solidFill>
                              <a:srgbClr val="000000"/>
                            </a:solidFill>
                            <a:latin typeface="Cambria Math" panose="02040503050406030204" pitchFamily="18" charset="0"/>
                            <a:ea typeface="楷体" panose="02010609060101010101" pitchFamily="49" charset="-122"/>
                          </a:rPr>
                          <m:t>2</m:t>
                        </m:r>
                      </m:sub>
                    </m:sSub>
                    <m:r>
                      <a:rPr lang="en-US" altLang="zh-CN" sz="2000" b="0" i="1" smtClean="0">
                        <a:solidFill>
                          <a:srgbClr val="000000"/>
                        </a:solidFill>
                        <a:latin typeface="Cambria Math" panose="02040503050406030204" pitchFamily="18" charset="0"/>
                        <a:ea typeface="楷体" panose="02010609060101010101" pitchFamily="49" charset="-122"/>
                      </a:rPr>
                      <m:t>−</m:t>
                    </m:r>
                    <m:sSub>
                      <m:sSubPr>
                        <m:ctrlPr>
                          <a:rPr lang="en-US" altLang="zh-CN" sz="2000" b="0" i="1" smtClean="0">
                            <a:solidFill>
                              <a:srgbClr val="000000"/>
                            </a:solidFill>
                            <a:latin typeface="Cambria Math" panose="02040503050406030204" pitchFamily="18" charset="0"/>
                            <a:ea typeface="楷体" panose="02010609060101010101" pitchFamily="49" charset="-122"/>
                          </a:rPr>
                        </m:ctrlPr>
                      </m:sSubPr>
                      <m:e>
                        <m:r>
                          <a:rPr lang="en-US" altLang="zh-CN" sz="2000" b="0" i="1" smtClean="0">
                            <a:solidFill>
                              <a:srgbClr val="000000"/>
                            </a:solidFill>
                            <a:latin typeface="Cambria Math" panose="02040503050406030204" pitchFamily="18" charset="0"/>
                            <a:ea typeface="楷体" panose="02010609060101010101" pitchFamily="49" charset="-122"/>
                          </a:rPr>
                          <m:t>𝑐</m:t>
                        </m:r>
                      </m:e>
                      <m:sub>
                        <m:r>
                          <a:rPr lang="en-US" altLang="zh-CN" sz="2000" b="0" i="1" smtClean="0">
                            <a:solidFill>
                              <a:srgbClr val="000000"/>
                            </a:solidFill>
                            <a:latin typeface="Cambria Math" panose="02040503050406030204" pitchFamily="18" charset="0"/>
                            <a:ea typeface="楷体" panose="02010609060101010101" pitchFamily="49" charset="-122"/>
                          </a:rPr>
                          <m:t>1</m:t>
                        </m:r>
                      </m:sub>
                    </m:sSub>
                    <m:r>
                      <a:rPr lang="en-US" altLang="zh-CN" sz="2000" b="0" i="1" smtClean="0">
                        <a:solidFill>
                          <a:srgbClr val="000000"/>
                        </a:solidFill>
                        <a:latin typeface="Cambria Math" panose="02040503050406030204" pitchFamily="18" charset="0"/>
                        <a:ea typeface="楷体" panose="02010609060101010101" pitchFamily="49" charset="-122"/>
                      </a:rPr>
                      <m:t>&gt;0</m:t>
                    </m:r>
                  </m:oMath>
                </a14:m>
                <a:endParaRPr lang="en-US" altLang="zh-CN" sz="2000"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sz="2000" dirty="0">
                    <a:solidFill>
                      <a:srgbClr val="000000"/>
                    </a:solidFill>
                    <a:latin typeface="楷体" panose="02010609060101010101" pitchFamily="49" charset="-122"/>
                    <a:ea typeface="楷体" panose="02010609060101010101" pitchFamily="49" charset="-122"/>
                  </a:rPr>
                  <a:t>无论到期标的资产为何值，都保证收益不小于</a:t>
                </a:r>
                <a:r>
                  <a:rPr lang="en-US"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p>
            </p:txBody>
          </p:sp>
        </mc:Choice>
        <mc:Fallback xmlns="">
          <p:sp>
            <p:nvSpPr>
              <p:cNvPr id="45" name="文本框 44"/>
              <p:cNvSpPr txBox="1">
                <a:spLocks noRot="1" noChangeAspect="1" noMove="1" noResize="1" noEditPoints="1" noAdjustHandles="1" noChangeArrowheads="1" noChangeShapeType="1" noTextEdit="1"/>
              </p:cNvSpPr>
              <p:nvPr/>
            </p:nvSpPr>
            <p:spPr>
              <a:xfrm>
                <a:off x="588779" y="1433927"/>
                <a:ext cx="11531600" cy="1622239"/>
              </a:xfrm>
              <a:prstGeom prst="rect">
                <a:avLst/>
              </a:prstGeom>
              <a:blipFill rotWithShape="1">
                <a:blip r:embed="rId4"/>
                <a:stretch>
                  <a:fillRect l="-1" t="-6" r="1" b="34"/>
                </a:stretch>
              </a:blipFill>
              <a:ln w="19050">
                <a:noFill/>
                <a:prstDash val="sysDash"/>
              </a:ln>
            </p:spPr>
            <p:txBody>
              <a:bodyPr/>
              <a:lstStyle/>
              <a:p>
                <a:r>
                  <a:rPr lang="zh-CN" altLang="en-US">
                    <a:noFill/>
                  </a:rPr>
                  <a:t> </a:t>
                </a:r>
              </a:p>
            </p:txBody>
          </p:sp>
        </mc:Fallback>
      </mc:AlternateContent>
      <p:grpSp>
        <p:nvGrpSpPr>
          <p:cNvPr id="6" name="组合 5"/>
          <p:cNvGrpSpPr/>
          <p:nvPr/>
        </p:nvGrpSpPr>
        <p:grpSpPr>
          <a:xfrm>
            <a:off x="3174103" y="3466622"/>
            <a:ext cx="5843794" cy="3107805"/>
            <a:chOff x="3220083" y="2531445"/>
            <a:chExt cx="5275645" cy="2805656"/>
          </a:xfrm>
        </p:grpSpPr>
        <p:pic>
          <p:nvPicPr>
            <p:cNvPr id="9" name="图片 8" descr="图表, 折线图&#10;&#10;描述已自动生成"/>
            <p:cNvPicPr>
              <a:picLocks noChangeAspect="1"/>
            </p:cNvPicPr>
            <p:nvPr/>
          </p:nvPicPr>
          <p:blipFill rotWithShape="1">
            <a:blip r:embed="rId5">
              <a:extLst>
                <a:ext uri="{28A0092B-C50C-407E-A947-70E740481C1C}">
                  <a14:useLocalDpi xmlns:a14="http://schemas.microsoft.com/office/drawing/2010/main" val="0"/>
                </a:ext>
              </a:extLst>
            </a:blip>
            <a:srcRect t="11403"/>
            <a:stretch>
              <a:fillRect/>
            </a:stretch>
          </p:blipFill>
          <p:spPr>
            <a:xfrm>
              <a:off x="3696271" y="2531445"/>
              <a:ext cx="4799457" cy="2805656"/>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526778" y="4577688"/>
                  <a:ext cx="4281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9C0208"/>
                            </a:solidFill>
                            <a:latin typeface="Cambria Math" panose="02040503050406030204" pitchFamily="18" charset="0"/>
                          </a:rPr>
                          <m:t>−</m:t>
                        </m:r>
                        <m:sSub>
                          <m:sSubPr>
                            <m:ctrlPr>
                              <a:rPr kumimoji="1" lang="en-US" altLang="zh-CN" b="0" i="1" smtClean="0">
                                <a:solidFill>
                                  <a:srgbClr val="9C0208"/>
                                </a:solidFill>
                                <a:latin typeface="Cambria Math" panose="02040503050406030204" pitchFamily="18" charset="0"/>
                              </a:rPr>
                            </m:ctrlPr>
                          </m:sSubPr>
                          <m:e>
                            <m:r>
                              <a:rPr kumimoji="1" lang="en-US" altLang="zh-CN" b="0" i="1" smtClean="0">
                                <a:solidFill>
                                  <a:srgbClr val="9C0208"/>
                                </a:solidFill>
                                <a:latin typeface="Cambria Math" panose="02040503050406030204" pitchFamily="18" charset="0"/>
                              </a:rPr>
                              <m:t>𝑐</m:t>
                            </m:r>
                          </m:e>
                          <m:sub>
                            <m:r>
                              <a:rPr kumimoji="1" lang="en-US" altLang="zh-CN" b="0" i="1" smtClean="0">
                                <a:solidFill>
                                  <a:srgbClr val="9C0208"/>
                                </a:solidFill>
                                <a:latin typeface="Cambria Math" panose="02040503050406030204" pitchFamily="18" charset="0"/>
                              </a:rPr>
                              <m:t>1</m:t>
                            </m:r>
                          </m:sub>
                        </m:sSub>
                      </m:oMath>
                    </m:oMathPara>
                  </a14:m>
                  <a:endParaRPr kumimoji="1" lang="en-US" altLang="zh-CN" b="0" dirty="0">
                    <a:solidFill>
                      <a:srgbClr val="9C0208"/>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526778" y="4577688"/>
                  <a:ext cx="428194" cy="276999"/>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672279" y="3429000"/>
                  <a:ext cx="2603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rgbClr val="9C0208"/>
                                </a:solidFill>
                                <a:latin typeface="Cambria Math" panose="02040503050406030204" pitchFamily="18" charset="0"/>
                              </a:rPr>
                            </m:ctrlPr>
                          </m:sSubPr>
                          <m:e>
                            <m:r>
                              <a:rPr kumimoji="1" lang="en-US" altLang="zh-CN" b="0" i="1" smtClean="0">
                                <a:solidFill>
                                  <a:srgbClr val="9C0208"/>
                                </a:solidFill>
                                <a:latin typeface="Cambria Math" panose="02040503050406030204" pitchFamily="18" charset="0"/>
                              </a:rPr>
                              <m:t>𝑐</m:t>
                            </m:r>
                          </m:e>
                          <m:sub>
                            <m:r>
                              <a:rPr kumimoji="1" lang="en-US" altLang="zh-CN" b="0" i="1" smtClean="0">
                                <a:solidFill>
                                  <a:srgbClr val="9C0208"/>
                                </a:solidFill>
                                <a:latin typeface="Cambria Math" panose="02040503050406030204" pitchFamily="18" charset="0"/>
                              </a:rPr>
                              <m:t>2</m:t>
                            </m:r>
                          </m:sub>
                        </m:sSub>
                      </m:oMath>
                    </m:oMathPara>
                  </a14:m>
                  <a:endParaRPr kumimoji="1" lang="en-US" altLang="zh-CN" b="0" dirty="0">
                    <a:solidFill>
                      <a:srgbClr val="9C0208"/>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672279" y="3429000"/>
                  <a:ext cx="260391" cy="276999"/>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220083" y="4210920"/>
                  <a:ext cx="7382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rgbClr val="9C0208"/>
                                </a:solidFill>
                                <a:latin typeface="Cambria Math" panose="02040503050406030204" pitchFamily="18" charset="0"/>
                              </a:rPr>
                            </m:ctrlPr>
                          </m:sSubPr>
                          <m:e>
                            <m:r>
                              <a:rPr kumimoji="1" lang="en-US" altLang="zh-CN" b="0" i="1" smtClean="0">
                                <a:solidFill>
                                  <a:srgbClr val="9C0208"/>
                                </a:solidFill>
                                <a:latin typeface="Cambria Math" panose="02040503050406030204" pitchFamily="18" charset="0"/>
                              </a:rPr>
                              <m:t>𝑐</m:t>
                            </m:r>
                          </m:e>
                          <m:sub>
                            <m:r>
                              <a:rPr kumimoji="1" lang="en-US" altLang="zh-CN" b="0" i="1" smtClean="0">
                                <a:solidFill>
                                  <a:srgbClr val="9C0208"/>
                                </a:solidFill>
                                <a:latin typeface="Cambria Math" panose="02040503050406030204" pitchFamily="18" charset="0"/>
                              </a:rPr>
                              <m:t>2</m:t>
                            </m:r>
                          </m:sub>
                        </m:sSub>
                        <m:r>
                          <a:rPr kumimoji="1" lang="en-US" altLang="zh-CN" b="0" i="1" smtClean="0">
                            <a:solidFill>
                              <a:srgbClr val="9C0208"/>
                            </a:solidFill>
                            <a:latin typeface="Cambria Math" panose="02040503050406030204" pitchFamily="18" charset="0"/>
                          </a:rPr>
                          <m:t>−</m:t>
                        </m:r>
                        <m:sSub>
                          <m:sSubPr>
                            <m:ctrlPr>
                              <a:rPr kumimoji="1" lang="en-US" altLang="zh-CN" b="0" i="1" smtClean="0">
                                <a:solidFill>
                                  <a:srgbClr val="9C0208"/>
                                </a:solidFill>
                                <a:latin typeface="Cambria Math" panose="02040503050406030204" pitchFamily="18" charset="0"/>
                              </a:rPr>
                            </m:ctrlPr>
                          </m:sSubPr>
                          <m:e>
                            <m:r>
                              <a:rPr kumimoji="1" lang="en-US" altLang="zh-CN" b="0" i="1" smtClean="0">
                                <a:solidFill>
                                  <a:srgbClr val="9C0208"/>
                                </a:solidFill>
                                <a:latin typeface="Cambria Math" panose="02040503050406030204" pitchFamily="18" charset="0"/>
                              </a:rPr>
                              <m:t>𝑐</m:t>
                            </m:r>
                          </m:e>
                          <m:sub>
                            <m:r>
                              <a:rPr kumimoji="1" lang="en-US" altLang="zh-CN" b="0" i="1" smtClean="0">
                                <a:solidFill>
                                  <a:srgbClr val="9C0208"/>
                                </a:solidFill>
                                <a:latin typeface="Cambria Math" panose="02040503050406030204" pitchFamily="18" charset="0"/>
                              </a:rPr>
                              <m:t>1</m:t>
                            </m:r>
                          </m:sub>
                        </m:sSub>
                      </m:oMath>
                    </m:oMathPara>
                  </a14:m>
                  <a:endParaRPr kumimoji="1" lang="en-US" altLang="zh-CN" b="0" dirty="0">
                    <a:solidFill>
                      <a:srgbClr val="9C0208"/>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3220083" y="4210920"/>
                  <a:ext cx="738279" cy="276999"/>
                </a:xfrm>
                <a:prstGeom prst="rect">
                  <a:avLst/>
                </a:prstGeom>
                <a:blipFill rotWithShape="1">
                  <a:blip r:embed="rId8"/>
                </a:blipFill>
              </p:spPr>
              <p:txBody>
                <a:bodyPr/>
                <a:lstStyle/>
                <a:p>
                  <a:r>
                    <a:rPr lang="zh-CN" altLang="en-US">
                      <a:noFill/>
                    </a:rPr>
                    <a:t> </a:t>
                  </a:r>
                </a:p>
              </p:txBody>
            </p:sp>
          </mc:Fallback>
        </mc:AlternateContent>
      </p:grpSp>
      <p:sp>
        <p:nvSpPr>
          <p:cNvPr id="16" name="文本框 15"/>
          <p:cNvSpPr txBox="1"/>
          <p:nvPr/>
        </p:nvSpPr>
        <p:spPr>
          <a:xfrm>
            <a:off x="5216413" y="3206485"/>
            <a:ext cx="2276329"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Figure 9: </a:t>
            </a:r>
            <a:r>
              <a:rPr kumimoji="1" lang="en-US" altLang="zh-CN" sz="1400" dirty="0" err="1">
                <a:latin typeface="Times New Roman" panose="02020603050405020304" pitchFamily="18" charset="0"/>
                <a:cs typeface="Times New Roman" panose="02020603050405020304" pitchFamily="18" charset="0"/>
              </a:rPr>
              <a:t>PnL</a:t>
            </a:r>
            <a:r>
              <a:rPr kumimoji="1" lang="en-US" altLang="zh-CN" sz="1400" dirty="0">
                <a:latin typeface="Times New Roman" panose="02020603050405020304" pitchFamily="18" charset="0"/>
                <a:cs typeface="Times New Roman" panose="02020603050405020304" pitchFamily="18" charset="0"/>
              </a:rPr>
              <a:t> of bull spreads</a:t>
            </a:r>
            <a:endParaRPr kumimoji="1" lang="zh-CN" alt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655953" y="2938240"/>
            <a:ext cx="4537907" cy="2847186"/>
            <a:chOff x="3912753" y="2442117"/>
            <a:chExt cx="4537907" cy="2847186"/>
          </a:xfrm>
        </p:grpSpPr>
        <p:pic>
          <p:nvPicPr>
            <p:cNvPr id="17" name="图片 16" descr="图示&#10;&#10;中度可信度描述已自动生成"/>
            <p:cNvPicPr>
              <a:picLocks noChangeAspect="1"/>
            </p:cNvPicPr>
            <p:nvPr/>
          </p:nvPicPr>
          <p:blipFill rotWithShape="1">
            <a:blip r:embed="rId3">
              <a:extLst>
                <a:ext uri="{28A0092B-C50C-407E-A947-70E740481C1C}">
                  <a14:useLocalDpi xmlns:a14="http://schemas.microsoft.com/office/drawing/2010/main" val="0"/>
                </a:ext>
              </a:extLst>
            </a:blip>
            <a:srcRect t="5739" b="10604"/>
            <a:stretch>
              <a:fillRect/>
            </a:stretch>
          </p:blipFill>
          <p:spPr>
            <a:xfrm>
              <a:off x="3912753" y="2442117"/>
              <a:ext cx="4537907" cy="2847186"/>
            </a:xfrm>
            <a:prstGeom prst="rect">
              <a:avLst/>
            </a:prstGeom>
          </p:spPr>
        </p:pic>
        <p:sp>
          <p:nvSpPr>
            <p:cNvPr id="34" name="矩形 33"/>
            <p:cNvSpPr/>
            <p:nvPr/>
          </p:nvSpPr>
          <p:spPr>
            <a:xfrm>
              <a:off x="5457050" y="2610580"/>
              <a:ext cx="2098065" cy="256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50" name="图片 49"/>
          <p:cNvPicPr>
            <a:picLocks noChangeAspect="1"/>
          </p:cNvPicPr>
          <p:nvPr/>
        </p:nvPicPr>
        <p:blipFill>
          <a:blip r:embed="rId4"/>
          <a:stretch>
            <a:fillRect/>
          </a:stretch>
        </p:blipFill>
        <p:spPr>
          <a:xfrm>
            <a:off x="11014075" y="5650230"/>
            <a:ext cx="946150" cy="710565"/>
          </a:xfrm>
          <a:prstGeom prst="rect">
            <a:avLst/>
          </a:prstGeom>
        </p:spPr>
      </p:pic>
      <p:sp>
        <p:nvSpPr>
          <p:cNvPr id="2" name="标题 1"/>
          <p:cNvSpPr>
            <a:spLocks noGrp="1"/>
          </p:cNvSpPr>
          <p:nvPr>
            <p:ph type="title"/>
          </p:nvPr>
        </p:nvSpPr>
        <p:spPr>
          <a:xfrm>
            <a:off x="584980" y="0"/>
            <a:ext cx="10338100" cy="1072212"/>
          </a:xfrm>
        </p:spPr>
        <p:txBody>
          <a:bodyPr/>
          <a:lstStyle/>
          <a:p>
            <a:r>
              <a:rPr lang="zh-CN" altLang="en-US" dirty="0"/>
              <a:t>期权组合构建：垂直差价组合</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47</a:t>
            </a:fld>
            <a:endParaRPr lang="zh-CN" altLang="en-US" dirty="0"/>
          </a:p>
        </p:txBody>
      </p:sp>
      <p:grpSp>
        <p:nvGrpSpPr>
          <p:cNvPr id="13" name="组合 12"/>
          <p:cNvGrpSpPr/>
          <p:nvPr/>
        </p:nvGrpSpPr>
        <p:grpSpPr>
          <a:xfrm>
            <a:off x="635690" y="1199396"/>
            <a:ext cx="5118340" cy="4835908"/>
            <a:chOff x="635690" y="1199396"/>
            <a:chExt cx="5118340" cy="4835908"/>
          </a:xfrm>
        </p:grpSpPr>
        <p:grpSp>
          <p:nvGrpSpPr>
            <p:cNvPr id="12" name="组合 11"/>
            <p:cNvGrpSpPr/>
            <p:nvPr/>
          </p:nvGrpSpPr>
          <p:grpSpPr>
            <a:xfrm>
              <a:off x="635690" y="1199396"/>
              <a:ext cx="5118340" cy="4835908"/>
              <a:chOff x="635690" y="1310906"/>
              <a:chExt cx="5118340" cy="4835908"/>
            </a:xfrm>
          </p:grpSpPr>
          <p:grpSp>
            <p:nvGrpSpPr>
              <p:cNvPr id="4" name="组合 3"/>
              <p:cNvGrpSpPr/>
              <p:nvPr/>
            </p:nvGrpSpPr>
            <p:grpSpPr>
              <a:xfrm>
                <a:off x="635690" y="1310906"/>
                <a:ext cx="5118340" cy="4835908"/>
                <a:chOff x="566421" y="1034049"/>
                <a:chExt cx="5118340" cy="4835908"/>
              </a:xfrm>
            </p:grpSpPr>
            <p:sp>
              <p:nvSpPr>
                <p:cNvPr id="9" name="文本框 8"/>
                <p:cNvSpPr txBox="1"/>
                <p:nvPr/>
              </p:nvSpPr>
              <p:spPr>
                <a:xfrm>
                  <a:off x="566421" y="1403350"/>
                  <a:ext cx="5118340" cy="4466607"/>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以</a:t>
                  </a:r>
                  <a:r>
                    <a:rPr lang="en-GB"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long butterfly</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为例</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买入一份低执行价格和一份高执行价格期权合约</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卖出两份</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中间执行价格</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的期权合约</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572908" y="1034049"/>
                  <a:ext cx="3550682"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蝶式差价组合（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butterfly spreads</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 name="文本框 6"/>
              <p:cNvSpPr txBox="1"/>
              <p:nvPr/>
            </p:nvSpPr>
            <p:spPr>
              <a:xfrm>
                <a:off x="2111668" y="3049750"/>
                <a:ext cx="2393347"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3: </a:t>
                </a:r>
                <a:r>
                  <a:rPr kumimoji="1" lang="en-US" altLang="zh-CN" sz="1400" dirty="0" err="1">
                    <a:latin typeface="Times New Roman" panose="02020603050405020304" pitchFamily="18" charset="0"/>
                    <a:ea typeface="宋体" panose="02010600030101010101" pitchFamily="2" charset="-122"/>
                    <a:cs typeface="Times New Roman" panose="02020603050405020304" pitchFamily="18" charset="0"/>
                  </a:rPr>
                  <a:t>PnL</a:t>
                </a:r>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 of long butterfly</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1" name="图片 10" descr="图表, 折线图&#10;&#10;描述已自动生成"/>
            <p:cNvPicPr>
              <a:picLocks noChangeAspect="1"/>
            </p:cNvPicPr>
            <p:nvPr/>
          </p:nvPicPr>
          <p:blipFill rotWithShape="1">
            <a:blip r:embed="rId5">
              <a:extLst>
                <a:ext uri="{28A0092B-C50C-407E-A947-70E740481C1C}">
                  <a14:useLocalDpi xmlns:a14="http://schemas.microsoft.com/office/drawing/2010/main" val="0"/>
                </a:ext>
              </a:extLst>
            </a:blip>
            <a:srcRect l="1211" t="12416" b="10634"/>
            <a:stretch>
              <a:fillRect/>
            </a:stretch>
          </p:blipFill>
          <p:spPr>
            <a:xfrm>
              <a:off x="662818" y="3292846"/>
              <a:ext cx="5033642" cy="2587084"/>
            </a:xfrm>
            <a:prstGeom prst="rect">
              <a:avLst/>
            </a:prstGeom>
          </p:spPr>
        </p:pic>
      </p:grpSp>
      <p:grpSp>
        <p:nvGrpSpPr>
          <p:cNvPr id="24" name="组合 23"/>
          <p:cNvGrpSpPr/>
          <p:nvPr/>
        </p:nvGrpSpPr>
        <p:grpSpPr>
          <a:xfrm>
            <a:off x="6232426" y="1199396"/>
            <a:ext cx="5677080" cy="4835908"/>
            <a:chOff x="635690" y="1310906"/>
            <a:chExt cx="5677080" cy="4835908"/>
          </a:xfrm>
        </p:grpSpPr>
        <p:grpSp>
          <p:nvGrpSpPr>
            <p:cNvPr id="29" name="组合 28"/>
            <p:cNvGrpSpPr/>
            <p:nvPr/>
          </p:nvGrpSpPr>
          <p:grpSpPr>
            <a:xfrm>
              <a:off x="635690" y="1310906"/>
              <a:ext cx="5677080" cy="4835908"/>
              <a:chOff x="566421" y="1034049"/>
              <a:chExt cx="5677080" cy="4835908"/>
            </a:xfrm>
          </p:grpSpPr>
          <p:sp>
            <p:nvSpPr>
              <p:cNvPr id="32" name="文本框 31"/>
              <p:cNvSpPr txBox="1"/>
              <p:nvPr/>
            </p:nvSpPr>
            <p:spPr>
              <a:xfrm>
                <a:off x="566421" y="1403350"/>
                <a:ext cx="5677080" cy="4466607"/>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买入一份低执行价格和一份高执行价格期权合约</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卖出两份</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中间执行价格（两个执行价格不同）</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的期权合约</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执行价间距相等</a:t>
                </a:r>
                <a:endParaRPr lang="en-US" altLang="zh-CN"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文本框 32"/>
              <p:cNvSpPr txBox="1"/>
              <p:nvPr/>
            </p:nvSpPr>
            <p:spPr>
              <a:xfrm>
                <a:off x="572908" y="1034049"/>
                <a:ext cx="2393347"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飞鹰组合（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condor</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1" name="文本框 30"/>
            <p:cNvSpPr txBox="1"/>
            <p:nvPr/>
          </p:nvSpPr>
          <p:spPr>
            <a:xfrm>
              <a:off x="2518808" y="3049750"/>
              <a:ext cx="1910844"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4: </a:t>
              </a:r>
              <a:r>
                <a:rPr kumimoji="1" lang="en-US" altLang="zh-CN" sz="1400" dirty="0" err="1">
                  <a:latin typeface="Times New Roman" panose="02020603050405020304" pitchFamily="18" charset="0"/>
                  <a:ea typeface="宋体" panose="02010600030101010101" pitchFamily="2" charset="-122"/>
                  <a:cs typeface="Times New Roman" panose="02020603050405020304" pitchFamily="18" charset="0"/>
                </a:rPr>
                <a:t>PnL</a:t>
              </a:r>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 of condor</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期权组合套利策略：利用定价误差</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48</a:t>
            </a:fld>
            <a:endParaRPr lang="zh-CN" altLang="en-US" dirty="0"/>
          </a:p>
        </p:txBody>
      </p:sp>
      <p:sp>
        <p:nvSpPr>
          <p:cNvPr id="33" name="Rectangle 15"/>
          <p:cNvSpPr>
            <a:spLocks noChangeArrowheads="1"/>
          </p:cNvSpPr>
          <p:nvPr/>
        </p:nvSpPr>
        <p:spPr bwMode="gray">
          <a:xfrm>
            <a:off x="588779" y="1030698"/>
            <a:ext cx="440203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1F3F5F"/>
              </a:buClr>
              <a:buFontTx/>
              <a:buChar char="•"/>
            </a:pPr>
            <a:r>
              <a:rPr lang="zh-CN" altLang="en-US" b="1" dirty="0">
                <a:solidFill>
                  <a:schemeClr val="bg1"/>
                </a:solidFill>
              </a:rPr>
              <a:t> 我们是刚完成第一个五年计划的协会</a:t>
            </a:r>
          </a:p>
          <a:p>
            <a:pPr eaLnBrk="1" hangingPunct="1">
              <a:spcBef>
                <a:spcPct val="50000"/>
              </a:spcBef>
              <a:buClr>
                <a:srgbClr val="1F3F5F"/>
              </a:buClr>
              <a:buFontTx/>
              <a:buChar char="•"/>
            </a:pPr>
            <a:endParaRPr lang="en-US" altLang="zh-CN" b="1" dirty="0">
              <a:solidFill>
                <a:schemeClr val="bg1"/>
              </a:solidFill>
            </a:endParaRPr>
          </a:p>
        </p:txBody>
      </p:sp>
      <p:sp>
        <p:nvSpPr>
          <p:cNvPr id="20" name="文本框 19"/>
          <p:cNvSpPr txBox="1"/>
          <p:nvPr/>
        </p:nvSpPr>
        <p:spPr>
          <a:xfrm>
            <a:off x="315595" y="901700"/>
            <a:ext cx="2238034" cy="398780"/>
          </a:xfrm>
          <a:prstGeom prst="rect">
            <a:avLst/>
          </a:prstGeom>
          <a:solidFill>
            <a:srgbClr val="9C0308"/>
          </a:solidFill>
        </p:spPr>
        <p:txBody>
          <a:bodyPr wrap="square" rtlCol="0">
            <a:spAutoFit/>
          </a:bodyPr>
          <a:lstStyle/>
          <a:p>
            <a:pPr algn="ctr"/>
            <a:r>
              <a:rPr lang="zh-CN" altLang="en-US" sz="2000" dirty="0">
                <a:solidFill>
                  <a:schemeClr val="bg1"/>
                </a:solidFill>
                <a:latin typeface="宋体" panose="02010600030101010101" pitchFamily="2" charset="-122"/>
                <a:ea typeface="宋体" panose="02010600030101010101" pitchFamily="2" charset="-122"/>
              </a:rPr>
              <a:t>蝶式套利策略 </a:t>
            </a:r>
          </a:p>
        </p:txBody>
      </p:sp>
      <mc:AlternateContent xmlns:mc="http://schemas.openxmlformats.org/markup-compatibility/2006" xmlns:a14="http://schemas.microsoft.com/office/drawing/2010/main">
        <mc:Choice Requires="a14">
          <p:sp>
            <p:nvSpPr>
              <p:cNvPr id="45" name="文本框 44"/>
              <p:cNvSpPr txBox="1"/>
              <p:nvPr/>
            </p:nvSpPr>
            <p:spPr>
              <a:xfrm>
                <a:off x="588779" y="1344719"/>
                <a:ext cx="11531600" cy="2808782"/>
              </a:xfrm>
              <a:prstGeom prst="rect">
                <a:avLst/>
              </a:prstGeom>
              <a:noFill/>
              <a:ln w="19050">
                <a:noFill/>
                <a:prstDash val="sysDash"/>
              </a:ln>
            </p:spPr>
            <p:txBody>
              <a:bodyPr wrap="square" rtlCol="0">
                <a:spAutoFit/>
              </a:bodyPr>
              <a:lstStyle/>
              <a:p>
                <a:pPr marL="342900" indent="-342900">
                  <a:lnSpc>
                    <a:spcPct val="150000"/>
                  </a:lnSpc>
                  <a:buFont typeface="Arial" panose="020B0604020202020204" pitchFamily="34" charset="0"/>
                  <a:buChar char="•"/>
                </a:pP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Long</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a:t>
                </a:r>
                <a:r>
                  <a:rPr lang="en-GB" altLang="zh-CN"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utterfly</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00"/>
                    </a:solidFill>
                    <a:latin typeface="楷体" panose="02010609060101010101" pitchFamily="49" charset="-122"/>
                    <a:ea typeface="楷体" panose="02010609060101010101" pitchFamily="49" charset="-122"/>
                  </a:rPr>
                  <a:t>买入一份低执行价格和一份高执行价格期权合约的同时，卖出两份中间执行价格的期权合约</a:t>
                </a: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dirty="0">
                    <a:solidFill>
                      <a:srgbClr val="000000"/>
                    </a:solidFill>
                    <a:latin typeface="楷体" panose="02010609060101010101" pitchFamily="49" charset="-122"/>
                    <a:ea typeface="楷体" panose="02010609060101010101" pitchFamily="49" charset="-122"/>
                  </a:rPr>
                  <a:t>价格曲线：期权价格与执行价的关系曲线是凸的，图中</a:t>
                </a:r>
                <a:r>
                  <a:rPr lang="en-US" altLang="zh-CN" dirty="0">
                    <a:solidFill>
                      <a:srgbClr val="000000"/>
                    </a:solidFill>
                    <a:latin typeface="楷体" panose="02010609060101010101" pitchFamily="49" charset="-122"/>
                    <a:ea typeface="楷体" panose="02010609060101010101" pitchFamily="49" charset="-122"/>
                  </a:rPr>
                  <a:t>    </a:t>
                </a:r>
                <a:r>
                  <a:rPr lang="zh-CN" altLang="en-US" dirty="0">
                    <a:solidFill>
                      <a:srgbClr val="000000"/>
                    </a:solidFill>
                    <a:latin typeface="楷体" panose="02010609060101010101" pitchFamily="49" charset="-122"/>
                    <a:ea typeface="楷体" panose="02010609060101010101" pitchFamily="49" charset="-122"/>
                  </a:rPr>
                  <a:t>段斜率绝对值要大于</a:t>
                </a:r>
                <a:r>
                  <a:rPr lang="en-US" altLang="zh-CN" dirty="0">
                    <a:solidFill>
                      <a:srgbClr val="000000"/>
                    </a:solidFill>
                    <a:latin typeface="楷体" panose="02010609060101010101" pitchFamily="49" charset="-122"/>
                    <a:ea typeface="楷体" panose="02010609060101010101" pitchFamily="49" charset="-122"/>
                  </a:rPr>
                  <a:t>    </a:t>
                </a:r>
                <a:r>
                  <a:rPr lang="zh-CN" altLang="en-US" dirty="0">
                    <a:solidFill>
                      <a:srgbClr val="000000"/>
                    </a:solidFill>
                    <a:latin typeface="楷体" panose="02010609060101010101" pitchFamily="49" charset="-122"/>
                    <a:ea typeface="楷体" panose="02010609060101010101" pitchFamily="49" charset="-122"/>
                  </a:rPr>
                  <a:t>段斜率的绝对值</a:t>
                </a: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endParaRPr lang="en-US" altLang="zh-CN" dirty="0">
                  <a:solidFill>
                    <a:srgbClr val="000000"/>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lang="zh-CN" altLang="en-US" sz="1800" dirty="0">
                    <a:solidFill>
                      <a:srgbClr val="000000"/>
                    </a:solidFill>
                    <a:latin typeface="楷体" panose="02010609060101010101" pitchFamily="49" charset="-122"/>
                    <a:ea typeface="楷体" panose="02010609060101010101" pitchFamily="49" charset="-122"/>
                  </a:rPr>
                  <a:t>无论到期标的资产为何值，都保证收益不小于</a:t>
                </a:r>
                <a:r>
                  <a:rPr lang="en-US" altLang="zh-CN"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p>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当执行价</a:t>
                </a:r>
                <a14:m>
                  <m:oMath xmlns:m="http://schemas.openxmlformats.org/officeDocument/2006/math">
                    <m:sSub>
                      <m:sSubPr>
                        <m:ctrlP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𝐾</m:t>
                        </m:r>
                      </m:e>
                      <m:sub>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𝐾</m:t>
                        </m:r>
                      </m:e>
                      <m:sub>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𝐾</m:t>
                        </m:r>
                      </m:e>
                      <m:sub>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3</m:t>
                        </m:r>
                      </m:sub>
                    </m:sSub>
                  </m:oMath>
                </a14:m>
                <a:r>
                  <a:rPr lang="zh-CN" altLang="en-US"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十分接近时，若</a:t>
                </a:r>
                <a14:m>
                  <m:oMath xmlns:m="http://schemas.openxmlformats.org/officeDocument/2006/math">
                    <m:f>
                      <m:fPr>
                        <m:ctrlP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fPr>
                      <m:num>
                        <m:sSup>
                          <m:sSupPr>
                            <m:ctrlP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𝑑</m:t>
                            </m:r>
                          </m:e>
                          <m:sup>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sup>
                        </m:sSup>
                        <m:sSub>
                          <m:sSubPr>
                            <m:ctrlP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𝑐</m:t>
                            </m:r>
                          </m:e>
                          <m:sub>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sub>
                        </m:sSub>
                      </m:num>
                      <m:den>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𝑑</m:t>
                        </m:r>
                        <m:sSubSup>
                          <m:sSubSupPr>
                            <m:ctrlP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𝐾</m:t>
                            </m:r>
                          </m:e>
                          <m:sub>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m:t>
                            </m:r>
                          </m:sup>
                        </m:sSubSup>
                      </m:den>
                    </m:f>
                    <m:r>
                      <a:rPr lang="en-US" altLang="zh-CN" sz="1800"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&lt;0</m:t>
                    </m:r>
                  </m:oMath>
                </a14:m>
                <a:r>
                  <a:rPr lang="zh-CN" altLang="en-US"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，寻找附近蝶式组合进行套利</a:t>
                </a:r>
                <a:endParaRPr lang="en-US" altLang="zh-CN" sz="1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588779" y="1344719"/>
                <a:ext cx="11531600" cy="2808782"/>
              </a:xfrm>
              <a:prstGeom prst="rect">
                <a:avLst/>
              </a:prstGeom>
              <a:blipFill rotWithShape="1">
                <a:blip r:embed="rId4"/>
                <a:stretch>
                  <a:fillRect l="-1" t="-15" r="1" b="21"/>
                </a:stretch>
              </a:blipFill>
              <a:ln w="19050">
                <a:no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501159" y="1856443"/>
                <a:ext cx="4625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1</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2</m:t>
                          </m:r>
                        </m:sub>
                      </m:sSub>
                    </m:oMath>
                  </m:oMathPara>
                </a14:m>
                <a:endParaRPr kumimoji="1" lang="en-US" altLang="zh-CN"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6501159" y="1856443"/>
                <a:ext cx="462563" cy="276999"/>
              </a:xfrm>
              <a:prstGeom prst="rect">
                <a:avLst/>
              </a:prstGeom>
              <a:blipFill rotWithShape="1">
                <a:blip r:embed="rId5"/>
                <a:stretch>
                  <a:fillRect l="-6" t="-122" r="-8993" b="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9016410" y="1879601"/>
                <a:ext cx="4678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2</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3</m:t>
                          </m:r>
                        </m:sub>
                      </m:sSub>
                    </m:oMath>
                  </m:oMathPara>
                </a14:m>
                <a:endParaRPr kumimoji="1" lang="en-US" altLang="zh-CN" b="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9016410" y="1879601"/>
                <a:ext cx="467884" cy="276999"/>
              </a:xfrm>
              <a:prstGeom prst="rect">
                <a:avLst/>
              </a:prstGeom>
              <a:blipFill rotWithShape="1">
                <a:blip r:embed="rId6"/>
                <a:stretch>
                  <a:fillRect l="-10" r="-8293" b="51"/>
                </a:stretch>
              </a:blipFill>
            </p:spPr>
            <p:txBody>
              <a:bodyPr/>
              <a:lstStyle/>
              <a:p>
                <a:r>
                  <a:rPr lang="zh-CN" altLang="en-US">
                    <a:noFill/>
                  </a:rPr>
                  <a:t> </a:t>
                </a:r>
              </a:p>
            </p:txBody>
          </p:sp>
        </mc:Fallback>
      </mc:AlternateContent>
      <p:grpSp>
        <p:nvGrpSpPr>
          <p:cNvPr id="27" name="组合 26"/>
          <p:cNvGrpSpPr/>
          <p:nvPr/>
        </p:nvGrpSpPr>
        <p:grpSpPr>
          <a:xfrm>
            <a:off x="2949809" y="2348120"/>
            <a:ext cx="6883021" cy="565283"/>
            <a:chOff x="1043873" y="2662931"/>
            <a:chExt cx="6883021" cy="565283"/>
          </a:xfrm>
        </p:grpSpPr>
        <mc:AlternateContent xmlns:mc="http://schemas.openxmlformats.org/markup-compatibility/2006" xmlns:a14="http://schemas.microsoft.com/office/drawing/2010/main">
          <mc:Choice Requires="a14">
            <p:sp>
              <p:nvSpPr>
                <p:cNvPr id="19" name="文本框 18"/>
                <p:cNvSpPr txBox="1"/>
                <p:nvPr/>
              </p:nvSpPr>
              <p:spPr>
                <a:xfrm>
                  <a:off x="1043873" y="2687269"/>
                  <a:ext cx="2282484" cy="530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b="0" i="1" smtClean="0">
                                <a:latin typeface="Cambria Math" panose="02040503050406030204" pitchFamily="18" charset="0"/>
                              </a:rPr>
                            </m:ctrlPr>
                          </m:dPr>
                          <m:e>
                            <m:f>
                              <m:fPr>
                                <m:ctrlPr>
                                  <a:rPr kumimoji="1" lang="en-US" altLang="zh-CN" i="1">
                                    <a:latin typeface="Cambria Math" panose="02040503050406030204" pitchFamily="18" charset="0"/>
                                  </a:rPr>
                                </m:ctrlPr>
                              </m:fPr>
                              <m:num>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2</m:t>
                                    </m:r>
                                  </m:sub>
                                </m:sSub>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𝐾</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𝐾</m:t>
                                    </m:r>
                                  </m:e>
                                  <m:sub>
                                    <m:r>
                                      <a:rPr kumimoji="1" lang="en-US" altLang="zh-CN" i="1">
                                        <a:latin typeface="Cambria Math" panose="02040503050406030204" pitchFamily="18" charset="0"/>
                                      </a:rPr>
                                      <m:t>2</m:t>
                                    </m:r>
                                  </m:sub>
                                </m:sSub>
                              </m:den>
                            </m:f>
                          </m:e>
                        </m:d>
                        <m:r>
                          <a:rPr kumimoji="1" lang="en-US" altLang="zh-CN" b="0" i="1" smtClean="0">
                            <a:latin typeface="Cambria Math" panose="02040503050406030204" pitchFamily="18" charset="0"/>
                          </a:rPr>
                          <m:t>&gt;</m:t>
                        </m:r>
                        <m:d>
                          <m:dPr>
                            <m:begChr m:val="|"/>
                            <m:endChr m:val="|"/>
                            <m:ctrlPr>
                              <a:rPr kumimoji="1" lang="en-US" altLang="zh-CN" b="0" i="1" smtClean="0">
                                <a:latin typeface="Cambria Math" panose="02040503050406030204" pitchFamily="18" charset="0"/>
                              </a:rPr>
                            </m:ctrlPr>
                          </m:dPr>
                          <m:e>
                            <m:f>
                              <m:fPr>
                                <m:ctrlPr>
                                  <a:rPr kumimoji="1" lang="en-US" altLang="zh-CN" i="1">
                                    <a:latin typeface="Cambria Math" panose="02040503050406030204" pitchFamily="18" charset="0"/>
                                  </a:rPr>
                                </m:ctrlPr>
                              </m:fPr>
                              <m:num>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3</m:t>
                                    </m:r>
                                  </m:sub>
                                </m:sSub>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𝐾</m:t>
                                    </m:r>
                                  </m:e>
                                  <m:sub>
                                    <m:r>
                                      <a:rPr kumimoji="1" lang="en-US" altLang="zh-CN" b="0" i="1" smtClean="0">
                                        <a:latin typeface="Cambria Math" panose="02040503050406030204" pitchFamily="18" charset="0"/>
                                      </a:rPr>
                                      <m:t>3</m:t>
                                    </m:r>
                                  </m:sub>
                                </m:sSub>
                              </m:den>
                            </m:f>
                          </m:e>
                        </m:d>
                      </m:oMath>
                    </m:oMathPara>
                  </a14:m>
                  <a:endParaRPr kumimoji="1" lang="en-US" altLang="zh-CN"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043873" y="2687269"/>
                  <a:ext cx="2282484" cy="530786"/>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3957923" y="2662931"/>
                  <a:ext cx="3968971" cy="565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latin typeface="Cambria Math" panose="02040503050406030204" pitchFamily="18" charset="0"/>
                              </a:rPr>
                            </m:ctrlPr>
                          </m:fPr>
                          <m:num>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num>
                          <m:den>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den>
                        </m:f>
                        <m:r>
                          <a:rPr kumimoji="1" lang="en-US" altLang="zh-CN"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𝑐</m:t>
                            </m:r>
                          </m:e>
                          <m:sub>
                            <m:r>
                              <a:rPr kumimoji="1" lang="en-US" altLang="zh-CN" b="0" i="1" smtClean="0">
                                <a:latin typeface="Cambria Math" panose="02040503050406030204" pitchFamily="18" charset="0"/>
                                <a:ea typeface="Cambria Math" panose="02040503050406030204" pitchFamily="18" charset="0"/>
                              </a:rPr>
                              <m:t>1</m:t>
                            </m:r>
                          </m:sub>
                        </m:sSub>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2</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1</m:t>
                                </m:r>
                              </m:sub>
                            </m:sSub>
                          </m:num>
                          <m:den>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3</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𝐾</m:t>
                                </m:r>
                              </m:e>
                              <m:sub>
                                <m:r>
                                  <a:rPr kumimoji="1" lang="en-US" altLang="zh-CN" b="0" i="1" smtClean="0">
                                    <a:latin typeface="Cambria Math" panose="02040503050406030204" pitchFamily="18" charset="0"/>
                                    <a:ea typeface="Cambria Math" panose="02040503050406030204" pitchFamily="18" charset="0"/>
                                  </a:rPr>
                                  <m:t>1</m:t>
                                </m:r>
                              </m:sub>
                            </m:sSub>
                          </m:den>
                        </m:f>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𝑐</m:t>
                            </m:r>
                          </m:e>
                          <m:sub>
                            <m:r>
                              <a:rPr kumimoji="1" lang="en-US" altLang="zh-CN" b="0" i="1" smtClean="0">
                                <a:latin typeface="Cambria Math" panose="02040503050406030204" pitchFamily="18" charset="0"/>
                                <a:ea typeface="Cambria Math" panose="02040503050406030204" pitchFamily="18" charset="0"/>
                              </a:rPr>
                              <m:t>3</m:t>
                            </m:r>
                          </m:sub>
                        </m:sSub>
                        <m:r>
                          <a:rPr kumimoji="1" lang="en-US" altLang="zh-CN" b="0" i="1" smtClean="0">
                            <a:latin typeface="Cambria Math" panose="02040503050406030204" pitchFamily="18" charset="0"/>
                            <a:ea typeface="Cambria Math" panose="02040503050406030204" pitchFamily="18" charset="0"/>
                          </a:rPr>
                          <m:t>−1×</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𝑐</m:t>
                            </m:r>
                          </m:e>
                          <m:sub>
                            <m:r>
                              <a:rPr kumimoji="1" lang="en-US" altLang="zh-CN" b="0" i="1" smtClean="0">
                                <a:latin typeface="Cambria Math" panose="02040503050406030204" pitchFamily="18" charset="0"/>
                                <a:ea typeface="Cambria Math" panose="02040503050406030204" pitchFamily="18" charset="0"/>
                              </a:rPr>
                              <m:t>2</m:t>
                            </m:r>
                          </m:sub>
                        </m:sSub>
                        <m:r>
                          <a:rPr kumimoji="1" lang="en-US" altLang="zh-CN" b="0" i="1" smtClean="0">
                            <a:latin typeface="Cambria Math" panose="02040503050406030204" pitchFamily="18" charset="0"/>
                            <a:ea typeface="Cambria Math" panose="02040503050406030204" pitchFamily="18" charset="0"/>
                          </a:rPr>
                          <m:t>&gt;0</m:t>
                        </m:r>
                      </m:oMath>
                    </m:oMathPara>
                  </a14:m>
                  <a:endParaRPr kumimoji="1"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957923" y="2662931"/>
                  <a:ext cx="3968971" cy="565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3362796" y="2815752"/>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oMath>
                    </m:oMathPara>
                  </a14:m>
                  <a:endParaRPr kumimoji="1" lang="en-US" altLang="zh-CN" b="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3362796" y="2815752"/>
                  <a:ext cx="246862" cy="276999"/>
                </a:xfrm>
                <a:prstGeom prst="rect">
                  <a:avLst/>
                </a:prstGeom>
                <a:blipFill rotWithShape="1">
                  <a:blip r:embed="rId9"/>
                </a:blipFill>
              </p:spPr>
              <p:txBody>
                <a:bodyPr/>
                <a:lstStyle/>
                <a:p>
                  <a:r>
                    <a:rPr lang="zh-CN" altLang="en-US">
                      <a:noFill/>
                    </a:rPr>
                    <a:t> </a:t>
                  </a:r>
                </a:p>
              </p:txBody>
            </p:sp>
          </mc:Fallback>
        </mc:AlternateContent>
      </p:grpSp>
      <p:grpSp>
        <p:nvGrpSpPr>
          <p:cNvPr id="31" name="组合 30"/>
          <p:cNvGrpSpPr/>
          <p:nvPr/>
        </p:nvGrpSpPr>
        <p:grpSpPr>
          <a:xfrm>
            <a:off x="1203285" y="4063777"/>
            <a:ext cx="9480969" cy="2790341"/>
            <a:chOff x="970538" y="3471925"/>
            <a:chExt cx="9480969" cy="2790341"/>
          </a:xfrm>
        </p:grpSpPr>
        <p:grpSp>
          <p:nvGrpSpPr>
            <p:cNvPr id="29" name="组合 28"/>
            <p:cNvGrpSpPr/>
            <p:nvPr/>
          </p:nvGrpSpPr>
          <p:grpSpPr>
            <a:xfrm>
              <a:off x="970538" y="3674578"/>
              <a:ext cx="4020271" cy="2587688"/>
              <a:chOff x="970538" y="3674578"/>
              <a:chExt cx="4020271" cy="2587688"/>
            </a:xfrm>
          </p:grpSpPr>
          <p:grpSp>
            <p:nvGrpSpPr>
              <p:cNvPr id="15" name="组合 14"/>
              <p:cNvGrpSpPr/>
              <p:nvPr/>
            </p:nvGrpSpPr>
            <p:grpSpPr>
              <a:xfrm>
                <a:off x="970538" y="3674578"/>
                <a:ext cx="4020271" cy="2587688"/>
                <a:chOff x="1015535" y="2615212"/>
                <a:chExt cx="4020271" cy="2587688"/>
              </a:xfrm>
            </p:grpSpPr>
            <p:pic>
              <p:nvPicPr>
                <p:cNvPr id="10" name="图片 9" descr="图表, 折线图&#10;&#10;描述已自动生成"/>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5535" y="2750812"/>
                  <a:ext cx="3807323" cy="2344366"/>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1683834" y="4987456"/>
                      <a:ext cx="22935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𝐾</m:t>
                                </m:r>
                              </m:e>
                              <m:sub>
                                <m:r>
                                  <a:rPr kumimoji="1" lang="en-US" altLang="zh-CN" sz="1400" b="0" i="1" smtClean="0">
                                    <a:solidFill>
                                      <a:srgbClr val="969696"/>
                                    </a:solidFill>
                                    <a:latin typeface="Cambria Math" panose="02040503050406030204" pitchFamily="18" charset="0"/>
                                  </a:rPr>
                                  <m:t>1</m:t>
                                </m:r>
                              </m:sub>
                            </m:sSub>
                          </m:oMath>
                        </m:oMathPara>
                      </a14:m>
                      <a:endParaRPr kumimoji="1" lang="en-US" altLang="zh-CN" sz="1400" b="0" dirty="0">
                        <a:solidFill>
                          <a:srgbClr val="969696"/>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683834" y="4987456"/>
                      <a:ext cx="229358" cy="215444"/>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2241896" y="4987456"/>
                      <a:ext cx="233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𝐾</m:t>
                                </m:r>
                              </m:e>
                              <m:sub>
                                <m:r>
                                  <a:rPr kumimoji="1" lang="en-US" altLang="zh-CN" sz="1400" b="0" i="1" smtClean="0">
                                    <a:solidFill>
                                      <a:srgbClr val="969696"/>
                                    </a:solidFill>
                                    <a:latin typeface="Cambria Math" panose="02040503050406030204" pitchFamily="18" charset="0"/>
                                  </a:rPr>
                                  <m:t>2</m:t>
                                </m:r>
                              </m:sub>
                            </m:sSub>
                          </m:oMath>
                        </m:oMathPara>
                      </a14:m>
                      <a:endParaRPr kumimoji="1" lang="en-US" altLang="zh-CN" sz="1400" b="0" dirty="0">
                        <a:solidFill>
                          <a:srgbClr val="969696"/>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241896" y="4987456"/>
                      <a:ext cx="233525" cy="215444"/>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3126059" y="4987456"/>
                      <a:ext cx="233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𝐾</m:t>
                                </m:r>
                              </m:e>
                              <m:sub>
                                <m:r>
                                  <a:rPr kumimoji="1" lang="en-US" altLang="zh-CN" sz="1400" b="0" i="1" smtClean="0">
                                    <a:solidFill>
                                      <a:srgbClr val="969696"/>
                                    </a:solidFill>
                                    <a:latin typeface="Cambria Math" panose="02040503050406030204" pitchFamily="18" charset="0"/>
                                  </a:rPr>
                                  <m:t>3</m:t>
                                </m:r>
                              </m:sub>
                            </m:sSub>
                          </m:oMath>
                        </m:oMathPara>
                      </a14:m>
                      <a:endParaRPr kumimoji="1" lang="en-US" altLang="zh-CN" sz="1400" b="0" dirty="0">
                        <a:solidFill>
                          <a:srgbClr val="969696"/>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3126059" y="4987456"/>
                      <a:ext cx="233525" cy="215444"/>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4811065" y="4772012"/>
                      <a:ext cx="2247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969696"/>
                                    </a:solidFill>
                                    <a:latin typeface="Cambria Math" panose="02040503050406030204" pitchFamily="18" charset="0"/>
                                  </a:rPr>
                                </m:ctrlPr>
                              </m:sSubPr>
                              <m:e>
                                <m:r>
                                  <a:rPr kumimoji="1" lang="en-US" altLang="zh-CN" sz="1400" b="0" i="1" smtClean="0">
                                    <a:solidFill>
                                      <a:srgbClr val="969696"/>
                                    </a:solidFill>
                                    <a:latin typeface="Cambria Math" panose="02040503050406030204" pitchFamily="18" charset="0"/>
                                  </a:rPr>
                                  <m:t>𝑆</m:t>
                                </m:r>
                              </m:e>
                              <m:sub>
                                <m:r>
                                  <a:rPr kumimoji="1" lang="en-US" altLang="zh-CN" sz="1400" b="0" i="1" smtClean="0">
                                    <a:solidFill>
                                      <a:srgbClr val="969696"/>
                                    </a:solidFill>
                                    <a:latin typeface="Cambria Math" panose="02040503050406030204" pitchFamily="18" charset="0"/>
                                  </a:rPr>
                                  <m:t>𝑇</m:t>
                                </m:r>
                              </m:sub>
                            </m:sSub>
                          </m:oMath>
                        </m:oMathPara>
                      </a14:m>
                      <a:endParaRPr kumimoji="1" lang="en-US" altLang="zh-CN" sz="1400" b="0" dirty="0">
                        <a:solidFill>
                          <a:srgbClr val="969696"/>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4811065" y="4772012"/>
                      <a:ext cx="224741" cy="215444"/>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032900" y="2615212"/>
                      <a:ext cx="1291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400" b="0" i="1" smtClean="0">
                                <a:solidFill>
                                  <a:srgbClr val="969696"/>
                                </a:solidFill>
                                <a:latin typeface="Cambria Math" panose="02040503050406030204" pitchFamily="18" charset="0"/>
                              </a:rPr>
                              <m:t>𝑐</m:t>
                            </m:r>
                          </m:oMath>
                        </m:oMathPara>
                      </a14:m>
                      <a:endParaRPr kumimoji="1" lang="en-US" altLang="zh-CN" sz="1400" b="0" dirty="0">
                        <a:solidFill>
                          <a:srgbClr val="969696"/>
                        </a:solidFill>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1032900" y="2615212"/>
                      <a:ext cx="129138" cy="215444"/>
                    </a:xfrm>
                    <a:prstGeom prst="rect">
                      <a:avLst/>
                    </a:prstGeom>
                    <a:blipFill rotWithShape="1">
                      <a:blip r:embed="rId15"/>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 name="文本框 27"/>
                  <p:cNvSpPr txBox="1"/>
                  <p:nvPr/>
                </p:nvSpPr>
                <p:spPr>
                  <a:xfrm>
                    <a:off x="1754991" y="4559169"/>
                    <a:ext cx="22640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rgbClr val="969696"/>
                                  </a:solidFill>
                                  <a:latin typeface="Cambria Math" panose="02040503050406030204" pitchFamily="18" charset="0"/>
                                </a:rPr>
                              </m:ctrlPr>
                            </m:sSubPr>
                            <m:e>
                              <m:r>
                                <a:rPr kumimoji="1" lang="en-US" altLang="zh-CN" sz="1600" b="0" i="1" smtClean="0">
                                  <a:solidFill>
                                    <a:srgbClr val="969696"/>
                                  </a:solidFill>
                                  <a:latin typeface="Cambria Math" panose="02040503050406030204" pitchFamily="18" charset="0"/>
                                </a:rPr>
                                <m:t>𝑐</m:t>
                              </m:r>
                            </m:e>
                            <m:sub>
                              <m:r>
                                <a:rPr kumimoji="1" lang="en-US" altLang="zh-CN" sz="1600" b="0" i="1" smtClean="0">
                                  <a:solidFill>
                                    <a:srgbClr val="969696"/>
                                  </a:solidFill>
                                  <a:latin typeface="Cambria Math" panose="02040503050406030204" pitchFamily="18" charset="0"/>
                                </a:rPr>
                                <m:t>1</m:t>
                              </m:r>
                            </m:sub>
                          </m:sSub>
                        </m:oMath>
                      </m:oMathPara>
                    </a14:m>
                    <a:endParaRPr kumimoji="1" lang="en-US" altLang="zh-CN" sz="1600" b="0" dirty="0">
                      <a:solidFill>
                        <a:srgbClr val="969696"/>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1754991" y="4559169"/>
                    <a:ext cx="226408" cy="246221"/>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2313661" y="4982361"/>
                    <a:ext cx="2311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rgbClr val="969696"/>
                                  </a:solidFill>
                                  <a:latin typeface="Cambria Math" panose="02040503050406030204" pitchFamily="18" charset="0"/>
                                </a:rPr>
                              </m:ctrlPr>
                            </m:sSubPr>
                            <m:e>
                              <m:r>
                                <a:rPr kumimoji="1" lang="en-US" altLang="zh-CN" sz="1600" b="0" i="1" smtClean="0">
                                  <a:solidFill>
                                    <a:srgbClr val="969696"/>
                                  </a:solidFill>
                                  <a:latin typeface="Cambria Math" panose="02040503050406030204" pitchFamily="18" charset="0"/>
                                </a:rPr>
                                <m:t>𝑐</m:t>
                              </m:r>
                            </m:e>
                            <m:sub>
                              <m:r>
                                <a:rPr kumimoji="1" lang="en-US" altLang="zh-CN" sz="1600" b="0" i="1" smtClean="0">
                                  <a:solidFill>
                                    <a:srgbClr val="969696"/>
                                  </a:solidFill>
                                  <a:latin typeface="Cambria Math" panose="02040503050406030204" pitchFamily="18" charset="0"/>
                                </a:rPr>
                                <m:t>2</m:t>
                              </m:r>
                            </m:sub>
                          </m:sSub>
                        </m:oMath>
                      </m:oMathPara>
                    </a14:m>
                    <a:endParaRPr kumimoji="1" lang="en-US" altLang="zh-CN" sz="1600" b="0" dirty="0">
                      <a:solidFill>
                        <a:srgbClr val="969696"/>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2313661" y="4982361"/>
                    <a:ext cx="231154" cy="246221"/>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3081062" y="5300962"/>
                    <a:ext cx="2311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rgbClr val="969696"/>
                                  </a:solidFill>
                                  <a:latin typeface="Cambria Math" panose="02040503050406030204" pitchFamily="18" charset="0"/>
                                </a:rPr>
                              </m:ctrlPr>
                            </m:sSubPr>
                            <m:e>
                              <m:r>
                                <a:rPr kumimoji="1" lang="en-US" altLang="zh-CN" sz="1600" b="0" i="1" smtClean="0">
                                  <a:solidFill>
                                    <a:srgbClr val="969696"/>
                                  </a:solidFill>
                                  <a:latin typeface="Cambria Math" panose="02040503050406030204" pitchFamily="18" charset="0"/>
                                </a:rPr>
                                <m:t>𝑐</m:t>
                              </m:r>
                            </m:e>
                            <m:sub>
                              <m:r>
                                <a:rPr kumimoji="1" lang="en-US" altLang="zh-CN" sz="1600" b="0" i="1" smtClean="0">
                                  <a:solidFill>
                                    <a:srgbClr val="969696"/>
                                  </a:solidFill>
                                  <a:latin typeface="Cambria Math" panose="02040503050406030204" pitchFamily="18" charset="0"/>
                                </a:rPr>
                                <m:t>3</m:t>
                              </m:r>
                            </m:sub>
                          </m:sSub>
                        </m:oMath>
                      </m:oMathPara>
                    </a14:m>
                    <a:endParaRPr kumimoji="1" lang="en-US" altLang="zh-CN" sz="1600" b="0" dirty="0">
                      <a:solidFill>
                        <a:srgbClr val="969696"/>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3081062" y="5300962"/>
                    <a:ext cx="231154" cy="246221"/>
                  </a:xfrm>
                  <a:prstGeom prst="rect">
                    <a:avLst/>
                  </a:prstGeom>
                  <a:blipFill rotWithShape="1">
                    <a:blip r:embed="rId18"/>
                  </a:blipFill>
                </p:spPr>
                <p:txBody>
                  <a:bodyPr/>
                  <a:lstStyle/>
                  <a:p>
                    <a:r>
                      <a:rPr lang="zh-CN" altLang="en-US">
                        <a:noFill/>
                      </a:rPr>
                      <a:t> </a:t>
                    </a:r>
                  </a:p>
                </p:txBody>
              </p:sp>
            </mc:Fallback>
          </mc:AlternateContent>
        </p:grpSp>
        <p:sp>
          <p:nvSpPr>
            <p:cNvPr id="35" name="文本框 34"/>
            <p:cNvSpPr txBox="1"/>
            <p:nvPr/>
          </p:nvSpPr>
          <p:spPr>
            <a:xfrm>
              <a:off x="1493276" y="3471925"/>
              <a:ext cx="2761846"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Figure 10: Call price </a:t>
              </a:r>
              <a:r>
                <a:rPr kumimoji="1" lang="en-US" altLang="zh-CN" sz="1400" dirty="0" err="1">
                  <a:latin typeface="Times New Roman" panose="02020603050405020304" pitchFamily="18" charset="0"/>
                  <a:cs typeface="Times New Roman" panose="02020603050405020304" pitchFamily="18" charset="0"/>
                </a:rPr>
                <a:t>v.s</a:t>
              </a:r>
              <a:r>
                <a:rPr kumimoji="1" lang="en-US" altLang="zh-CN" sz="1400" dirty="0">
                  <a:latin typeface="Times New Roman" panose="02020603050405020304" pitchFamily="18" charset="0"/>
                  <a:cs typeface="Times New Roman" panose="02020603050405020304" pitchFamily="18" charset="0"/>
                </a:rPr>
                <a:t> strike price</a:t>
              </a:r>
              <a:endParaRPr kumimoji="1" lang="zh-CN" altLang="en-US" sz="1400"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6969713" y="3502401"/>
              <a:ext cx="2483116"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Figure 11: </a:t>
              </a:r>
              <a:r>
                <a:rPr kumimoji="1" lang="en-US" altLang="zh-CN" sz="1400" dirty="0" err="1">
                  <a:latin typeface="Times New Roman" panose="02020603050405020304" pitchFamily="18" charset="0"/>
                  <a:cs typeface="Times New Roman" panose="02020603050405020304" pitchFamily="18" charset="0"/>
                </a:rPr>
                <a:t>PnL</a:t>
              </a:r>
              <a:r>
                <a:rPr kumimoji="1" lang="en-US" altLang="zh-CN" sz="1400" dirty="0">
                  <a:latin typeface="Times New Roman" panose="02020603050405020304" pitchFamily="18" charset="0"/>
                  <a:cs typeface="Times New Roman" panose="02020603050405020304" pitchFamily="18" charset="0"/>
                </a:rPr>
                <a:t> of long butterfly</a:t>
              </a:r>
              <a:endParaRPr kumimoji="1" lang="zh-CN" altLang="en-US" sz="1400" dirty="0">
                <a:latin typeface="Times New Roman" panose="02020603050405020304" pitchFamily="18" charset="0"/>
                <a:cs typeface="Times New Roman" panose="02020603050405020304" pitchFamily="18" charset="0"/>
              </a:endParaRPr>
            </a:p>
          </p:txBody>
        </p:sp>
        <p:pic>
          <p:nvPicPr>
            <p:cNvPr id="37" name="图片 36" descr="图表, 折线图&#10;&#10;描述已自动生成"/>
            <p:cNvPicPr>
              <a:picLocks noChangeAspect="1"/>
            </p:cNvPicPr>
            <p:nvPr/>
          </p:nvPicPr>
          <p:blipFill rotWithShape="1">
            <a:blip r:embed="rId19">
              <a:extLst>
                <a:ext uri="{28A0092B-C50C-407E-A947-70E740481C1C}">
                  <a14:useLocalDpi xmlns:a14="http://schemas.microsoft.com/office/drawing/2010/main" val="0"/>
                </a:ext>
              </a:extLst>
            </a:blip>
            <a:srcRect l="1211" t="12416" b="10634"/>
            <a:stretch>
              <a:fillRect/>
            </a:stretch>
          </p:blipFill>
          <p:spPr>
            <a:xfrm>
              <a:off x="5776929" y="3841301"/>
              <a:ext cx="4674578" cy="2402540"/>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图表, 折线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7832" y="3789308"/>
            <a:ext cx="3890667" cy="2580741"/>
          </a:xfrm>
          <a:prstGeom prst="rect">
            <a:avLst/>
          </a:prstGeom>
        </p:spPr>
      </p:pic>
      <p:pic>
        <p:nvPicPr>
          <p:cNvPr id="50" name="图片 49"/>
          <p:cNvPicPr>
            <a:picLocks noChangeAspect="1"/>
          </p:cNvPicPr>
          <p:nvPr/>
        </p:nvPicPr>
        <p:blipFill>
          <a:blip r:embed="rId4"/>
          <a:stretch>
            <a:fillRect/>
          </a:stretch>
        </p:blipFill>
        <p:spPr>
          <a:xfrm>
            <a:off x="11014075" y="5650230"/>
            <a:ext cx="946150" cy="710565"/>
          </a:xfrm>
          <a:prstGeom prst="rect">
            <a:avLst/>
          </a:prstGeom>
        </p:spPr>
      </p:pic>
      <p:sp>
        <p:nvSpPr>
          <p:cNvPr id="2" name="标题 1"/>
          <p:cNvSpPr>
            <a:spLocks noGrp="1"/>
          </p:cNvSpPr>
          <p:nvPr>
            <p:ph type="title"/>
          </p:nvPr>
        </p:nvSpPr>
        <p:spPr>
          <a:xfrm>
            <a:off x="584980" y="0"/>
            <a:ext cx="10338100" cy="1072212"/>
          </a:xfrm>
        </p:spPr>
        <p:txBody>
          <a:bodyPr/>
          <a:lstStyle/>
          <a:p>
            <a:r>
              <a:rPr lang="zh-CN" altLang="en-US" dirty="0"/>
              <a:t>期权组合构建：水平差价组合</a:t>
            </a:r>
            <a:r>
              <a:rPr lang="en-US" altLang="zh-CN" dirty="0"/>
              <a:t>&amp;</a:t>
            </a:r>
            <a:r>
              <a:rPr lang="zh-CN" altLang="en-US" dirty="0"/>
              <a:t>对角组合</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49</a:t>
            </a:fld>
            <a:endParaRPr lang="zh-CN" altLang="en-US" dirty="0"/>
          </a:p>
        </p:txBody>
      </p:sp>
      <p:grpSp>
        <p:nvGrpSpPr>
          <p:cNvPr id="26" name="组合 25"/>
          <p:cNvGrpSpPr/>
          <p:nvPr/>
        </p:nvGrpSpPr>
        <p:grpSpPr>
          <a:xfrm>
            <a:off x="635690" y="938472"/>
            <a:ext cx="5118340" cy="5574572"/>
            <a:chOff x="6368810" y="497205"/>
            <a:chExt cx="5118340" cy="5574572"/>
          </a:xfrm>
        </p:grpSpPr>
        <p:grpSp>
          <p:nvGrpSpPr>
            <p:cNvPr id="37" name="组合 36"/>
            <p:cNvGrpSpPr/>
            <p:nvPr/>
          </p:nvGrpSpPr>
          <p:grpSpPr>
            <a:xfrm>
              <a:off x="6368810" y="497205"/>
              <a:ext cx="5118340" cy="5574572"/>
              <a:chOff x="566421" y="1034049"/>
              <a:chExt cx="5118340" cy="5574572"/>
            </a:xfrm>
          </p:grpSpPr>
          <mc:AlternateContent xmlns:mc="http://schemas.openxmlformats.org/markup-compatibility/2006" xmlns:a14="http://schemas.microsoft.com/office/drawing/2010/main">
            <mc:Choice Requires="a14">
              <p:sp>
                <p:nvSpPr>
                  <p:cNvPr id="39" name="文本框 38"/>
                  <p:cNvSpPr txBox="1"/>
                  <p:nvPr/>
                </p:nvSpPr>
                <p:spPr>
                  <a:xfrm>
                    <a:off x="566421" y="1403350"/>
                    <a:ext cx="5118340" cy="5205271"/>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由两个相同执行价</a:t>
                    </a:r>
                    <a14:m>
                      <m:oMath xmlns:m="http://schemas.openxmlformats.org/officeDocument/2006/math">
                        <m:r>
                          <a:rPr lang="en-US" altLang="zh-CN" sz="1600" b="0" i="1" dirty="0">
                            <a:solidFill>
                              <a:srgbClr val="000000"/>
                            </a:solidFill>
                            <a:latin typeface="Cambria Math" panose="02040503050406030204" pitchFamily="18" charset="0"/>
                          </a:rPr>
                          <m:t>𝐾</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、但不同到期日</a:t>
                    </a:r>
                    <a14:m>
                      <m:oMath xmlns:m="http://schemas.openxmlformats.org/officeDocument/2006/math">
                        <m:sSub>
                          <m:sSubPr>
                            <m:ctrlPr>
                              <a:rPr lang="en-US" altLang="zh-CN" sz="1600" i="1" dirty="0">
                                <a:solidFill>
                                  <a:srgbClr val="000000"/>
                                </a:solidFill>
                                <a:latin typeface="Cambria Math" panose="02040503050406030204" pitchFamily="18" charset="0"/>
                              </a:rPr>
                            </m:ctrlPr>
                          </m:sSubPr>
                          <m:e>
                            <m:r>
                              <a:rPr lang="en-US" altLang="zh-CN" sz="1600" i="1" dirty="0">
                                <a:solidFill>
                                  <a:srgbClr val="000000"/>
                                </a:solidFill>
                                <a:latin typeface="Cambria Math" panose="02040503050406030204" pitchFamily="18" charset="0"/>
                              </a:rPr>
                              <m:t>𝑇</m:t>
                            </m:r>
                          </m:e>
                          <m:sub>
                            <m:r>
                              <a:rPr lang="en-US" altLang="zh-CN" sz="1600" i="1" dirty="0">
                                <a:solidFill>
                                  <a:srgbClr val="000000"/>
                                </a:solidFill>
                                <a:latin typeface="Cambria Math" panose="02040503050406030204" pitchFamily="18" charset="0"/>
                              </a:rPr>
                              <m:t>1</m:t>
                            </m:r>
                          </m:sub>
                        </m:sSub>
                        <m:r>
                          <a:rPr lang="en-US" altLang="zh-CN" sz="1600" i="1" dirty="0">
                            <a:solidFill>
                              <a:srgbClr val="000000"/>
                            </a:solidFill>
                            <a:latin typeface="Cambria Math" panose="02040503050406030204" pitchFamily="18" charset="0"/>
                          </a:rPr>
                          <m:t>&lt;</m:t>
                        </m:r>
                        <m:sSub>
                          <m:sSubPr>
                            <m:ctrlPr>
                              <a:rPr lang="en-US" altLang="zh-CN" sz="1600" i="1" dirty="0">
                                <a:solidFill>
                                  <a:srgbClr val="000000"/>
                                </a:solidFill>
                                <a:latin typeface="Cambria Math" panose="02040503050406030204" pitchFamily="18" charset="0"/>
                              </a:rPr>
                            </m:ctrlPr>
                          </m:sSubPr>
                          <m:e>
                            <m:r>
                              <a:rPr lang="en-US" altLang="zh-CN" sz="1600" i="1" dirty="0">
                                <a:solidFill>
                                  <a:srgbClr val="000000"/>
                                </a:solidFill>
                                <a:latin typeface="Cambria Math" panose="02040503050406030204" pitchFamily="18" charset="0"/>
                              </a:rPr>
                              <m:t>𝑇</m:t>
                            </m:r>
                          </m:e>
                          <m:sub>
                            <m:r>
                              <a:rPr lang="en-US" altLang="zh-CN" sz="1600" i="1" dirty="0">
                                <a:solidFill>
                                  <a:srgbClr val="000000"/>
                                </a:solidFill>
                                <a:latin typeface="Cambria Math" panose="02040503050406030204" pitchFamily="18" charset="0"/>
                              </a:rPr>
                              <m:t>2</m:t>
                            </m:r>
                          </m:sub>
                        </m:sSub>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的同种期权构成</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正向差期组合：卖短买长，看多</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vol</a:t>
                    </a:r>
                  </a:p>
                  <a:p>
                    <a:pPr marL="742950" lvl="1"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期权空头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 + </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期限较长</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的期权多头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 </a:t>
                    </a: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反向差期组合：买短卖长，看空</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vol</a:t>
                    </a: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566421" y="1403350"/>
                    <a:ext cx="5118340" cy="5205271"/>
                  </a:xfrm>
                  <a:prstGeom prst="rect">
                    <a:avLst/>
                  </a:prstGeom>
                  <a:blipFill rotWithShape="1">
                    <a:blip r:embed="rId5"/>
                  </a:blipFill>
                  <a:ln w="19050">
                    <a:solidFill>
                      <a:srgbClr val="972022"/>
                    </a:solidFill>
                    <a:prstDash val="sysDash"/>
                  </a:ln>
                </p:spPr>
                <p:txBody>
                  <a:bodyPr/>
                  <a:lstStyle/>
                  <a:p>
                    <a:r>
                      <a:rPr lang="zh-CN" altLang="en-US">
                        <a:noFill/>
                      </a:rPr>
                      <a:t> </a:t>
                    </a:r>
                  </a:p>
                </p:txBody>
              </p:sp>
            </mc:Fallback>
          </mc:AlternateContent>
          <p:sp>
            <p:nvSpPr>
              <p:cNvPr id="40" name="文本框 39"/>
              <p:cNvSpPr txBox="1"/>
              <p:nvPr/>
            </p:nvSpPr>
            <p:spPr>
              <a:xfrm>
                <a:off x="572908" y="1034049"/>
                <a:ext cx="3169457"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差期组合（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calendar spreads</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2" name="组合 21"/>
            <p:cNvGrpSpPr/>
            <p:nvPr/>
          </p:nvGrpSpPr>
          <p:grpSpPr>
            <a:xfrm>
              <a:off x="6521575" y="3011781"/>
              <a:ext cx="4597507" cy="2979711"/>
              <a:chOff x="1224746" y="2078584"/>
              <a:chExt cx="4597507" cy="2979711"/>
            </a:xfrm>
          </p:grpSpPr>
          <p:grpSp>
            <p:nvGrpSpPr>
              <p:cNvPr id="14" name="组合 13"/>
              <p:cNvGrpSpPr/>
              <p:nvPr/>
            </p:nvGrpSpPr>
            <p:grpSpPr>
              <a:xfrm>
                <a:off x="1224746" y="2386360"/>
                <a:ext cx="4597507" cy="2671935"/>
                <a:chOff x="2213819" y="3429000"/>
                <a:chExt cx="5114858" cy="2972605"/>
              </a:xfrm>
            </p:grpSpPr>
            <p:pic>
              <p:nvPicPr>
                <p:cNvPr id="6" name="图片 5" descr="图表, 折线图&#10;&#10;描述已自动生成"/>
                <p:cNvPicPr>
                  <a:picLocks noChangeAspect="1"/>
                </p:cNvPicPr>
                <p:nvPr/>
              </p:nvPicPr>
              <p:blipFill rotWithShape="1">
                <a:blip r:embed="rId6">
                  <a:extLst>
                    <a:ext uri="{28A0092B-C50C-407E-A947-70E740481C1C}">
                      <a14:useLocalDpi xmlns:a14="http://schemas.microsoft.com/office/drawing/2010/main" val="0"/>
                    </a:ext>
                  </a:extLst>
                </a:blip>
                <a:srcRect l="15879" t="6133"/>
                <a:stretch>
                  <a:fillRect/>
                </a:stretch>
              </p:blipFill>
              <p:spPr>
                <a:xfrm>
                  <a:off x="2620537" y="3509866"/>
                  <a:ext cx="4626544" cy="2891739"/>
                </a:xfrm>
                <a:prstGeom prst="rect">
                  <a:avLst/>
                </a:prstGeom>
              </p:spPr>
            </p:pic>
            <p:sp>
              <p:nvSpPr>
                <p:cNvPr id="8" name="文本框 7"/>
                <p:cNvSpPr txBox="1"/>
                <p:nvPr/>
              </p:nvSpPr>
              <p:spPr>
                <a:xfrm>
                  <a:off x="2788681" y="4382430"/>
                  <a:ext cx="1009754" cy="30816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short C(T1)</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6096000" y="3509868"/>
                  <a:ext cx="1232677" cy="680112"/>
                </a:xfrm>
                <a:prstGeom prst="rect">
                  <a:avLst/>
                </a:prstGeom>
                <a:noFill/>
              </p:spPr>
              <p:txBody>
                <a:bodyPr wrap="none" rtlCol="0">
                  <a:spAutoFit/>
                </a:bodyPr>
                <a:lstStyle/>
                <a:p>
                  <a:pPr>
                    <a:lnSpc>
                      <a:spcPct val="150000"/>
                    </a:lnSpc>
                  </a:pPr>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C(T2) </a:t>
                  </a:r>
                  <a:b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br>
                  <a:r>
                    <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仍有时间价值</a:t>
                  </a:r>
                </a:p>
              </p:txBody>
            </p:sp>
            <p:sp>
              <p:nvSpPr>
                <p:cNvPr id="25" name="文本框 24"/>
                <p:cNvSpPr txBox="1"/>
                <p:nvPr/>
              </p:nvSpPr>
              <p:spPr>
                <a:xfrm>
                  <a:off x="2213819" y="3429000"/>
                  <a:ext cx="658427" cy="419168"/>
                </a:xfrm>
                <a:prstGeom prst="rect">
                  <a:avLst/>
                </a:prstGeom>
                <a:solidFill>
                  <a:schemeClr val="bg1"/>
                </a:solidFill>
              </p:spPr>
              <p:txBody>
                <a:bodyPr wrap="none" rtlCol="0">
                  <a:spAutoFit/>
                </a:bodyPr>
                <a:lstStyle/>
                <a:p>
                  <a:pPr>
                    <a:lnSpc>
                      <a:spcPct val="150000"/>
                    </a:lnSpc>
                  </a:pPr>
                  <a:r>
                    <a:rPr kumimoji="1" lang="en-US" altLang="zh-CN"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rPr>
                    <a:t>Profit</a:t>
                  </a:r>
                  <a:endParaRPr kumimoji="1" lang="zh-CN" altLang="en-US"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2" name="文本框 41"/>
              <p:cNvSpPr txBox="1"/>
              <p:nvPr/>
            </p:nvSpPr>
            <p:spPr>
              <a:xfrm>
                <a:off x="1857452" y="2078584"/>
                <a:ext cx="3169457"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5: Calendar spread using two calls</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43" name="组合 42"/>
          <p:cNvGrpSpPr/>
          <p:nvPr/>
        </p:nvGrpSpPr>
        <p:grpSpPr>
          <a:xfrm>
            <a:off x="6096000" y="938472"/>
            <a:ext cx="5118340" cy="5574572"/>
            <a:chOff x="6368810" y="497205"/>
            <a:chExt cx="5118340" cy="5574572"/>
          </a:xfrm>
        </p:grpSpPr>
        <p:grpSp>
          <p:nvGrpSpPr>
            <p:cNvPr id="44" name="组合 43"/>
            <p:cNvGrpSpPr/>
            <p:nvPr/>
          </p:nvGrpSpPr>
          <p:grpSpPr>
            <a:xfrm>
              <a:off x="6368810" y="497205"/>
              <a:ext cx="5118340" cy="5574572"/>
              <a:chOff x="566421" y="1034049"/>
              <a:chExt cx="5118340" cy="5574572"/>
            </a:xfrm>
          </p:grpSpPr>
          <mc:AlternateContent xmlns:mc="http://schemas.openxmlformats.org/markup-compatibility/2006" xmlns:a14="http://schemas.microsoft.com/office/drawing/2010/main">
            <mc:Choice Requires="a14">
              <p:sp>
                <p:nvSpPr>
                  <p:cNvPr id="53" name="文本框 52"/>
                  <p:cNvSpPr txBox="1"/>
                  <p:nvPr/>
                </p:nvSpPr>
                <p:spPr>
                  <a:xfrm>
                    <a:off x="566421" y="1403350"/>
                    <a:ext cx="5118340" cy="5205271"/>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由两个不同执行价</a:t>
                    </a:r>
                    <a14:m>
                      <m:oMath xmlns:m="http://schemas.openxmlformats.org/officeDocument/2006/math">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𝐾</m:t>
                            </m:r>
                          </m:e>
                          <m:sub>
                            <m:r>
                              <a:rPr lang="en-US" altLang="zh-CN" sz="1600" b="0" i="1" smtClean="0">
                                <a:solidFill>
                                  <a:srgbClr val="000000"/>
                                </a:solidFill>
                                <a:latin typeface="Cambria Math" panose="02040503050406030204" pitchFamily="18" charset="0"/>
                              </a:rPr>
                              <m:t>1</m:t>
                            </m:r>
                          </m:sub>
                        </m:sSub>
                        <m:r>
                          <a:rPr lang="en-US" altLang="zh-CN" sz="1600" b="0" i="1" smtClean="0">
                            <a:solidFill>
                              <a:srgbClr val="000000"/>
                            </a:solidFill>
                            <a:latin typeface="Cambria Math" panose="02040503050406030204" pitchFamily="18" charset="0"/>
                          </a:rPr>
                          <m:t>&lt;</m:t>
                        </m:r>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𝐾</m:t>
                            </m:r>
                          </m:e>
                          <m:sub>
                            <m:r>
                              <a:rPr lang="en-US" altLang="zh-CN" sz="1600" b="0" i="1" smtClean="0">
                                <a:solidFill>
                                  <a:srgbClr val="000000"/>
                                </a:solidFill>
                                <a:latin typeface="Cambria Math" panose="02040503050406030204" pitchFamily="18" charset="0"/>
                              </a:rPr>
                              <m:t>2</m:t>
                            </m:r>
                          </m:sub>
                        </m:sSub>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、不同到期日</a:t>
                    </a:r>
                    <a14:m>
                      <m:oMath xmlns:m="http://schemas.openxmlformats.org/officeDocument/2006/math">
                        <m:sSub>
                          <m:sSubPr>
                            <m:ctrlPr>
                              <a:rPr lang="en-US" altLang="zh-CN" sz="1600" i="1" dirty="0" smtClean="0">
                                <a:solidFill>
                                  <a:srgbClr val="000000"/>
                                </a:solidFill>
                                <a:latin typeface="Cambria Math" panose="02040503050406030204" pitchFamily="18" charset="0"/>
                              </a:rPr>
                            </m:ctrlPr>
                          </m:sSubPr>
                          <m:e>
                            <m:r>
                              <a:rPr lang="en-US" altLang="zh-CN" sz="1600" b="0" i="1" dirty="0">
                                <a:solidFill>
                                  <a:srgbClr val="000000"/>
                                </a:solidFill>
                                <a:latin typeface="Cambria Math" panose="02040503050406030204" pitchFamily="18" charset="0"/>
                              </a:rPr>
                              <m:t>𝑇</m:t>
                            </m:r>
                          </m:e>
                          <m:sub>
                            <m:r>
                              <a:rPr lang="en-US" altLang="zh-CN" sz="1600" b="0" i="1" dirty="0" smtClean="0">
                                <a:solidFill>
                                  <a:srgbClr val="000000"/>
                                </a:solidFill>
                                <a:latin typeface="Cambria Math" panose="02040503050406030204" pitchFamily="18" charset="0"/>
                              </a:rPr>
                              <m:t>1</m:t>
                            </m:r>
                          </m:sub>
                        </m:sSub>
                        <m:r>
                          <a:rPr lang="en-US" altLang="zh-CN" sz="1600" b="0" i="1" dirty="0" smtClean="0">
                            <a:solidFill>
                              <a:srgbClr val="000000"/>
                            </a:solidFill>
                            <a:latin typeface="Cambria Math" panose="02040503050406030204" pitchFamily="18" charset="0"/>
                          </a:rPr>
                          <m:t>&lt;</m:t>
                        </m:r>
                        <m:sSub>
                          <m:sSubPr>
                            <m:ctrlPr>
                              <a:rPr lang="en-US" altLang="zh-CN" sz="1600" i="1" dirty="0" smtClean="0">
                                <a:solidFill>
                                  <a:srgbClr val="000000"/>
                                </a:solidFill>
                                <a:latin typeface="Cambria Math" panose="02040503050406030204" pitchFamily="18" charset="0"/>
                              </a:rPr>
                            </m:ctrlPr>
                          </m:sSubPr>
                          <m:e>
                            <m:r>
                              <a:rPr lang="en-US" altLang="zh-CN" sz="1600" b="0" i="1" dirty="0" smtClean="0">
                                <a:solidFill>
                                  <a:srgbClr val="000000"/>
                                </a:solidFill>
                                <a:latin typeface="Cambria Math" panose="02040503050406030204" pitchFamily="18" charset="0"/>
                              </a:rPr>
                              <m:t>𝑇</m:t>
                            </m:r>
                          </m:e>
                          <m:sub>
                            <m:r>
                              <a:rPr lang="en-US" altLang="zh-CN" sz="1600" b="0" i="1" dirty="0" smtClean="0">
                                <a:solidFill>
                                  <a:srgbClr val="000000"/>
                                </a:solidFill>
                                <a:latin typeface="Cambria Math" panose="02040503050406030204" pitchFamily="18" charset="0"/>
                              </a:rPr>
                              <m:t>2</m:t>
                            </m:r>
                          </m:sub>
                        </m:sSub>
                        <m:r>
                          <a:rPr lang="en-US" altLang="zh-CN" sz="1600" b="0" i="1" dirty="0" smtClean="0">
                            <a:solidFill>
                              <a:srgbClr val="000000"/>
                            </a:solidFill>
                            <a:latin typeface="Cambria Math" panose="02040503050406030204" pitchFamily="18" charset="0"/>
                          </a:rPr>
                          <m:t> </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的同种期权构成</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正向对角组合：卖短买长</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期权空头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 + </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期限较长</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的期权多头 </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 </a:t>
                    </a: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反向对角组合：买短卖长</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566421" y="1403350"/>
                    <a:ext cx="5118340" cy="5205271"/>
                  </a:xfrm>
                  <a:prstGeom prst="rect">
                    <a:avLst/>
                  </a:prstGeom>
                  <a:blipFill rotWithShape="1">
                    <a:blip r:embed="rId7"/>
                  </a:blipFill>
                  <a:ln w="19050">
                    <a:solidFill>
                      <a:srgbClr val="972022"/>
                    </a:solidFill>
                    <a:prstDash val="sysDash"/>
                  </a:ln>
                </p:spPr>
                <p:txBody>
                  <a:bodyPr/>
                  <a:lstStyle/>
                  <a:p>
                    <a:r>
                      <a:rPr lang="zh-CN" altLang="en-US">
                        <a:noFill/>
                      </a:rPr>
                      <a:t> </a:t>
                    </a:r>
                  </a:p>
                </p:txBody>
              </p:sp>
            </mc:Fallback>
          </mc:AlternateContent>
          <p:sp>
            <p:nvSpPr>
              <p:cNvPr id="54" name="文本框 53"/>
              <p:cNvSpPr txBox="1"/>
              <p:nvPr/>
            </p:nvSpPr>
            <p:spPr>
              <a:xfrm>
                <a:off x="572908" y="1034049"/>
                <a:ext cx="3169457"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对角组合（</a:t>
                </a: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diagonal</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spreads</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5" name="组合 44"/>
            <p:cNvGrpSpPr/>
            <p:nvPr/>
          </p:nvGrpSpPr>
          <p:grpSpPr>
            <a:xfrm>
              <a:off x="6587381" y="2987733"/>
              <a:ext cx="4597874" cy="1308692"/>
              <a:chOff x="1290552" y="2054536"/>
              <a:chExt cx="4597874" cy="1308692"/>
            </a:xfrm>
          </p:grpSpPr>
          <p:grpSp>
            <p:nvGrpSpPr>
              <p:cNvPr id="46" name="组合 45"/>
              <p:cNvGrpSpPr/>
              <p:nvPr/>
            </p:nvGrpSpPr>
            <p:grpSpPr>
              <a:xfrm>
                <a:off x="1290552" y="2289718"/>
                <a:ext cx="4597874" cy="1073510"/>
                <a:chOff x="2287030" y="3321481"/>
                <a:chExt cx="5115265" cy="1194310"/>
              </a:xfrm>
            </p:grpSpPr>
            <p:sp>
              <p:nvSpPr>
                <p:cNvPr id="49" name="文本框 48"/>
                <p:cNvSpPr txBox="1"/>
                <p:nvPr/>
              </p:nvSpPr>
              <p:spPr>
                <a:xfrm>
                  <a:off x="2934606" y="4207622"/>
                  <a:ext cx="1300945" cy="30816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short C(K2, T1)</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文本框 50"/>
                <p:cNvSpPr txBox="1"/>
                <p:nvPr/>
              </p:nvSpPr>
              <p:spPr>
                <a:xfrm>
                  <a:off x="6096000" y="3509866"/>
                  <a:ext cx="1306295" cy="680112"/>
                </a:xfrm>
                <a:prstGeom prst="rect">
                  <a:avLst/>
                </a:prstGeom>
                <a:noFill/>
              </p:spPr>
              <p:txBody>
                <a:bodyPr wrap="none" rtlCol="0">
                  <a:spAutoFit/>
                </a:bodyPr>
                <a:lstStyle/>
                <a:p>
                  <a:pPr>
                    <a:lnSpc>
                      <a:spcPct val="150000"/>
                    </a:lnSpc>
                  </a:pPr>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C(K1, T2) </a:t>
                  </a:r>
                  <a:b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br>
                  <a:r>
                    <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仍有时间价值</a:t>
                  </a:r>
                </a:p>
              </p:txBody>
            </p:sp>
            <p:sp>
              <p:nvSpPr>
                <p:cNvPr id="52" name="文本框 51"/>
                <p:cNvSpPr txBox="1"/>
                <p:nvPr/>
              </p:nvSpPr>
              <p:spPr>
                <a:xfrm>
                  <a:off x="2287030" y="3321481"/>
                  <a:ext cx="658427" cy="419167"/>
                </a:xfrm>
                <a:prstGeom prst="rect">
                  <a:avLst/>
                </a:prstGeom>
                <a:solidFill>
                  <a:schemeClr val="bg1"/>
                </a:solidFill>
              </p:spPr>
              <p:txBody>
                <a:bodyPr wrap="none" rtlCol="0">
                  <a:spAutoFit/>
                </a:bodyPr>
                <a:lstStyle/>
                <a:p>
                  <a:pPr>
                    <a:lnSpc>
                      <a:spcPct val="150000"/>
                    </a:lnSpc>
                  </a:pPr>
                  <a:r>
                    <a:rPr kumimoji="1" lang="en-US" altLang="zh-CN"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rPr>
                    <a:t>Profit</a:t>
                  </a:r>
                  <a:endParaRPr kumimoji="1" lang="zh-CN" altLang="en-US"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7" name="文本框 46"/>
              <p:cNvSpPr txBox="1"/>
              <p:nvPr/>
            </p:nvSpPr>
            <p:spPr>
              <a:xfrm>
                <a:off x="2029608" y="2054536"/>
                <a:ext cx="3179075"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6: Diagonal spread using two calls</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——Black-Scholes-</a:t>
            </a:r>
            <a:r>
              <a:rPr lang="en-US" altLang="zh-CN" dirty="0" err="1">
                <a:latin typeface="+mn-lt"/>
                <a:ea typeface="+mn-ea"/>
                <a:cs typeface="+mn-ea"/>
                <a:sym typeface="+mn-lt"/>
              </a:rPr>
              <a:t>Metron</a:t>
            </a:r>
            <a:r>
              <a:rPr lang="en-US" altLang="zh-CN" dirty="0">
                <a:latin typeface="+mn-lt"/>
                <a:ea typeface="+mn-ea"/>
                <a:cs typeface="+mn-ea"/>
                <a:sym typeface="+mn-lt"/>
              </a:rPr>
              <a:t> Model</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5</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13" name="文本框 12"/>
          <p:cNvSpPr txBox="1"/>
          <p:nvPr/>
        </p:nvSpPr>
        <p:spPr>
          <a:xfrm>
            <a:off x="348095" y="1056049"/>
            <a:ext cx="1765185" cy="369332"/>
          </a:xfrm>
          <a:prstGeom prst="rect">
            <a:avLst/>
          </a:prstGeom>
          <a:solidFill>
            <a:srgbClr val="9C0308"/>
          </a:solidFill>
        </p:spPr>
        <p:txBody>
          <a:bodyPr wrap="square" rtlCol="0">
            <a:spAutoFit/>
          </a:bodyPr>
          <a:lstStyle/>
          <a:p>
            <a:pPr>
              <a:spcAft>
                <a:spcPts val="50"/>
              </a:spcAft>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Solve BSM PDE</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mc:AlternateContent xmlns:mc="http://schemas.openxmlformats.org/markup-compatibility/2006" xmlns:a14="http://schemas.microsoft.com/office/drawing/2010/main">
        <mc:Choice Requires="a14">
          <p:sp>
            <p:nvSpPr>
              <p:cNvPr id="17" name="文本框 16"/>
              <p:cNvSpPr txBox="1"/>
              <p:nvPr/>
            </p:nvSpPr>
            <p:spPr>
              <a:xfrm>
                <a:off x="348095" y="1589952"/>
                <a:ext cx="11531600" cy="4409862"/>
              </a:xfrm>
              <a:prstGeom prst="rect">
                <a:avLst/>
              </a:prstGeom>
              <a:noFill/>
              <a:ln w="19050">
                <a:solidFill>
                  <a:srgbClr val="972022"/>
                </a:solidFill>
                <a:prstDash val="sysDash"/>
              </a:ln>
            </p:spPr>
            <p:txBody>
              <a:bodyPr wrap="square" rtlCol="0">
                <a:spAutoFit/>
              </a:bodyPr>
              <a:lstStyle/>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本质是不带随机项的偏微分方程，可以利用热方程（</a:t>
                </a:r>
                <a14:m>
                  <m:oMath xmlns:m="http://schemas.openxmlformats.org/officeDocument/2006/math">
                    <m:f>
                      <m:f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𝑢</m:t>
                        </m:r>
                      </m:num>
                      <m:den>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den>
                    </m:f>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𝑢</m:t>
                        </m:r>
                      </m:num>
                      <m:den>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den>
                    </m:f>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）求解方法，结合终值条件和边界条件求出解析解</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得到方程的解为</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R="0" lvl="0" algn="l" defTabSz="914400" rtl="0" eaLnBrk="1" fontAlgn="auto" latinLnBrk="0" hangingPunct="1">
                  <a:lnSpc>
                    <a:spcPct val="100000"/>
                  </a:lnSpc>
                  <a:spcBef>
                    <a:spcPts val="0"/>
                  </a:spcBef>
                  <a:spcAft>
                    <a:spcPts val="50"/>
                  </a:spcAft>
                  <a:buClrTx/>
                  <a:buSzTx/>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48095" y="1589952"/>
                <a:ext cx="11531600" cy="4409862"/>
              </a:xfrm>
              <a:prstGeom prst="rect">
                <a:avLst/>
              </a:prstGeom>
              <a:blipFill rotWithShape="1">
                <a:blip r:embed="rId3"/>
                <a:stretch>
                  <a:fillRect l="-84" t="-228" r="-82" b="-208"/>
                </a:stretch>
              </a:blipFill>
              <a:ln w="19050">
                <a:solidFill>
                  <a:srgbClr val="972022"/>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506305" y="2416355"/>
                <a:ext cx="7337600" cy="699038"/>
              </a:xfrm>
              <a:prstGeom prst="rect">
                <a:avLst/>
              </a:prstGeom>
            </p:spPr>
            <p:txBody>
              <a:bodyPr wrap="square">
                <a:spAutoFit/>
              </a:bodyPr>
              <a:lstStyle/>
              <a:p>
                <a14:m>
                  <m:oMath xmlns:m="http://schemas.openxmlformats.org/officeDocument/2006/math">
                    <m:r>
                      <a:rPr lang="zh-CN" altLang="en-US" sz="1600" i="1" dirty="0">
                        <a:solidFill>
                          <a:prstClr val="black"/>
                        </a:solidFill>
                        <a:latin typeface="Cambria Math" panose="02040503050406030204" pitchFamily="18" charset="0"/>
                        <a:cs typeface="+mn-ea"/>
                        <a:sym typeface="+mn-lt"/>
                      </a:rPr>
                      <m:t>换元</m:t>
                    </m:r>
                    <m:r>
                      <m:rPr>
                        <m:nor/>
                      </m:rPr>
                      <a:rPr lang="zh-CN" altLang="en-US" sz="1600" dirty="0">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𝑆</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𝐾</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𝑒</m:t>
                        </m:r>
                      </m:e>
                      <m:sup>
                        <m:r>
                          <a:rPr lang="en-US" altLang="zh-CN" sz="1600" i="1">
                            <a:solidFill>
                              <a:prstClr val="black"/>
                            </a:solidFill>
                            <a:latin typeface="Cambria Math" panose="02040503050406030204" pitchFamily="18" charset="0"/>
                            <a:cs typeface="+mn-ea"/>
                            <a:sym typeface="+mn-lt"/>
                          </a:rPr>
                          <m:t>𝑥</m:t>
                        </m:r>
                      </m:sup>
                    </m:sSup>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𝑡</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𝑇</m:t>
                    </m:r>
                    <m:r>
                      <a:rPr lang="en-US" altLang="zh-CN" sz="1600" i="1">
                        <a:solidFill>
                          <a:prstClr val="black"/>
                        </a:solidFill>
                        <a:latin typeface="Cambria Math" panose="02040503050406030204" pitchFamily="18" charset="0"/>
                        <a:cs typeface="+mn-ea"/>
                        <a:sym typeface="+mn-lt"/>
                      </a:rPr>
                      <m:t>−</m:t>
                    </m:r>
                    <m:f>
                      <m:fPr>
                        <m:ctrlPr>
                          <a:rPr lang="en-US" altLang="zh-CN" sz="1600" i="1">
                            <a:solidFill>
                              <a:prstClr val="black"/>
                            </a:solidFill>
                            <a:latin typeface="Cambria Math" panose="02040503050406030204" pitchFamily="18" charset="0"/>
                            <a:cs typeface="+mn-ea"/>
                            <a:sym typeface="+mn-lt"/>
                          </a:rPr>
                        </m:ctrlPr>
                      </m:fPr>
                      <m:num>
                        <m:r>
                          <a:rPr lang="en-US" altLang="zh-CN" sz="1600" i="1">
                            <a:solidFill>
                              <a:prstClr val="black"/>
                            </a:solidFill>
                            <a:latin typeface="Cambria Math" panose="02040503050406030204" pitchFamily="18" charset="0"/>
                            <a:cs typeface="+mn-ea"/>
                            <a:sym typeface="+mn-lt"/>
                          </a:rPr>
                          <m:t>𝜏</m:t>
                        </m:r>
                      </m:num>
                      <m:den>
                        <m:r>
                          <a:rPr lang="en-US" altLang="zh-CN" sz="1600" i="1">
                            <a:solidFill>
                              <a:prstClr val="black"/>
                            </a:solidFill>
                            <a:latin typeface="Cambria Math" panose="02040503050406030204" pitchFamily="18" charset="0"/>
                            <a:cs typeface="+mn-ea"/>
                            <a:sym typeface="+mn-lt"/>
                          </a:rPr>
                          <m:t>0.5</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𝜎</m:t>
                            </m:r>
                          </m:e>
                          <m:sup>
                            <m:r>
                              <a:rPr lang="en-US" altLang="zh-CN" sz="1600" i="1">
                                <a:solidFill>
                                  <a:prstClr val="black"/>
                                </a:solidFill>
                                <a:latin typeface="Cambria Math" panose="02040503050406030204" pitchFamily="18" charset="0"/>
                                <a:cs typeface="+mn-ea"/>
                                <a:sym typeface="+mn-lt"/>
                              </a:rPr>
                              <m:t>2</m:t>
                            </m:r>
                          </m:sup>
                        </m:sSup>
                      </m:den>
                    </m:f>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𝐶</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𝐾</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𝑣</m:t>
                    </m:r>
                    <m:d>
                      <m:dPr>
                        <m:ctrlPr>
                          <a:rPr lang="en-US" altLang="zh-CN" sz="1600" i="1">
                            <a:solidFill>
                              <a:prstClr val="black"/>
                            </a:solidFill>
                            <a:latin typeface="Cambria Math" panose="02040503050406030204" pitchFamily="18" charset="0"/>
                            <a:cs typeface="+mn-ea"/>
                            <a:sym typeface="+mn-lt"/>
                          </a:rPr>
                        </m:ctrlPr>
                      </m:dPr>
                      <m:e>
                        <m:r>
                          <a:rPr lang="en-US" altLang="zh-CN" sz="1600" i="1">
                            <a:solidFill>
                              <a:prstClr val="black"/>
                            </a:solidFill>
                            <a:latin typeface="Cambria Math" panose="02040503050406030204" pitchFamily="18" charset="0"/>
                            <a:cs typeface="+mn-ea"/>
                            <a:sym typeface="+mn-lt"/>
                          </a:rPr>
                          <m:t>𝑥</m:t>
                        </m:r>
                        <m:r>
                          <a:rPr lang="en-US" altLang="zh-CN" sz="1600" i="1">
                            <a:solidFill>
                              <a:prstClr val="black"/>
                            </a:solidFill>
                            <a:latin typeface="Cambria Math" panose="02040503050406030204" pitchFamily="18" charset="0"/>
                            <a:cs typeface="+mn-ea"/>
                            <a:sym typeface="+mn-lt"/>
                          </a:rPr>
                          <m:t>,</m:t>
                        </m:r>
                        <m:r>
                          <a:rPr lang="en-US" altLang="zh-CN" sz="1600" i="1">
                            <a:solidFill>
                              <a:prstClr val="black"/>
                            </a:solidFill>
                            <a:latin typeface="Cambria Math" panose="02040503050406030204" pitchFamily="18" charset="0"/>
                            <a:cs typeface="+mn-ea"/>
                            <a:sym typeface="+mn-lt"/>
                          </a:rPr>
                          <m:t>𝜏</m:t>
                        </m:r>
                      </m:e>
                    </m:d>
                    <m:r>
                      <a:rPr lang="en-US" altLang="zh-CN" sz="1600" i="1">
                        <a:solidFill>
                          <a:prstClr val="black"/>
                        </a:solidFill>
                        <a:latin typeface="Cambria Math" panose="02040503050406030204" pitchFamily="18" charset="0"/>
                        <a:cs typeface="+mn-ea"/>
                        <a:sym typeface="+mn-lt"/>
                      </a:rPr>
                      <m:t>,</m:t>
                    </m:r>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𝑘</m:t>
                        </m:r>
                      </m:e>
                      <m:sub>
                        <m:r>
                          <a:rPr lang="en-US" altLang="zh-CN" sz="1600" i="1">
                            <a:solidFill>
                              <a:prstClr val="black"/>
                            </a:solidFill>
                            <a:latin typeface="Cambria Math" panose="02040503050406030204" pitchFamily="18" charset="0"/>
                            <a:cs typeface="+mn-ea"/>
                            <a:sym typeface="+mn-lt"/>
                          </a:rPr>
                          <m:t>1</m:t>
                        </m:r>
                      </m:sub>
                    </m:sSub>
                    <m:r>
                      <a:rPr lang="en-US" altLang="zh-CN" sz="1600" i="1">
                        <a:solidFill>
                          <a:prstClr val="black"/>
                        </a:solidFill>
                        <a:latin typeface="Cambria Math" panose="02040503050406030204" pitchFamily="18" charset="0"/>
                        <a:cs typeface="+mn-ea"/>
                        <a:sym typeface="+mn-lt"/>
                      </a:rPr>
                      <m:t>=</m:t>
                    </m:r>
                    <m:f>
                      <m:fPr>
                        <m:ctrlPr>
                          <a:rPr lang="en-US" altLang="zh-CN" sz="1600" i="1">
                            <a:solidFill>
                              <a:prstClr val="black"/>
                            </a:solidFill>
                            <a:latin typeface="Cambria Math" panose="02040503050406030204" pitchFamily="18" charset="0"/>
                            <a:cs typeface="+mn-ea"/>
                            <a:sym typeface="+mn-lt"/>
                          </a:rPr>
                        </m:ctrlPr>
                      </m:fPr>
                      <m:num>
                        <m:r>
                          <a:rPr lang="en-US" altLang="zh-CN" sz="1600" i="1">
                            <a:solidFill>
                              <a:prstClr val="black"/>
                            </a:solidFill>
                            <a:latin typeface="Cambria Math" panose="02040503050406030204" pitchFamily="18" charset="0"/>
                            <a:cs typeface="+mn-ea"/>
                            <a:sym typeface="+mn-lt"/>
                          </a:rPr>
                          <m:t>𝑟</m:t>
                        </m:r>
                      </m:num>
                      <m:den>
                        <m:r>
                          <a:rPr lang="en-US" altLang="zh-CN" sz="1600" i="1">
                            <a:solidFill>
                              <a:prstClr val="black"/>
                            </a:solidFill>
                            <a:latin typeface="Cambria Math" panose="02040503050406030204" pitchFamily="18" charset="0"/>
                            <a:cs typeface="+mn-ea"/>
                            <a:sym typeface="+mn-lt"/>
                          </a:rPr>
                          <m:t>0.5</m:t>
                        </m:r>
                        <m:sSup>
                          <m:sSupPr>
                            <m:ctrlPr>
                              <a:rPr lang="en-US" altLang="zh-CN" sz="1600" i="1">
                                <a:solidFill>
                                  <a:prstClr val="black"/>
                                </a:solidFill>
                                <a:latin typeface="Cambria Math" panose="02040503050406030204" pitchFamily="18" charset="0"/>
                                <a:cs typeface="+mn-ea"/>
                                <a:sym typeface="+mn-lt"/>
                              </a:rPr>
                            </m:ctrlPr>
                          </m:sSupPr>
                          <m:e>
                            <m:r>
                              <a:rPr lang="en-US" altLang="zh-CN" sz="1600" i="1">
                                <a:solidFill>
                                  <a:prstClr val="black"/>
                                </a:solidFill>
                                <a:latin typeface="Cambria Math" panose="02040503050406030204" pitchFamily="18" charset="0"/>
                                <a:cs typeface="+mn-ea"/>
                                <a:sym typeface="+mn-lt"/>
                              </a:rPr>
                              <m:t>𝜎</m:t>
                            </m:r>
                          </m:e>
                          <m:sup>
                            <m:r>
                              <a:rPr lang="en-US" altLang="zh-CN" sz="1600" i="1">
                                <a:solidFill>
                                  <a:prstClr val="black"/>
                                </a:solidFill>
                                <a:latin typeface="Cambria Math" panose="02040503050406030204" pitchFamily="18" charset="0"/>
                                <a:cs typeface="+mn-ea"/>
                                <a:sym typeface="+mn-lt"/>
                              </a:rPr>
                              <m:t>2</m:t>
                            </m:r>
                          </m:sup>
                        </m:sSup>
                      </m:den>
                    </m:f>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𝑣</m:t>
                    </m:r>
                    <m:r>
                      <a:rPr lang="en-US" altLang="zh-CN" sz="1600" b="0" i="1" smtClean="0">
                        <a:solidFill>
                          <a:prstClr val="black"/>
                        </a:solidFill>
                        <a:latin typeface="Cambria Math" panose="02040503050406030204" pitchFamily="18" charset="0"/>
                        <a:cs typeface="+mn-ea"/>
                        <a:sym typeface="+mn-lt"/>
                      </a:rPr>
                      <m:t>=</m:t>
                    </m:r>
                    <m:sSup>
                      <m:sSupPr>
                        <m:ctrlPr>
                          <a:rPr lang="en-US" altLang="zh-CN" sz="1600" b="0" i="1" smtClean="0">
                            <a:solidFill>
                              <a:prstClr val="black"/>
                            </a:solidFill>
                            <a:latin typeface="Cambria Math" panose="02040503050406030204" pitchFamily="18" charset="0"/>
                            <a:cs typeface="+mn-ea"/>
                            <a:sym typeface="+mn-lt"/>
                          </a:rPr>
                        </m:ctrlPr>
                      </m:sSupPr>
                      <m:e>
                        <m:r>
                          <a:rPr lang="en-US" altLang="zh-CN" sz="1600" b="0" i="1" smtClean="0">
                            <a:solidFill>
                              <a:prstClr val="black"/>
                            </a:solidFill>
                            <a:latin typeface="Cambria Math" panose="02040503050406030204" pitchFamily="18" charset="0"/>
                            <a:cs typeface="+mn-ea"/>
                            <a:sym typeface="+mn-lt"/>
                          </a:rPr>
                          <m:t>𝑒</m:t>
                        </m:r>
                      </m:e>
                      <m:sup>
                        <m:r>
                          <a:rPr lang="en-US" altLang="zh-CN" sz="1600" b="0" i="1" smtClean="0">
                            <a:solidFill>
                              <a:prstClr val="black"/>
                            </a:solidFill>
                            <a:latin typeface="Cambria Math" panose="02040503050406030204" pitchFamily="18" charset="0"/>
                            <a:cs typeface="+mn-ea"/>
                            <a:sym typeface="+mn-lt"/>
                          </a:rPr>
                          <m:t>𝑎𝑥</m:t>
                        </m:r>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𝛽</m:t>
                        </m:r>
                        <m:r>
                          <m:rPr>
                            <m:sty m:val="p"/>
                          </m:rPr>
                          <a:rPr lang="en-US" altLang="zh-CN" sz="1600" b="0" i="1" smtClean="0">
                            <a:solidFill>
                              <a:prstClr val="black"/>
                            </a:solidFill>
                            <a:latin typeface="Cambria Math" panose="02040503050406030204" pitchFamily="18" charset="0"/>
                            <a:cs typeface="+mn-ea"/>
                            <a:sym typeface="+mn-lt"/>
                          </a:rPr>
                          <m:t>r</m:t>
                        </m:r>
                      </m:sup>
                    </m:sSup>
                    <m:r>
                      <a:rPr lang="en-US" altLang="zh-CN" sz="1600" b="0" i="1" smtClean="0">
                        <a:solidFill>
                          <a:prstClr val="black"/>
                        </a:solidFill>
                        <a:latin typeface="Cambria Math" panose="02040503050406030204" pitchFamily="18" charset="0"/>
                        <a:cs typeface="+mn-ea"/>
                        <a:sym typeface="+mn-lt"/>
                      </a:rPr>
                      <m:t>𝑢</m:t>
                    </m:r>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𝑥</m:t>
                    </m:r>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𝑟</m:t>
                    </m:r>
                    <m:r>
                      <a:rPr lang="en-US" altLang="zh-CN" sz="1600" b="0" i="1" smtClean="0">
                        <a:solidFill>
                          <a:prstClr val="black"/>
                        </a:solidFill>
                        <a:latin typeface="Cambria Math" panose="02040503050406030204" pitchFamily="18" charset="0"/>
                        <a:cs typeface="+mn-ea"/>
                        <a:sym typeface="+mn-lt"/>
                      </a:rPr>
                      <m:t>)</m:t>
                    </m:r>
                  </m:oMath>
                </a14:m>
                <a:r>
                  <a:rPr lang="zh-CN" altLang="en-US" sz="1600" dirty="0">
                    <a:solidFill>
                      <a:prstClr val="black"/>
                    </a:solidFill>
                    <a:cs typeface="+mn-ea"/>
                    <a:sym typeface="+mn-lt"/>
                  </a:rPr>
                  <a:t>，可得</a:t>
                </a:r>
                <a:endParaRPr lang="en-US" altLang="zh-CN" sz="1600" dirty="0">
                  <a:solidFill>
                    <a:prstClr val="black"/>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26" name="矩形 25"/>
              <p:cNvSpPr>
                <a:spLocks noRot="1" noChangeAspect="1" noMove="1" noResize="1" noEditPoints="1" noAdjustHandles="1" noChangeArrowheads="1" noChangeShapeType="1" noTextEdit="1"/>
              </p:cNvSpPr>
              <p:nvPr/>
            </p:nvSpPr>
            <p:spPr>
              <a:xfrm>
                <a:off x="4506305" y="2416355"/>
                <a:ext cx="7337600" cy="699038"/>
              </a:xfrm>
              <a:prstGeom prst="rect">
                <a:avLst/>
              </a:prstGeom>
              <a:blipFill rotWithShape="1">
                <a:blip r:embed="rId4"/>
                <a:stretch>
                  <a:fillRect l="-5" t="-26" r="7" b="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842266" y="4709572"/>
                <a:ext cx="3872887" cy="120218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&amp;</m:t>
                              </m:r>
                              <m:sSub>
                                <m:sSub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d>
                                    <m:dPr>
                                      <m:begChr m:val=""/>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log</m:t>
                                      </m:r>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type m:val="lin"/>
                                          <m:ctrlP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den>
                                      </m:f>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𝑟</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2</m:t>
                                              </m:r>
                                            </m:den>
                                          </m:f>
                                          <m:sSup>
                                            <m:sSup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d>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d>
                                </m:num>
                                <m:den>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ad>
                                    <m:radPr>
                                      <m:degHide m:val="on"/>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rad>
                                </m:den>
                              </m:f>
                            </m:e>
                            <m:e>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&amp;</m:t>
                              </m:r>
                              <m:sSub>
                                <m:sSub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ad>
                                <m:radPr>
                                  <m:degHide m:val="on"/>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rad>
                            </m:e>
                          </m:eqArr>
                        </m:e>
                      </m:d>
                    </m:oMath>
                  </m:oMathPara>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28" name="矩形 27"/>
              <p:cNvSpPr>
                <a:spLocks noRot="1" noChangeAspect="1" noMove="1" noResize="1" noEditPoints="1" noAdjustHandles="1" noChangeArrowheads="1" noChangeShapeType="1" noTextEdit="1"/>
              </p:cNvSpPr>
              <p:nvPr/>
            </p:nvSpPr>
            <p:spPr>
              <a:xfrm>
                <a:off x="5842266" y="4709572"/>
                <a:ext cx="3872887" cy="1202189"/>
              </a:xfrm>
              <a:prstGeom prst="rect">
                <a:avLst/>
              </a:prstGeom>
              <a:blipFill rotWithShape="1">
                <a:blip r:embed="rId5"/>
                <a:stretch>
                  <a:fillRect l="-7" t="-34" r="7" b="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4400606" y="2942601"/>
                <a:ext cx="6756209" cy="128971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e>
                            <m:e>
                              <m:r>
                                <a:rPr lang="en-US" altLang="zh-CN" i="1">
                                  <a:latin typeface="Cambria Math" panose="02040503050406030204" pitchFamily="18" charset="0"/>
                                </a:rPr>
                                <m:t>𝑢</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,0</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1+1</m:t>
                                          </m:r>
                                        </m:e>
                                      </m:d>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m:t>
                                          </m:r>
                                        </m:e>
                                      </m:d>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,0}</m:t>
                              </m:r>
                            </m:e>
                          </m:eqArr>
                        </m:e>
                      </m:d>
                    </m:oMath>
                  </m:oMathPara>
                </a14:m>
                <a:endParaRPr lang="zh-CN" altLang="en-US" i="1" dirty="0">
                  <a:latin typeface="Cambria Math" panose="020405030504060302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4400606" y="2942601"/>
                <a:ext cx="6756209" cy="1289712"/>
              </a:xfrm>
              <a:prstGeom prst="rect">
                <a:avLst/>
              </a:prstGeom>
              <a:blipFill rotWithShape="1">
                <a:blip r:embed="rId6"/>
                <a:stretch>
                  <a:fillRect l="-1" t="-1" r="7"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30660" y="2151900"/>
                <a:ext cx="3835922" cy="15922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1">
                                  <a:latin typeface="Cambria Math" panose="02040503050406030204" pitchFamily="18" charset="0"/>
                                </a:rPr>
                                <m:t>&amp;</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𝐶</m:t>
                                  </m:r>
                                </m:num>
                                <m:den>
                                  <m:r>
                                    <a:rPr lang="zh-CN" altLang="en-US" i="1">
                                      <a:latin typeface="Cambria Math" panose="02040503050406030204" pitchFamily="18" charset="0"/>
                                    </a:rPr>
                                    <m:t>𝜕</m:t>
                                  </m:r>
                                  <m:r>
                                    <a:rPr lang="zh-CN" altLang="en-US" i="1">
                                      <a:latin typeface="Cambria Math" panose="02040503050406030204" pitchFamily="18" charset="0"/>
                                    </a:rPr>
                                    <m:t>𝑡</m:t>
                                  </m:r>
                                </m:den>
                              </m:f>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1">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1">
                                      <a:latin typeface="Cambria Math" panose="02040503050406030204" pitchFamily="18" charset="0"/>
                                    </a:rPr>
                                    <m:t>2</m:t>
                                  </m:r>
                                </m:sup>
                              </m:sSup>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m:t>
                                      </m:r>
                                    </m:e>
                                    <m:sup>
                                      <m:r>
                                        <a:rPr lang="zh-CN" altLang="en-US" i="1">
                                          <a:latin typeface="Cambria Math" panose="02040503050406030204" pitchFamily="18" charset="0"/>
                                        </a:rPr>
                                        <m:t>2</m:t>
                                      </m:r>
                                    </m:sup>
                                  </m:sSup>
                                  <m:r>
                                    <a:rPr lang="zh-CN" altLang="en-US" i="1">
                                      <a:latin typeface="Cambria Math" panose="02040503050406030204" pitchFamily="18" charset="0"/>
                                    </a:rPr>
                                    <m:t>𝐶</m:t>
                                  </m:r>
                                </m:num>
                                <m:den>
                                  <m: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𝑆</m:t>
                                      </m:r>
                                    </m:e>
                                    <m:sup>
                                      <m:r>
                                        <a:rPr lang="zh-CN" altLang="en-US" i="1">
                                          <a:latin typeface="Cambria Math" panose="02040503050406030204" pitchFamily="18" charset="0"/>
                                        </a:rPr>
                                        <m:t>2</m:t>
                                      </m:r>
                                    </m:sup>
                                  </m:sSup>
                                </m:den>
                              </m:f>
                              <m:r>
                                <a:rPr lang="zh-CN" altLang="en-US" i="1">
                                  <a:latin typeface="Cambria Math" panose="02040503050406030204" pitchFamily="18" charset="0"/>
                                </a:rPr>
                                <m:t>+</m:t>
                              </m:r>
                              <m:r>
                                <a:rPr lang="zh-CN" altLang="en-US" i="1">
                                  <a:latin typeface="Cambria Math" panose="02040503050406030204" pitchFamily="18" charset="0"/>
                                </a:rPr>
                                <m:t>𝑟𝑆</m:t>
                              </m:r>
                              <m:f>
                                <m:fPr>
                                  <m:ctrlPr>
                                    <a:rPr lang="zh-CN" altLang="en-US" i="1">
                                      <a:latin typeface="Cambria Math" panose="02040503050406030204" pitchFamily="18" charset="0"/>
                                    </a:rPr>
                                  </m:ctrlPr>
                                </m:fPr>
                                <m:num>
                                  <m:r>
                                    <a:rPr lang="zh-CN" altLang="en-US" i="1">
                                      <a:latin typeface="Cambria Math" panose="02040503050406030204" pitchFamily="18" charset="0"/>
                                    </a:rPr>
                                    <m:t>𝜕</m:t>
                                  </m:r>
                                  <m:r>
                                    <a:rPr lang="zh-CN" altLang="en-US" i="1">
                                      <a:latin typeface="Cambria Math" panose="02040503050406030204" pitchFamily="18" charset="0"/>
                                    </a:rPr>
                                    <m:t>𝐶</m:t>
                                  </m:r>
                                </m:num>
                                <m:den>
                                  <m:r>
                                    <a:rPr lang="zh-CN" altLang="en-US" i="1">
                                      <a:latin typeface="Cambria Math" panose="02040503050406030204" pitchFamily="18" charset="0"/>
                                    </a:rPr>
                                    <m:t>𝜕</m:t>
                                  </m:r>
                                  <m:r>
                                    <a:rPr lang="zh-CN" altLang="en-US" i="1">
                                      <a:latin typeface="Cambria Math" panose="02040503050406030204" pitchFamily="18" charset="0"/>
                                    </a:rPr>
                                    <m:t>𝑆</m:t>
                                  </m:r>
                                </m:den>
                              </m:f>
                              <m:r>
                                <a:rPr lang="zh-CN" altLang="en-US" i="1">
                                  <a:latin typeface="Cambria Math" panose="02040503050406030204" pitchFamily="18" charset="0"/>
                                </a:rPr>
                                <m:t>−</m:t>
                              </m:r>
                              <m:r>
                                <a:rPr lang="zh-CN" altLang="en-US" i="1">
                                  <a:latin typeface="Cambria Math" panose="02040503050406030204" pitchFamily="18" charset="0"/>
                                </a:rPr>
                                <m:t>𝑟𝐶</m:t>
                              </m:r>
                              <m:r>
                                <a:rPr lang="zh-CN" altLang="en-US" i="1">
                                  <a:latin typeface="Cambria Math" panose="02040503050406030204" pitchFamily="18" charset="0"/>
                                </a:rPr>
                                <m:t>=0</m:t>
                              </m:r>
                            </m:e>
                            <m:e>
                              <m:r>
                                <a:rPr lang="zh-CN" altLang="en-US" i="1">
                                  <a:latin typeface="Cambria Math" panose="02040503050406030204" pitchFamily="18" charset="0"/>
                                </a:rPr>
                                <m:t>&amp;</m:t>
                              </m:r>
                              <m:d>
                                <m:dPr>
                                  <m:begChr m:val=""/>
                                  <m:ctrlPr>
                                    <a:rPr lang="zh-CN" altLang="en-US" i="1">
                                      <a:latin typeface="Cambria Math" panose="02040503050406030204" pitchFamily="18" charset="0"/>
                                    </a:rPr>
                                  </m:ctrlPr>
                                </m:dPr>
                                <m:e>
                                  <m:r>
                                    <a:rPr lang="zh-CN" altLang="en-US" i="1">
                                      <a:latin typeface="Cambria Math" panose="02040503050406030204" pitchFamily="18" charset="0"/>
                                    </a:rPr>
                                    <m:t>𝐶</m:t>
                                  </m:r>
                                  <m:r>
                                    <a:rPr lang="zh-CN" altLang="en-US" i="1">
                                      <a:latin typeface="Cambria Math" panose="02040503050406030204" pitchFamily="18" charset="0"/>
                                    </a:rPr>
                                    <m:t>(</m:t>
                                  </m:r>
                                  <m:r>
                                    <a:rPr lang="zh-CN" altLang="en-US" i="1">
                                      <a:latin typeface="Cambria Math" panose="02040503050406030204" pitchFamily="18" charset="0"/>
                                    </a:rPr>
                                    <m:t>𝑆</m:t>
                                  </m:r>
                                  <m:r>
                                    <a:rPr lang="zh-CN" altLang="en-US" i="1">
                                      <a:latin typeface="Cambria Math" panose="02040503050406030204" pitchFamily="18" charset="0"/>
                                    </a:rPr>
                                    <m:t>,</m:t>
                                  </m:r>
                                  <m:r>
                                    <a:rPr lang="zh-CN" altLang="en-US" i="1">
                                      <a:latin typeface="Cambria Math" panose="02040503050406030204" pitchFamily="18" charset="0"/>
                                    </a:rPr>
                                    <m:t>𝑇</m:t>
                                  </m:r>
                                  <m:r>
                                    <a:rPr lang="zh-CN" altLang="en-US" i="1">
                                      <a:latin typeface="Cambria Math" panose="02040503050406030204" pitchFamily="18" charset="0"/>
                                    </a:rPr>
                                    <m:t>)=</m:t>
                                  </m:r>
                                  <m:r>
                                    <a:rPr lang="zh-CN" altLang="en-US" i="1">
                                      <a:latin typeface="Cambria Math" panose="02040503050406030204" pitchFamily="18" charset="0"/>
                                    </a:rPr>
                                    <m:t>𝑚𝑎𝑥</m:t>
                                  </m:r>
                                  <m:r>
                                    <a:rPr lang="zh-CN" altLang="en-US" i="1">
                                      <a:latin typeface="Cambria Math" panose="02040503050406030204" pitchFamily="18" charset="0"/>
                                    </a:rPr>
                                    <m:t>(</m:t>
                                  </m:r>
                                  <m:r>
                                    <a:rPr lang="zh-CN" altLang="en-US" i="1">
                                      <a:latin typeface="Cambria Math" panose="02040503050406030204" pitchFamily="18" charset="0"/>
                                    </a:rPr>
                                    <m:t>𝑆</m:t>
                                  </m:r>
                                  <m:r>
                                    <a:rPr lang="zh-CN" altLang="en-US" i="1">
                                      <a:latin typeface="Cambria Math" panose="02040503050406030204" pitchFamily="18" charset="0"/>
                                    </a:rPr>
                                    <m:t>−</m:t>
                                  </m:r>
                                  <m:r>
                                    <a:rPr lang="en-US" altLang="zh-CN" i="1">
                                      <a:latin typeface="Cambria Math" panose="02040503050406030204" pitchFamily="18" charset="0"/>
                                    </a:rPr>
                                    <m:t>𝐾</m:t>
                                  </m:r>
                                  <m:r>
                                    <a:rPr lang="zh-CN" altLang="en-US" i="1">
                                      <a:latin typeface="Cambria Math" panose="02040503050406030204" pitchFamily="18" charset="0"/>
                                    </a:rPr>
                                    <m:t>,0</m:t>
                                  </m:r>
                                </m:e>
                              </m:d>
                            </m:e>
                            <m:e>
                              <m:r>
                                <a:rPr lang="zh-CN" altLang="en-US" i="1">
                                  <a:latin typeface="Cambria Math" panose="02040503050406030204" pitchFamily="18" charset="0"/>
                                </a:rPr>
                                <m:t>&amp;</m:t>
                              </m:r>
                              <m:r>
                                <a:rPr lang="zh-CN" altLang="en-US" i="1">
                                  <a:latin typeface="Cambria Math" panose="02040503050406030204" pitchFamily="18" charset="0"/>
                                </a:rPr>
                                <m:t>𝐶</m:t>
                              </m:r>
                              <m:r>
                                <a:rPr lang="zh-CN" altLang="en-US" i="1">
                                  <a:latin typeface="Cambria Math" panose="02040503050406030204" pitchFamily="18" charset="0"/>
                                </a:rPr>
                                <m:t>(0,</m:t>
                              </m:r>
                              <m:r>
                                <a:rPr lang="zh-CN" altLang="en-US" i="1">
                                  <a:latin typeface="Cambria Math" panose="02040503050406030204" pitchFamily="18" charset="0"/>
                                </a:rPr>
                                <m:t>𝑡</m:t>
                              </m:r>
                              <m:r>
                                <a:rPr lang="zh-CN" altLang="en-US" i="1">
                                  <a:latin typeface="Cambria Math" panose="02040503050406030204" pitchFamily="18" charset="0"/>
                                </a:rPr>
                                <m:t>)=0</m:t>
                              </m:r>
                            </m:e>
                            <m:e>
                              <m:r>
                                <a:rPr lang="zh-CN" altLang="en-US" i="1">
                                  <a:latin typeface="Cambria Math" panose="02040503050406030204" pitchFamily="18" charset="0"/>
                                </a:rPr>
                                <m:t>&amp;</m:t>
                              </m:r>
                              <m:r>
                                <a:rPr lang="zh-CN" altLang="en-US" i="1">
                                  <a:latin typeface="Cambria Math" panose="02040503050406030204" pitchFamily="18" charset="0"/>
                                </a:rPr>
                                <m:t>𝐶</m:t>
                              </m:r>
                              <m:r>
                                <a:rPr lang="zh-CN" altLang="en-US" i="1">
                                  <a:latin typeface="Cambria Math" panose="02040503050406030204" pitchFamily="18" charset="0"/>
                                </a:rPr>
                                <m:t>(</m:t>
                              </m:r>
                              <m:r>
                                <a:rPr lang="zh-CN" altLang="en-US" i="1">
                                  <a:latin typeface="Cambria Math" panose="02040503050406030204" pitchFamily="18" charset="0"/>
                                </a:rPr>
                                <m:t>𝑆</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a:rPr lang="zh-CN" altLang="en-US" i="1">
                                  <a:latin typeface="Cambria Math" panose="02040503050406030204" pitchFamily="18" charset="0"/>
                                </a:rPr>
                                <m:t>𝑆</m:t>
                              </m:r>
                              <m:r>
                                <m:rPr>
                                  <m:nor/>
                                </m:rPr>
                                <a:rPr lang="zh-CN" altLang="en-US" i="1">
                                  <a:latin typeface="Cambria Math" panose="02040503050406030204" pitchFamily="18" charset="0"/>
                                </a:rPr>
                                <m:t> </m:t>
                              </m:r>
                              <m:r>
                                <m:rPr>
                                  <m:nor/>
                                </m:rPr>
                                <a:rPr lang="zh-CN" altLang="en-US" i="1">
                                  <a:latin typeface="Cambria Math" panose="02040503050406030204" pitchFamily="18" charset="0"/>
                                </a:rPr>
                                <m:t>as</m:t>
                              </m:r>
                              <m:r>
                                <m:rPr>
                                  <m:nor/>
                                </m:rPr>
                                <a:rPr lang="zh-CN" altLang="en-US" i="1">
                                  <a:latin typeface="Cambria Math" panose="02040503050406030204" pitchFamily="18" charset="0"/>
                                </a:rPr>
                                <m:t> </m:t>
                              </m:r>
                              <m:r>
                                <a:rPr lang="zh-CN" altLang="en-US" i="1">
                                  <a:latin typeface="Cambria Math" panose="02040503050406030204" pitchFamily="18" charset="0"/>
                                </a:rPr>
                                <m:t>𝑆</m:t>
                              </m:r>
                              <m:r>
                                <a:rPr lang="zh-CN" altLang="en-US" i="1">
                                  <a:latin typeface="Cambria Math" panose="02040503050406030204" pitchFamily="18" charset="0"/>
                                </a:rPr>
                                <m:t>→∞</m:t>
                              </m:r>
                            </m:e>
                          </m:eqArr>
                        </m:e>
                      </m:d>
                    </m:oMath>
                  </m:oMathPara>
                </a14:m>
                <a:endParaRPr lang="zh-CN" altLang="en-US" i="1" dirty="0">
                  <a:latin typeface="Cambria Math" panose="020405030504060302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630660" y="2151900"/>
                <a:ext cx="3835922" cy="1592231"/>
              </a:xfrm>
              <a:prstGeom prst="rect">
                <a:avLst/>
              </a:prstGeom>
              <a:blipFill rotWithShape="1">
                <a:blip r:embed="rId7"/>
                <a:stretch>
                  <a:fillRect l="-3" t="-33" r="16"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855638" y="5074084"/>
                <a:ext cx="3746410" cy="38792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𝑆𝑁</m:t>
                      </m:r>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d>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d>
                            <m:dPr>
                              <m:begChr m:val=""/>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𝑟</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d>
                        </m:sup>
                      </m:s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𝑁</m:t>
                      </m:r>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e>
                      </m:d>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855638" y="5074084"/>
                <a:ext cx="3746410" cy="387927"/>
              </a:xfrm>
              <a:prstGeom prst="rect">
                <a:avLst/>
              </a:prstGeom>
              <a:blipFill rotWithShape="1">
                <a:blip r:embed="rId8"/>
                <a:stretch>
                  <a:fillRect l="-8" t="-112" r="5" b="97"/>
                </a:stretch>
              </a:blipFill>
            </p:spPr>
            <p:txBody>
              <a:bodyPr/>
              <a:lstStyle/>
              <a:p>
                <a:r>
                  <a:rPr lang="zh-CN" alt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4980" y="0"/>
            <a:ext cx="10338100" cy="1072212"/>
          </a:xfrm>
        </p:spPr>
        <p:txBody>
          <a:bodyPr/>
          <a:lstStyle/>
          <a:p>
            <a:r>
              <a:rPr lang="zh-CN" altLang="en-US" dirty="0"/>
              <a:t>期权组合构建：看涨</a:t>
            </a:r>
            <a:r>
              <a:rPr lang="en-US" altLang="zh-CN" dirty="0"/>
              <a:t>+</a:t>
            </a:r>
            <a:r>
              <a:rPr lang="zh-CN" altLang="en-US" dirty="0"/>
              <a:t>看跌组合</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50</a:t>
            </a:fld>
            <a:endParaRPr lang="zh-CN" altLang="en-US" dirty="0"/>
          </a:p>
        </p:txBody>
      </p:sp>
      <p:grpSp>
        <p:nvGrpSpPr>
          <p:cNvPr id="11" name="组合 10"/>
          <p:cNvGrpSpPr/>
          <p:nvPr/>
        </p:nvGrpSpPr>
        <p:grpSpPr>
          <a:xfrm>
            <a:off x="584980" y="1543839"/>
            <a:ext cx="10902170" cy="4097245"/>
            <a:chOff x="584980" y="1543839"/>
            <a:chExt cx="10902170" cy="4097245"/>
          </a:xfrm>
        </p:grpSpPr>
        <p:pic>
          <p:nvPicPr>
            <p:cNvPr id="10" name="图片 9" descr="图表, 折线图&#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6752" y="2743823"/>
              <a:ext cx="4016128" cy="2756007"/>
            </a:xfrm>
            <a:prstGeom prst="rect">
              <a:avLst/>
            </a:prstGeom>
          </p:spPr>
        </p:pic>
        <p:grpSp>
          <p:nvGrpSpPr>
            <p:cNvPr id="31" name="组合 30"/>
            <p:cNvGrpSpPr/>
            <p:nvPr/>
          </p:nvGrpSpPr>
          <p:grpSpPr>
            <a:xfrm>
              <a:off x="584980" y="1543839"/>
              <a:ext cx="5118340" cy="4097245"/>
              <a:chOff x="635690" y="938472"/>
              <a:chExt cx="5118340" cy="4097245"/>
            </a:xfrm>
          </p:grpSpPr>
          <p:pic>
            <p:nvPicPr>
              <p:cNvPr id="32" name="图片 31" descr="图表, 折线图&#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2615" y="2178689"/>
                <a:ext cx="4072923" cy="2756006"/>
              </a:xfrm>
              <a:prstGeom prst="rect">
                <a:avLst/>
              </a:prstGeom>
            </p:spPr>
          </p:pic>
          <p:grpSp>
            <p:nvGrpSpPr>
              <p:cNvPr id="33" name="组合 32"/>
              <p:cNvGrpSpPr/>
              <p:nvPr/>
            </p:nvGrpSpPr>
            <p:grpSpPr>
              <a:xfrm>
                <a:off x="635690" y="938472"/>
                <a:ext cx="5118340" cy="4097245"/>
                <a:chOff x="6368810" y="497205"/>
                <a:chExt cx="5118340" cy="4097245"/>
              </a:xfrm>
            </p:grpSpPr>
            <p:grpSp>
              <p:nvGrpSpPr>
                <p:cNvPr id="35" name="组合 34"/>
                <p:cNvGrpSpPr/>
                <p:nvPr/>
              </p:nvGrpSpPr>
              <p:grpSpPr>
                <a:xfrm>
                  <a:off x="6368810" y="497205"/>
                  <a:ext cx="5118340" cy="4097245"/>
                  <a:chOff x="566421" y="1034049"/>
                  <a:chExt cx="5118340" cy="4097245"/>
                </a:xfrm>
              </p:grpSpPr>
              <mc:AlternateContent xmlns:mc="http://schemas.openxmlformats.org/markup-compatibility/2006" xmlns:a14="http://schemas.microsoft.com/office/drawing/2010/main">
                <mc:Choice Requires="a14">
                  <p:sp>
                    <p:nvSpPr>
                      <p:cNvPr id="56" name="文本框 55"/>
                      <p:cNvSpPr txBox="1"/>
                      <p:nvPr/>
                    </p:nvSpPr>
                    <p:spPr>
                      <a:xfrm>
                        <a:off x="566421" y="1403350"/>
                        <a:ext cx="5118340" cy="3727944"/>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到期日相同、</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执行价相同</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的看涨</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14:m>
                          <m:oMath xmlns:m="http://schemas.openxmlformats.org/officeDocument/2006/math">
                            <m:r>
                              <a:rPr lang="zh-CN" altLang="en-US" sz="1600" b="1" i="0" smtClean="0">
                                <a:solidFill>
                                  <a:srgbClr val="000000"/>
                                </a:solidFill>
                                <a:latin typeface="Cambria Math" panose="02040503050406030204" pitchFamily="18" charset="0"/>
                              </a:rPr>
                              <m:t> </m:t>
                            </m:r>
                            <m:r>
                              <a:rPr lang="en-US" altLang="zh-CN" sz="1600" b="1" i="1" smtClean="0">
                                <a:solidFill>
                                  <a:srgbClr val="000000"/>
                                </a:solidFill>
                                <a:latin typeface="Cambria Math" panose="02040503050406030204" pitchFamily="18" charset="0"/>
                              </a:rPr>
                              <m:t>+</m:t>
                            </m:r>
                            <m:r>
                              <a:rPr lang="zh-CN" altLang="en-US" sz="1600" b="1" i="1" smtClean="0">
                                <a:solidFill>
                                  <a:srgbClr val="000000"/>
                                </a:solidFill>
                                <a:latin typeface="Cambria Math" panose="02040503050406030204" pitchFamily="18" charset="0"/>
                              </a:rPr>
                              <m:t> </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看跌</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566421" y="1403350"/>
                        <a:ext cx="5118340" cy="3727944"/>
                      </a:xfrm>
                      <a:prstGeom prst="rect">
                        <a:avLst/>
                      </a:prstGeom>
                      <a:blipFill rotWithShape="1">
                        <a:blip r:embed="rId6"/>
                      </a:blipFill>
                      <a:ln w="19050">
                        <a:solidFill>
                          <a:srgbClr val="972022"/>
                        </a:solidFill>
                        <a:prstDash val="sysDash"/>
                      </a:ln>
                    </p:spPr>
                    <p:txBody>
                      <a:bodyPr/>
                      <a:lstStyle/>
                      <a:p>
                        <a:r>
                          <a:rPr lang="zh-CN" altLang="en-US">
                            <a:noFill/>
                          </a:rPr>
                          <a:t> </a:t>
                        </a:r>
                      </a:p>
                    </p:txBody>
                  </p:sp>
                </mc:Fallback>
              </mc:AlternateContent>
              <p:sp>
                <p:nvSpPr>
                  <p:cNvPr id="57" name="文本框 56"/>
                  <p:cNvSpPr txBox="1"/>
                  <p:nvPr/>
                </p:nvSpPr>
                <p:spPr>
                  <a:xfrm>
                    <a:off x="572909" y="1034049"/>
                    <a:ext cx="2277878"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跨式组合（</a:t>
                    </a: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straddle</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6" name="组合 35"/>
                <p:cNvGrpSpPr/>
                <p:nvPr/>
              </p:nvGrpSpPr>
              <p:grpSpPr>
                <a:xfrm>
                  <a:off x="6710780" y="1429645"/>
                  <a:ext cx="4158028" cy="994381"/>
                  <a:chOff x="1413951" y="496448"/>
                  <a:chExt cx="4158028" cy="994381"/>
                </a:xfrm>
              </p:grpSpPr>
              <p:grpSp>
                <p:nvGrpSpPr>
                  <p:cNvPr id="38" name="组合 37"/>
                  <p:cNvGrpSpPr/>
                  <p:nvPr/>
                </p:nvGrpSpPr>
                <p:grpSpPr>
                  <a:xfrm>
                    <a:off x="1413951" y="636220"/>
                    <a:ext cx="4158028" cy="854609"/>
                    <a:chOff x="2424315" y="1481919"/>
                    <a:chExt cx="4625924" cy="950777"/>
                  </a:xfrm>
                </p:grpSpPr>
                <p:sp>
                  <p:nvSpPr>
                    <p:cNvPr id="48" name="文本框 47"/>
                    <p:cNvSpPr txBox="1"/>
                    <p:nvPr/>
                  </p:nvSpPr>
                  <p:spPr>
                    <a:xfrm>
                      <a:off x="6247358" y="2124527"/>
                      <a:ext cx="802881" cy="30816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call</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文本框 54"/>
                    <p:cNvSpPr txBox="1"/>
                    <p:nvPr/>
                  </p:nvSpPr>
                  <p:spPr>
                    <a:xfrm>
                      <a:off x="2424315" y="1481919"/>
                      <a:ext cx="658427" cy="419167"/>
                    </a:xfrm>
                    <a:prstGeom prst="rect">
                      <a:avLst/>
                    </a:prstGeom>
                    <a:solidFill>
                      <a:schemeClr val="bg1"/>
                    </a:solidFill>
                  </p:spPr>
                  <p:txBody>
                    <a:bodyPr wrap="none" rtlCol="0">
                      <a:spAutoFit/>
                    </a:bodyPr>
                    <a:lstStyle/>
                    <a:p>
                      <a:pPr>
                        <a:lnSpc>
                          <a:spcPct val="150000"/>
                        </a:lnSpc>
                      </a:pPr>
                      <a:r>
                        <a:rPr kumimoji="1" lang="en-US" altLang="zh-CN"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rPr>
                        <a:t>Profit</a:t>
                      </a:r>
                      <a:endParaRPr kumimoji="1" lang="zh-CN" altLang="en-US"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1" name="文本框 40"/>
                  <p:cNvSpPr txBox="1"/>
                  <p:nvPr/>
                </p:nvSpPr>
                <p:spPr>
                  <a:xfrm>
                    <a:off x="2663905" y="496448"/>
                    <a:ext cx="1874231"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7: Long straddle</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34" name="文本框 33"/>
              <p:cNvSpPr txBox="1"/>
              <p:nvPr/>
            </p:nvSpPr>
            <p:spPr>
              <a:xfrm>
                <a:off x="4414016" y="4167835"/>
                <a:ext cx="694421" cy="27699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put</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8" name="组合 57"/>
            <p:cNvGrpSpPr/>
            <p:nvPr/>
          </p:nvGrpSpPr>
          <p:grpSpPr>
            <a:xfrm>
              <a:off x="6368810" y="1543839"/>
              <a:ext cx="5118340" cy="4097245"/>
              <a:chOff x="6368810" y="497205"/>
              <a:chExt cx="5118340" cy="4097245"/>
            </a:xfrm>
          </p:grpSpPr>
          <p:grpSp>
            <p:nvGrpSpPr>
              <p:cNvPr id="59" name="组合 58"/>
              <p:cNvGrpSpPr/>
              <p:nvPr/>
            </p:nvGrpSpPr>
            <p:grpSpPr>
              <a:xfrm>
                <a:off x="6368810" y="497205"/>
                <a:ext cx="5118340" cy="4097245"/>
                <a:chOff x="566421" y="1034049"/>
                <a:chExt cx="5118340" cy="4097245"/>
              </a:xfrm>
            </p:grpSpPr>
            <mc:AlternateContent xmlns:mc="http://schemas.openxmlformats.org/markup-compatibility/2006" xmlns:a14="http://schemas.microsoft.com/office/drawing/2010/main">
              <mc:Choice Requires="a14">
                <p:sp>
                  <p:nvSpPr>
                    <p:cNvPr id="67" name="文本框 66"/>
                    <p:cNvSpPr txBox="1"/>
                    <p:nvPr/>
                  </p:nvSpPr>
                  <p:spPr>
                    <a:xfrm>
                      <a:off x="566421" y="1403350"/>
                      <a:ext cx="5118340" cy="3727944"/>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到期日相同、</a:t>
                      </a:r>
                      <a:r>
                        <a:rPr lang="zh-CN" altLang="en-US" sz="1600" b="1" dirty="0">
                          <a:solidFill>
                            <a:srgbClr val="9C0208"/>
                          </a:solidFill>
                          <a:latin typeface="Times New Roman" panose="02020603050405020304" pitchFamily="18" charset="0"/>
                          <a:ea typeface="宋体" panose="02010600030101010101" pitchFamily="2" charset="-122"/>
                          <a:cs typeface="Times New Roman" panose="02020603050405020304" pitchFamily="18" charset="0"/>
                        </a:rPr>
                        <a:t>执行价不同</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的看涨</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14:m>
                        <m:oMath xmlns:m="http://schemas.openxmlformats.org/officeDocument/2006/math">
                          <m:r>
                            <a:rPr lang="zh-CN" altLang="en-US" sz="1600" b="1" i="0" smtClean="0">
                              <a:solidFill>
                                <a:srgbClr val="000000"/>
                              </a:solidFill>
                              <a:latin typeface="Cambria Math" panose="02040503050406030204" pitchFamily="18" charset="0"/>
                            </a:rPr>
                            <m:t> </m:t>
                          </m:r>
                          <m:r>
                            <a:rPr lang="en-US" altLang="zh-CN" sz="1600" b="1" i="1" smtClean="0">
                              <a:solidFill>
                                <a:srgbClr val="000000"/>
                              </a:solidFill>
                              <a:latin typeface="Cambria Math" panose="02040503050406030204" pitchFamily="18" charset="0"/>
                            </a:rPr>
                            <m:t>+</m:t>
                          </m:r>
                          <m:r>
                            <a:rPr lang="zh-CN" altLang="en-US" sz="1600" b="1" i="1" smtClean="0">
                              <a:solidFill>
                                <a:srgbClr val="000000"/>
                              </a:solidFill>
                              <a:latin typeface="Cambria Math" panose="02040503050406030204" pitchFamily="18" charset="0"/>
                            </a:rPr>
                            <m:t> </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看跌</a:t>
                      </a:r>
                      <a:r>
                        <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p>
                    <a:p>
                      <a:pPr fontAlgn="base">
                        <a:lnSpc>
                          <a:spcPct val="150000"/>
                        </a:lnSpc>
                        <a:spcBef>
                          <a:spcPct val="0"/>
                        </a:spcBef>
                        <a:spcAft>
                          <a:spcPct val="0"/>
                        </a:spcAft>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566421" y="1403350"/>
                      <a:ext cx="5118340" cy="3727944"/>
                    </a:xfrm>
                    <a:prstGeom prst="rect">
                      <a:avLst/>
                    </a:prstGeom>
                    <a:blipFill rotWithShape="1">
                      <a:blip r:embed="rId7"/>
                    </a:blipFill>
                    <a:ln w="19050">
                      <a:solidFill>
                        <a:srgbClr val="972022"/>
                      </a:solidFill>
                      <a:prstDash val="sysDash"/>
                    </a:ln>
                  </p:spPr>
                  <p:txBody>
                    <a:bodyPr/>
                    <a:lstStyle/>
                    <a:p>
                      <a:r>
                        <a:rPr lang="zh-CN" altLang="en-US">
                          <a:noFill/>
                        </a:rPr>
                        <a:t> </a:t>
                      </a:r>
                    </a:p>
                  </p:txBody>
                </p:sp>
              </mc:Fallback>
            </mc:AlternateContent>
            <p:sp>
              <p:nvSpPr>
                <p:cNvPr id="68" name="文本框 67"/>
                <p:cNvSpPr txBox="1"/>
                <p:nvPr/>
              </p:nvSpPr>
              <p:spPr>
                <a:xfrm>
                  <a:off x="572908" y="1034049"/>
                  <a:ext cx="2277879"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勒式组合（</a:t>
                  </a:r>
                  <a:r>
                    <a:rPr lang="en-GB"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strangle</a:t>
                  </a:r>
                  <a:r>
                    <a:rPr lang="zh-CN" altLang="en-GB"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0" name="组合 59"/>
              <p:cNvGrpSpPr/>
              <p:nvPr/>
            </p:nvGrpSpPr>
            <p:grpSpPr>
              <a:xfrm>
                <a:off x="6481623" y="1415528"/>
                <a:ext cx="3330308" cy="554878"/>
                <a:chOff x="1184794" y="482331"/>
                <a:chExt cx="3330308" cy="554878"/>
              </a:xfrm>
            </p:grpSpPr>
            <p:sp>
              <p:nvSpPr>
                <p:cNvPr id="66" name="文本框 65"/>
                <p:cNvSpPr txBox="1"/>
                <p:nvPr/>
              </p:nvSpPr>
              <p:spPr>
                <a:xfrm>
                  <a:off x="1184794" y="660439"/>
                  <a:ext cx="591829" cy="376770"/>
                </a:xfrm>
                <a:prstGeom prst="rect">
                  <a:avLst/>
                </a:prstGeom>
                <a:solidFill>
                  <a:schemeClr val="bg1"/>
                </a:solidFill>
              </p:spPr>
              <p:txBody>
                <a:bodyPr wrap="none" rtlCol="0">
                  <a:spAutoFit/>
                </a:bodyPr>
                <a:lstStyle/>
                <a:p>
                  <a:pPr>
                    <a:lnSpc>
                      <a:spcPct val="150000"/>
                    </a:lnSpc>
                  </a:pPr>
                  <a:r>
                    <a:rPr kumimoji="1" lang="en-US" altLang="zh-CN"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rPr>
                    <a:t>Profit</a:t>
                  </a:r>
                  <a:endParaRPr kumimoji="1" lang="zh-CN" altLang="en-US" sz="1400" dirty="0">
                    <a:solidFill>
                      <a:srgbClr val="969696"/>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文本框 61"/>
                <p:cNvSpPr txBox="1"/>
                <p:nvPr/>
              </p:nvSpPr>
              <p:spPr>
                <a:xfrm>
                  <a:off x="2640871" y="482331"/>
                  <a:ext cx="1874231" cy="307777"/>
                </a:xfrm>
                <a:prstGeom prst="rect">
                  <a:avLst/>
                </a:prstGeom>
                <a:noFill/>
              </p:spPr>
              <p:txBody>
                <a:bodyPr wrap="none" rtlCol="0">
                  <a:spAutoFit/>
                </a:bodyPr>
                <a:lstStyle/>
                <a:p>
                  <a:r>
                    <a:rPr kumimoji="1" lang="en-US" altLang="zh-CN" sz="1400" dirty="0">
                      <a:latin typeface="Times New Roman" panose="02020603050405020304" pitchFamily="18" charset="0"/>
                      <a:ea typeface="宋体" panose="02010600030101010101" pitchFamily="2" charset="-122"/>
                      <a:cs typeface="Times New Roman" panose="02020603050405020304" pitchFamily="18" charset="0"/>
                    </a:rPr>
                    <a:t>Figure 8: Long strangle</a:t>
                  </a:r>
                  <a:endParaRPr kumimoji="1"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69" name="文本框 68"/>
            <p:cNvSpPr txBox="1"/>
            <p:nvPr/>
          </p:nvSpPr>
          <p:spPr>
            <a:xfrm>
              <a:off x="10268423" y="3055161"/>
              <a:ext cx="721672" cy="27699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call</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文本框 69"/>
            <p:cNvSpPr txBox="1"/>
            <p:nvPr/>
          </p:nvSpPr>
          <p:spPr>
            <a:xfrm>
              <a:off x="10308525" y="4634702"/>
              <a:ext cx="694421" cy="276999"/>
            </a:xfrm>
            <a:prstGeom prst="rect">
              <a:avLst/>
            </a:prstGeom>
            <a:noFill/>
          </p:spPr>
          <p:txBody>
            <a:bodyPr wrap="none" rtlCol="0">
              <a:spAutoFit/>
            </a:bodyPr>
            <a:lstStyle/>
            <a:p>
              <a:r>
                <a:rPr kumimoji="1" lang="en-US" altLang="zh-CN"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rPr>
                <a:t>long put</a:t>
              </a:r>
              <a:endParaRPr kumimoji="1" lang="zh-CN" altLang="en-US" sz="1200" dirty="0">
                <a:solidFill>
                  <a:srgbClr val="3499DB"/>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交易波动率：利用</a:t>
            </a:r>
            <a:r>
              <a:rPr lang="en-GB" altLang="zh-CN" dirty="0"/>
              <a:t>Straddle</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51</a:t>
            </a:fld>
            <a:endParaRPr lang="zh-CN" altLang="en-US" dirty="0"/>
          </a:p>
        </p:txBody>
      </p:sp>
      <p:sp>
        <p:nvSpPr>
          <p:cNvPr id="33" name="Rectangle 15"/>
          <p:cNvSpPr>
            <a:spLocks noChangeArrowheads="1"/>
          </p:cNvSpPr>
          <p:nvPr/>
        </p:nvSpPr>
        <p:spPr bwMode="gray">
          <a:xfrm>
            <a:off x="588779" y="1030698"/>
            <a:ext cx="440203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1F3F5F"/>
              </a:buClr>
              <a:buFontTx/>
              <a:buChar char="•"/>
            </a:pPr>
            <a:r>
              <a:rPr lang="zh-CN" altLang="en-US" b="1" dirty="0">
                <a:solidFill>
                  <a:schemeClr val="bg1"/>
                </a:solidFill>
              </a:rPr>
              <a:t> 我们是刚完成第一个五年计划的协会</a:t>
            </a:r>
          </a:p>
          <a:p>
            <a:pPr eaLnBrk="1" hangingPunct="1">
              <a:spcBef>
                <a:spcPct val="50000"/>
              </a:spcBef>
              <a:buClr>
                <a:srgbClr val="1F3F5F"/>
              </a:buClr>
              <a:buFontTx/>
              <a:buChar char="•"/>
            </a:pPr>
            <a:endParaRPr lang="en-US" altLang="zh-CN" b="1" dirty="0">
              <a:solidFill>
                <a:schemeClr val="bg1"/>
              </a:solidFill>
            </a:endParaRPr>
          </a:p>
        </p:txBody>
      </p:sp>
      <p:sp>
        <p:nvSpPr>
          <p:cNvPr id="20" name="文本框 19"/>
          <p:cNvSpPr txBox="1"/>
          <p:nvPr/>
        </p:nvSpPr>
        <p:spPr>
          <a:xfrm>
            <a:off x="315595" y="901700"/>
            <a:ext cx="3442366" cy="400110"/>
          </a:xfrm>
          <a:prstGeom prst="rect">
            <a:avLst/>
          </a:prstGeom>
          <a:solidFill>
            <a:srgbClr val="9C0308"/>
          </a:solidFill>
        </p:spPr>
        <p:txBody>
          <a:bodyPr wrap="square" rtlCol="0">
            <a:spAutoFit/>
          </a:bodyPr>
          <a:lstStyle/>
          <a:p>
            <a:pPr algn="ctr"/>
            <a:r>
              <a:rPr lang="en-GB" altLang="zh-CN"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Gamma scalping</a:t>
            </a:r>
            <a:r>
              <a:rPr lang="zh-CN" altLang="en-US"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策略</a:t>
            </a:r>
            <a:r>
              <a:rPr lang="en-US" altLang="zh-CN"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例子</a:t>
            </a:r>
          </a:p>
        </p:txBody>
      </p:sp>
      <mc:AlternateContent xmlns:mc="http://schemas.openxmlformats.org/markup-compatibility/2006" xmlns:a14="http://schemas.microsoft.com/office/drawing/2010/main">
        <mc:Choice Requires="a14">
          <p:sp>
            <p:nvSpPr>
              <p:cNvPr id="10" name="文本框 9"/>
              <p:cNvSpPr txBox="1"/>
              <p:nvPr/>
            </p:nvSpPr>
            <p:spPr>
              <a:xfrm>
                <a:off x="2082845" y="1565035"/>
                <a:ext cx="274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a:rPr kumimoji="1" lang="en-US" altLang="zh-CN" i="1" smtClean="0">
                              <a:solidFill>
                                <a:schemeClr val="bg1"/>
                              </a:solidFill>
                              <a:latin typeface="Cambria Math" panose="02040503050406030204" pitchFamily="18" charset="0"/>
                            </a:rPr>
                            <m:t>𝑇</m:t>
                          </m:r>
                        </m:e>
                        <m:sub>
                          <m:r>
                            <a:rPr kumimoji="1" lang="en-US" altLang="zh-CN" i="1" smtClean="0">
                              <a:solidFill>
                                <a:schemeClr val="bg1"/>
                              </a:solidFill>
                              <a:latin typeface="Cambria Math" panose="02040503050406030204" pitchFamily="18" charset="0"/>
                            </a:rPr>
                            <m:t>0</m:t>
                          </m:r>
                        </m:sub>
                      </m:sSub>
                    </m:oMath>
                  </m:oMathPara>
                </a14:m>
                <a:endParaRPr kumimoji="1" lang="en-US" altLang="zh-CN" i="1" dirty="0">
                  <a:solidFill>
                    <a:schemeClr val="bg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2082845" y="1565035"/>
                <a:ext cx="274883" cy="276999"/>
              </a:xfrm>
              <a:prstGeom prst="rect">
                <a:avLst/>
              </a:prstGeom>
              <a:blipFill rotWithShape="1">
                <a:blip r:embed="rId4"/>
                <a:stretch>
                  <a:fillRect l="-16" t="-143" r="-16642" b="193"/>
                </a:stretch>
              </a:blipFill>
            </p:spPr>
            <p:txBody>
              <a:bodyPr/>
              <a:lstStyle/>
              <a:p>
                <a:r>
                  <a:rPr lang="zh-CN" altLang="en-US">
                    <a:noFill/>
                  </a:rPr>
                  <a:t> </a:t>
                </a:r>
              </a:p>
            </p:txBody>
          </p:sp>
        </mc:Fallback>
      </mc:AlternateContent>
      <p:grpSp>
        <p:nvGrpSpPr>
          <p:cNvPr id="49" name="组合 48"/>
          <p:cNvGrpSpPr/>
          <p:nvPr/>
        </p:nvGrpSpPr>
        <p:grpSpPr>
          <a:xfrm>
            <a:off x="1196535" y="1565035"/>
            <a:ext cx="4222951" cy="3002745"/>
            <a:chOff x="566421" y="1034049"/>
            <a:chExt cx="4222951" cy="3002745"/>
          </a:xfrm>
        </p:grpSpPr>
        <mc:AlternateContent xmlns:mc="http://schemas.openxmlformats.org/markup-compatibility/2006" xmlns:a14="http://schemas.microsoft.com/office/drawing/2010/main">
          <mc:Choice Requires="a14">
            <p:sp>
              <p:nvSpPr>
                <p:cNvPr id="58" name="文本框 57"/>
                <p:cNvSpPr txBox="1"/>
                <p:nvPr/>
              </p:nvSpPr>
              <p:spPr>
                <a:xfrm>
                  <a:off x="566421" y="1403381"/>
                  <a:ext cx="4222951" cy="2633413"/>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标的资产价格</a:t>
                  </a:r>
                  <a14:m>
                    <m:oMath xmlns:m="http://schemas.openxmlformats.org/officeDocument/2006/math">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𝑆</m:t>
                          </m:r>
                        </m:e>
                        <m:sub>
                          <m:r>
                            <a:rPr lang="en-US" altLang="zh-CN" sz="1600" b="0" i="1" smtClean="0">
                              <a:solidFill>
                                <a:srgbClr val="000000"/>
                              </a:solidFill>
                              <a:latin typeface="Cambria Math" panose="02040503050406030204" pitchFamily="18" charset="0"/>
                            </a:rPr>
                            <m:t>0</m:t>
                          </m:r>
                        </m:sub>
                      </m:sSub>
                      <m:r>
                        <a:rPr lang="en-US" altLang="zh-CN" sz="1600" b="0" i="1" smtClean="0">
                          <a:solidFill>
                            <a:srgbClr val="000000"/>
                          </a:solidFill>
                          <a:latin typeface="Cambria Math" panose="02040503050406030204" pitchFamily="18" charset="0"/>
                        </a:rPr>
                        <m:t>=100</m:t>
                      </m:r>
                    </m:oMath>
                  </a14:m>
                  <a:endPar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同时买入</a:t>
                  </a:r>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份看涨期权、</a:t>
                  </a:r>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100</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份看跌期权</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行权价</a:t>
                  </a:r>
                  <a14:m>
                    <m:oMath xmlns:m="http://schemas.openxmlformats.org/officeDocument/2006/math">
                      <m:r>
                        <a:rPr lang="en-US" altLang="zh-CN" sz="1600" b="0" i="1" smtClean="0">
                          <a:solidFill>
                            <a:srgbClr val="000000"/>
                          </a:solidFill>
                          <a:latin typeface="Cambria Math" panose="02040503050406030204" pitchFamily="18" charset="0"/>
                        </a:rPr>
                        <m:t>𝐾</m:t>
                      </m:r>
                      <m:r>
                        <a:rPr lang="en-US" altLang="zh-CN" sz="1600" b="0" i="1" smtClean="0">
                          <a:solidFill>
                            <a:srgbClr val="000000"/>
                          </a:solidFill>
                          <a:latin typeface="Cambria Math" panose="02040503050406030204" pitchFamily="18" charset="0"/>
                        </a:rPr>
                        <m:t>=100</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，均为平值期权（</a:t>
                  </a:r>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ATM</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fontAlgn="base">
                    <a:lnSpc>
                      <a:spcPct val="150000"/>
                    </a:lnSpc>
                    <a:spcBef>
                      <a:spcPct val="0"/>
                    </a:spcBef>
                    <a:spcAft>
                      <a:spcPct val="0"/>
                    </a:spcAft>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8" name="文本框 57"/>
                <p:cNvSpPr txBox="1">
                  <a:spLocks noRot="1" noChangeAspect="1" noMove="1" noResize="1" noEditPoints="1" noAdjustHandles="1" noChangeArrowheads="1" noChangeShapeType="1" noTextEdit="1"/>
                </p:cNvSpPr>
                <p:nvPr/>
              </p:nvSpPr>
              <p:spPr>
                <a:xfrm>
                  <a:off x="566421" y="1403381"/>
                  <a:ext cx="4222951" cy="2633413"/>
                </a:xfrm>
                <a:prstGeom prst="rect">
                  <a:avLst/>
                </a:prstGeom>
                <a:blipFill rotWithShape="1">
                  <a:blip r:embed="rId5"/>
                </a:blipFill>
                <a:ln w="19050">
                  <a:solidFill>
                    <a:srgbClr val="972022"/>
                  </a:solidFill>
                  <a:prstDash val="sysDash"/>
                </a:ln>
              </p:spPr>
              <p:txBody>
                <a:bodyPr/>
                <a:lstStyle/>
                <a:p>
                  <a:r>
                    <a:rPr lang="zh-CN" altLang="en-US">
                      <a:noFill/>
                    </a:rPr>
                    <a:t> </a:t>
                  </a:r>
                </a:p>
              </p:txBody>
            </p:sp>
          </mc:Fallback>
        </mc:AlternateContent>
        <p:sp>
          <p:nvSpPr>
            <p:cNvPr id="59" name="文本框 58"/>
            <p:cNvSpPr txBox="1"/>
            <p:nvPr/>
          </p:nvSpPr>
          <p:spPr>
            <a:xfrm>
              <a:off x="572909" y="1034049"/>
              <a:ext cx="1473264"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时刻</a:t>
              </a:r>
            </a:p>
          </p:txBody>
        </p:sp>
      </p:grpSp>
      <mc:AlternateContent xmlns:mc="http://schemas.openxmlformats.org/markup-compatibility/2006" xmlns:a14="http://schemas.microsoft.com/office/drawing/2010/main">
        <mc:Choice Requires="a14">
          <p:sp>
            <p:nvSpPr>
              <p:cNvPr id="11" name="文本框 10"/>
              <p:cNvSpPr txBox="1"/>
              <p:nvPr/>
            </p:nvSpPr>
            <p:spPr>
              <a:xfrm>
                <a:off x="1501251" y="1604207"/>
                <a:ext cx="2732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a:rPr kumimoji="1" lang="en-US" altLang="zh-CN" i="1" smtClean="0">
                              <a:solidFill>
                                <a:schemeClr val="bg1"/>
                              </a:solidFill>
                              <a:latin typeface="Cambria Math" panose="02040503050406030204" pitchFamily="18" charset="0"/>
                            </a:rPr>
                            <m:t>𝑇</m:t>
                          </m:r>
                        </m:e>
                        <m:sub>
                          <m:r>
                            <a:rPr kumimoji="1" lang="en-US" altLang="zh-CN" b="0" i="1" smtClean="0">
                              <a:solidFill>
                                <a:schemeClr val="bg1"/>
                              </a:solidFill>
                              <a:latin typeface="Cambria Math" panose="02040503050406030204" pitchFamily="18" charset="0"/>
                            </a:rPr>
                            <m:t>0</m:t>
                          </m:r>
                        </m:sub>
                      </m:sSub>
                    </m:oMath>
                  </m:oMathPara>
                </a14:m>
                <a:endParaRPr kumimoji="1" lang="zh-CN" altLang="en-US" i="1" dirty="0">
                  <a:solidFill>
                    <a:schemeClr val="bg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501251" y="1604207"/>
                <a:ext cx="273280" cy="276999"/>
              </a:xfrm>
              <a:prstGeom prst="rect">
                <a:avLst/>
              </a:prstGeom>
              <a:blipFill rotWithShape="1">
                <a:blip r:embed="rId4"/>
                <a:stretch>
                  <a:fillRect l="-41" t="-71" r="-17070" b="121"/>
                </a:stretch>
              </a:blipFill>
            </p:spPr>
            <p:txBody>
              <a:bodyPr/>
              <a:lstStyle/>
              <a:p>
                <a:r>
                  <a:rPr lang="zh-CN" altLang="en-US">
                    <a:noFill/>
                  </a:rPr>
                  <a:t> </a:t>
                </a:r>
              </a:p>
            </p:txBody>
          </p:sp>
        </mc:Fallback>
      </mc:AlternateContent>
      <p:graphicFrame>
        <p:nvGraphicFramePr>
          <p:cNvPr id="15" name="表格 60"/>
          <p:cNvGraphicFramePr>
            <a:graphicFrameLocks noGrp="1"/>
          </p:cNvGraphicFramePr>
          <p:nvPr/>
        </p:nvGraphicFramePr>
        <p:xfrm>
          <a:off x="1469719" y="3292128"/>
          <a:ext cx="3583698" cy="1005840"/>
        </p:xfrm>
        <a:graphic>
          <a:graphicData uri="http://schemas.openxmlformats.org/drawingml/2006/table">
            <a:tbl>
              <a:tblPr firstRow="1" bandRow="1">
                <a:tableStyleId>{5C22544A-7EE6-4342-B048-85BDC9FD1C3A}</a:tableStyleId>
              </a:tblPr>
              <a:tblGrid>
                <a:gridCol w="1194566">
                  <a:extLst>
                    <a:ext uri="{9D8B030D-6E8A-4147-A177-3AD203B41FA5}">
                      <a16:colId xmlns:a16="http://schemas.microsoft.com/office/drawing/2014/main" val="20000"/>
                    </a:ext>
                  </a:extLst>
                </a:gridCol>
                <a:gridCol w="1194566">
                  <a:extLst>
                    <a:ext uri="{9D8B030D-6E8A-4147-A177-3AD203B41FA5}">
                      <a16:colId xmlns:a16="http://schemas.microsoft.com/office/drawing/2014/main" val="20001"/>
                    </a:ext>
                  </a:extLst>
                </a:gridCol>
                <a:gridCol w="1194566">
                  <a:extLst>
                    <a:ext uri="{9D8B030D-6E8A-4147-A177-3AD203B41FA5}">
                      <a16:colId xmlns:a16="http://schemas.microsoft.com/office/drawing/2014/main" val="20002"/>
                    </a:ext>
                  </a:extLst>
                </a:gridCol>
              </a:tblGrid>
              <a:tr h="332402">
                <a:tc>
                  <a:txBody>
                    <a:bodyPr/>
                    <a:lstStyle/>
                    <a:p>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tc>
                  <a:txBody>
                    <a:bodyPr/>
                    <a:lstStyle/>
                    <a:p>
                      <a:r>
                        <a:rPr lang="en-US" altLang="zh-CN" sz="1600" dirty="0">
                          <a:latin typeface="Times New Roman" panose="02020603050405020304" pitchFamily="18" charset="0"/>
                          <a:cs typeface="Times New Roman" panose="02020603050405020304" pitchFamily="18" charset="0"/>
                        </a:rPr>
                        <a:t>Call</a:t>
                      </a:r>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tc>
                  <a:txBody>
                    <a:bodyPr/>
                    <a:lstStyle/>
                    <a:p>
                      <a:r>
                        <a:rPr lang="en-US" altLang="zh-CN" sz="1600" dirty="0">
                          <a:latin typeface="Times New Roman" panose="02020603050405020304" pitchFamily="18" charset="0"/>
                          <a:cs typeface="Times New Roman" panose="02020603050405020304" pitchFamily="18" charset="0"/>
                        </a:rPr>
                        <a:t>Put</a:t>
                      </a:r>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extLst>
                  <a:ext uri="{0D108BD9-81ED-4DB2-BD59-A6C34878D82A}">
                    <a16:rowId xmlns:a16="http://schemas.microsoft.com/office/drawing/2014/main" val="10000"/>
                  </a:ext>
                </a:extLst>
              </a:tr>
              <a:tr h="332402">
                <a:tc>
                  <a:txBody>
                    <a:bodyPr/>
                    <a:lstStyle/>
                    <a:p>
                      <a:r>
                        <a:rPr lang="en-US" altLang="zh-CN" sz="1600" dirty="0">
                          <a:latin typeface="Times New Roman" panose="02020603050405020304" pitchFamily="18" charset="0"/>
                          <a:cs typeface="Times New Roman" panose="02020603050405020304" pitchFamily="18" charset="0"/>
                        </a:rPr>
                        <a:t>Delta</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0.5</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-0.5</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0001"/>
                  </a:ext>
                </a:extLst>
              </a:tr>
              <a:tr h="332402">
                <a:tc>
                  <a:txBody>
                    <a:bodyPr/>
                    <a:lstStyle/>
                    <a:p>
                      <a:r>
                        <a:rPr lang="en-US" altLang="zh-CN" sz="1600" dirty="0">
                          <a:latin typeface="Times New Roman" panose="02020603050405020304" pitchFamily="18" charset="0"/>
                          <a:cs typeface="Times New Roman" panose="02020603050405020304" pitchFamily="18" charset="0"/>
                        </a:rPr>
                        <a:t>Price</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1" name="文本框 60"/>
              <p:cNvSpPr txBox="1"/>
              <p:nvPr/>
            </p:nvSpPr>
            <p:spPr>
              <a:xfrm>
                <a:off x="7162937" y="1582641"/>
                <a:ext cx="274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a:rPr kumimoji="1" lang="en-US" altLang="zh-CN" i="1" smtClean="0">
                              <a:solidFill>
                                <a:schemeClr val="bg1"/>
                              </a:solidFill>
                              <a:latin typeface="Cambria Math" panose="02040503050406030204" pitchFamily="18" charset="0"/>
                            </a:rPr>
                            <m:t>𝑇</m:t>
                          </m:r>
                        </m:e>
                        <m:sub>
                          <m:r>
                            <a:rPr kumimoji="1" lang="en-US" altLang="zh-CN" i="1" smtClean="0">
                              <a:solidFill>
                                <a:schemeClr val="bg1"/>
                              </a:solidFill>
                              <a:latin typeface="Cambria Math" panose="02040503050406030204" pitchFamily="18" charset="0"/>
                            </a:rPr>
                            <m:t>0</m:t>
                          </m:r>
                        </m:sub>
                      </m:sSub>
                    </m:oMath>
                  </m:oMathPara>
                </a14:m>
                <a:endParaRPr kumimoji="1" lang="en-US" altLang="zh-CN" i="1" dirty="0">
                  <a:solidFill>
                    <a:schemeClr val="bg1"/>
                  </a:solidFill>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7162937" y="1582641"/>
                <a:ext cx="274883" cy="276999"/>
              </a:xfrm>
              <a:prstGeom prst="rect">
                <a:avLst/>
              </a:prstGeom>
              <a:blipFill rotWithShape="1">
                <a:blip r:embed="rId4"/>
                <a:stretch>
                  <a:fillRect l="-50" t="-80" r="-16609" b="130"/>
                </a:stretch>
              </a:blipFill>
            </p:spPr>
            <p:txBody>
              <a:bodyPr/>
              <a:lstStyle/>
              <a:p>
                <a:r>
                  <a:rPr lang="zh-CN" altLang="en-US">
                    <a:noFill/>
                  </a:rPr>
                  <a:t> </a:t>
                </a:r>
              </a:p>
            </p:txBody>
          </p:sp>
        </mc:Fallback>
      </mc:AlternateContent>
      <p:grpSp>
        <p:nvGrpSpPr>
          <p:cNvPr id="62" name="组合 61"/>
          <p:cNvGrpSpPr/>
          <p:nvPr/>
        </p:nvGrpSpPr>
        <p:grpSpPr>
          <a:xfrm>
            <a:off x="6276627" y="1582641"/>
            <a:ext cx="4222951" cy="3002745"/>
            <a:chOff x="566421" y="1034049"/>
            <a:chExt cx="4222951" cy="3002745"/>
          </a:xfrm>
        </p:grpSpPr>
        <mc:AlternateContent xmlns:mc="http://schemas.openxmlformats.org/markup-compatibility/2006" xmlns:a14="http://schemas.microsoft.com/office/drawing/2010/main">
          <mc:Choice Requires="a14">
            <p:sp>
              <p:nvSpPr>
                <p:cNvPr id="63" name="文本框 62"/>
                <p:cNvSpPr txBox="1"/>
                <p:nvPr/>
              </p:nvSpPr>
              <p:spPr>
                <a:xfrm>
                  <a:off x="566421" y="1403381"/>
                  <a:ext cx="4222951" cy="2633413"/>
                </a:xfrm>
                <a:prstGeom prst="rect">
                  <a:avLst/>
                </a:prstGeom>
                <a:noFill/>
                <a:ln w="19050">
                  <a:solidFill>
                    <a:srgbClr val="972022"/>
                  </a:solidFill>
                  <a:prstDash val="sysDash"/>
                </a:ln>
              </p:spPr>
              <p:txBody>
                <a:bodyPr wrap="square" rtlCol="0">
                  <a:spAutoFit/>
                </a:bodyPr>
                <a:lstStyle/>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标的资产价格上涨</a:t>
                  </a:r>
                  <a14:m>
                    <m:oMath xmlns:m="http://schemas.openxmlformats.org/officeDocument/2006/math">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𝑆</m:t>
                          </m:r>
                        </m:e>
                        <m:sub>
                          <m:r>
                            <a:rPr lang="en-US" altLang="zh-CN" sz="1600" b="0" i="1" smtClean="0">
                              <a:solidFill>
                                <a:srgbClr val="000000"/>
                              </a:solidFill>
                              <a:latin typeface="Cambria Math" panose="02040503050406030204" pitchFamily="18" charset="0"/>
                            </a:rPr>
                            <m:t>1</m:t>
                          </m:r>
                        </m:sub>
                      </m:sSub>
                      <m:r>
                        <a:rPr lang="en-US" altLang="zh-CN" sz="1600" b="0" i="1" smtClean="0">
                          <a:solidFill>
                            <a:srgbClr val="000000"/>
                          </a:solidFill>
                          <a:latin typeface="Cambria Math" panose="02040503050406030204" pitchFamily="18" charset="0"/>
                        </a:rPr>
                        <m:t>=105</m:t>
                      </m:r>
                    </m:oMath>
                  </a14:m>
                  <a:endPar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看涨期权</a:t>
                  </a:r>
                  <a14:m>
                    <m:oMath xmlns:m="http://schemas.openxmlformats.org/officeDocument/2006/math">
                      <m:r>
                        <a:rPr lang="en-US" altLang="zh-CN" sz="1600" b="1" i="1" smtClean="0">
                          <a:solidFill>
                            <a:srgbClr val="000000"/>
                          </a:solidFill>
                          <a:latin typeface="Cambria Math" panose="02040503050406030204" pitchFamily="18" charset="0"/>
                          <a:cs typeface="Times New Roman" panose="020206030504050203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实值，</a:t>
                  </a:r>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Delta</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增加、价格上涨</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看跌期权</a:t>
                  </a:r>
                  <a14:m>
                    <m:oMath xmlns:m="http://schemas.openxmlformats.org/officeDocument/2006/math">
                      <m:r>
                        <a:rPr lang="en-US" altLang="zh-CN" sz="1600" b="1" i="1" smtClean="0">
                          <a:solidFill>
                            <a:srgbClr val="000000"/>
                          </a:solidFill>
                          <a:latin typeface="Cambria Math" panose="02040503050406030204" pitchFamily="18" charset="0"/>
                          <a:cs typeface="Times New Roman" panose="02020603050405020304" pitchFamily="18" charset="0"/>
                        </a:rPr>
                        <m:t>→</m:t>
                      </m:r>
                    </m:oMath>
                  </a14:m>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虚值，</a:t>
                  </a:r>
                  <a:r>
                    <a:rPr lang="en-US" altLang="zh-CN" sz="16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Delta</a:t>
                  </a:r>
                  <a:r>
                    <a:rPr lang="zh-CN" altLang="en-US"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增加、价格下跌</a:t>
                  </a: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fontAlgn="base">
                    <a:lnSpc>
                      <a:spcPct val="150000"/>
                    </a:lnSpc>
                    <a:spcBef>
                      <a:spcPct val="0"/>
                    </a:spcBef>
                    <a:spcAft>
                      <a:spcPct val="0"/>
                    </a:spcAft>
                    <a:buFont typeface="Arial" panose="020B0604020202020204" pitchFamily="34" charset="0"/>
                    <a:buChar char="•"/>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fontAlgn="base">
                    <a:lnSpc>
                      <a:spcPct val="150000"/>
                    </a:lnSpc>
                    <a:spcBef>
                      <a:spcPct val="0"/>
                    </a:spcBef>
                    <a:spcAft>
                      <a:spcPct val="0"/>
                    </a:spcAft>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0" fontAlgn="base">
                    <a:lnSpc>
                      <a:spcPct val="150000"/>
                    </a:lnSpc>
                    <a:spcBef>
                      <a:spcPct val="0"/>
                    </a:spcBef>
                    <a:spcAft>
                      <a:spcPct val="0"/>
                    </a:spcAft>
                    <a:buFont typeface="Arial" panose="020B0604020202020204" pitchFamily="34" charset="0"/>
                    <a:buNone/>
                    <a:defRPr/>
                  </a:pPr>
                  <a:endParaRPr lang="en-US" altLang="zh-CN" sz="16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566421" y="1403381"/>
                  <a:ext cx="4222951" cy="2633413"/>
                </a:xfrm>
                <a:prstGeom prst="rect">
                  <a:avLst/>
                </a:prstGeom>
                <a:blipFill rotWithShape="1">
                  <a:blip r:embed="rId6"/>
                </a:blipFill>
                <a:ln w="19050">
                  <a:solidFill>
                    <a:srgbClr val="972022"/>
                  </a:solidFill>
                  <a:prstDash val="sysDash"/>
                </a:ln>
              </p:spPr>
              <p:txBody>
                <a:bodyPr/>
                <a:lstStyle/>
                <a:p>
                  <a:r>
                    <a:rPr lang="zh-CN" altLang="en-US">
                      <a:noFill/>
                    </a:rPr>
                    <a:t> </a:t>
                  </a:r>
                </a:p>
              </p:txBody>
            </p:sp>
          </mc:Fallback>
        </mc:AlternateContent>
        <p:sp>
          <p:nvSpPr>
            <p:cNvPr id="64" name="文本框 63"/>
            <p:cNvSpPr txBox="1"/>
            <p:nvPr/>
          </p:nvSpPr>
          <p:spPr>
            <a:xfrm>
              <a:off x="572909" y="1034049"/>
              <a:ext cx="1473264" cy="369332"/>
            </a:xfrm>
            <a:prstGeom prst="rect">
              <a:avLst/>
            </a:prstGeom>
            <a:solidFill>
              <a:srgbClr val="9C0308"/>
            </a:solidFill>
          </p:spPr>
          <p:txBody>
            <a:bodyPr wrap="square" rtlCol="0">
              <a:spAutoFit/>
            </a:bodyPr>
            <a:lstStyle/>
            <a:p>
              <a:pPr algn="ctr"/>
              <a:r>
                <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时刻</a:t>
              </a:r>
            </a:p>
          </p:txBody>
        </p:sp>
      </p:grpSp>
      <mc:AlternateContent xmlns:mc="http://schemas.openxmlformats.org/markup-compatibility/2006" xmlns:a14="http://schemas.microsoft.com/office/drawing/2010/main">
        <mc:Choice Requires="a14">
          <p:sp>
            <p:nvSpPr>
              <p:cNvPr id="65" name="文本框 64"/>
              <p:cNvSpPr txBox="1"/>
              <p:nvPr/>
            </p:nvSpPr>
            <p:spPr>
              <a:xfrm>
                <a:off x="6581343" y="1621813"/>
                <a:ext cx="267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a:rPr kumimoji="1" lang="en-US" altLang="zh-CN" i="1" smtClean="0">
                              <a:solidFill>
                                <a:schemeClr val="bg1"/>
                              </a:solidFill>
                              <a:latin typeface="Cambria Math" panose="02040503050406030204" pitchFamily="18" charset="0"/>
                            </a:rPr>
                            <m:t>𝑇</m:t>
                          </m:r>
                        </m:e>
                        <m:sub>
                          <m:r>
                            <a:rPr kumimoji="1" lang="en-US" altLang="zh-CN" b="0" i="1" smtClean="0">
                              <a:solidFill>
                                <a:schemeClr val="bg1"/>
                              </a:solidFill>
                              <a:latin typeface="Cambria Math" panose="02040503050406030204" pitchFamily="18" charset="0"/>
                            </a:rPr>
                            <m:t>1</m:t>
                          </m:r>
                        </m:sub>
                      </m:sSub>
                    </m:oMath>
                  </m:oMathPara>
                </a14:m>
                <a:endParaRPr kumimoji="1" lang="zh-CN" altLang="en-US" i="1" dirty="0">
                  <a:solidFill>
                    <a:schemeClr val="bg1"/>
                  </a:solidFill>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6581343" y="1621813"/>
                <a:ext cx="267957" cy="276999"/>
              </a:xfrm>
              <a:prstGeom prst="rect">
                <a:avLst/>
              </a:prstGeom>
              <a:blipFill rotWithShape="1">
                <a:blip r:embed="rId7"/>
                <a:stretch>
                  <a:fillRect l="-76" t="-8" r="-18176" b="58"/>
                </a:stretch>
              </a:blipFill>
            </p:spPr>
            <p:txBody>
              <a:bodyPr/>
              <a:lstStyle/>
              <a:p>
                <a:r>
                  <a:rPr lang="zh-CN" altLang="en-US">
                    <a:noFill/>
                  </a:rPr>
                  <a:t> </a:t>
                </a:r>
              </a:p>
            </p:txBody>
          </p:sp>
        </mc:Fallback>
      </mc:AlternateContent>
      <p:graphicFrame>
        <p:nvGraphicFramePr>
          <p:cNvPr id="66" name="表格 60"/>
          <p:cNvGraphicFramePr>
            <a:graphicFrameLocks noGrp="1"/>
          </p:cNvGraphicFramePr>
          <p:nvPr/>
        </p:nvGraphicFramePr>
        <p:xfrm>
          <a:off x="6596253" y="3251073"/>
          <a:ext cx="3583698" cy="1005840"/>
        </p:xfrm>
        <a:graphic>
          <a:graphicData uri="http://schemas.openxmlformats.org/drawingml/2006/table">
            <a:tbl>
              <a:tblPr firstRow="1" bandRow="1">
                <a:tableStyleId>{5C22544A-7EE6-4342-B048-85BDC9FD1C3A}</a:tableStyleId>
              </a:tblPr>
              <a:tblGrid>
                <a:gridCol w="1194566">
                  <a:extLst>
                    <a:ext uri="{9D8B030D-6E8A-4147-A177-3AD203B41FA5}">
                      <a16:colId xmlns:a16="http://schemas.microsoft.com/office/drawing/2014/main" val="20000"/>
                    </a:ext>
                  </a:extLst>
                </a:gridCol>
                <a:gridCol w="1194566">
                  <a:extLst>
                    <a:ext uri="{9D8B030D-6E8A-4147-A177-3AD203B41FA5}">
                      <a16:colId xmlns:a16="http://schemas.microsoft.com/office/drawing/2014/main" val="20001"/>
                    </a:ext>
                  </a:extLst>
                </a:gridCol>
                <a:gridCol w="1194566">
                  <a:extLst>
                    <a:ext uri="{9D8B030D-6E8A-4147-A177-3AD203B41FA5}">
                      <a16:colId xmlns:a16="http://schemas.microsoft.com/office/drawing/2014/main" val="20002"/>
                    </a:ext>
                  </a:extLst>
                </a:gridCol>
              </a:tblGrid>
              <a:tr h="332402">
                <a:tc>
                  <a:txBody>
                    <a:bodyPr/>
                    <a:lstStyle/>
                    <a:p>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tc>
                  <a:txBody>
                    <a:bodyPr/>
                    <a:lstStyle/>
                    <a:p>
                      <a:r>
                        <a:rPr lang="en-US" altLang="zh-CN" sz="1600" dirty="0">
                          <a:latin typeface="Times New Roman" panose="02020603050405020304" pitchFamily="18" charset="0"/>
                          <a:cs typeface="Times New Roman" panose="02020603050405020304" pitchFamily="18" charset="0"/>
                        </a:rPr>
                        <a:t>Call</a:t>
                      </a:r>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tc>
                  <a:txBody>
                    <a:bodyPr/>
                    <a:lstStyle/>
                    <a:p>
                      <a:r>
                        <a:rPr lang="en-US" altLang="zh-CN" sz="1600" dirty="0">
                          <a:latin typeface="Times New Roman" panose="02020603050405020304" pitchFamily="18" charset="0"/>
                          <a:cs typeface="Times New Roman" panose="02020603050405020304" pitchFamily="18" charset="0"/>
                        </a:rPr>
                        <a:t>Put</a:t>
                      </a:r>
                      <a:endParaRPr lang="zh-CN" altLang="en-US" sz="1600" dirty="0">
                        <a:latin typeface="Times New Roman" panose="02020603050405020304" pitchFamily="18" charset="0"/>
                        <a:cs typeface="Times New Roman" panose="02020603050405020304" pitchFamily="18" charset="0"/>
                      </a:endParaRPr>
                    </a:p>
                  </a:txBody>
                  <a:tcPr>
                    <a:solidFill>
                      <a:srgbClr val="595959"/>
                    </a:solidFill>
                  </a:tcPr>
                </a:tc>
                <a:extLst>
                  <a:ext uri="{0D108BD9-81ED-4DB2-BD59-A6C34878D82A}">
                    <a16:rowId xmlns:a16="http://schemas.microsoft.com/office/drawing/2014/main" val="10000"/>
                  </a:ext>
                </a:extLst>
              </a:tr>
              <a:tr h="332402">
                <a:tc>
                  <a:txBody>
                    <a:bodyPr/>
                    <a:lstStyle/>
                    <a:p>
                      <a:r>
                        <a:rPr lang="en-US" altLang="zh-CN" sz="1600" dirty="0">
                          <a:latin typeface="Times New Roman" panose="02020603050405020304" pitchFamily="18" charset="0"/>
                          <a:cs typeface="Times New Roman" panose="02020603050405020304" pitchFamily="18" charset="0"/>
                        </a:rPr>
                        <a:t>Delta</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0.6</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-0.4</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0001"/>
                  </a:ext>
                </a:extLst>
              </a:tr>
              <a:tr h="332402">
                <a:tc>
                  <a:txBody>
                    <a:bodyPr/>
                    <a:lstStyle/>
                    <a:p>
                      <a:r>
                        <a:rPr lang="en-US" altLang="zh-CN" sz="1600" dirty="0">
                          <a:latin typeface="Times New Roman" panose="02020603050405020304" pitchFamily="18" charset="0"/>
                          <a:cs typeface="Times New Roman" panose="02020603050405020304" pitchFamily="18" charset="0"/>
                        </a:rPr>
                        <a:t>Price</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16</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altLang="zh-CN" sz="1600" dirty="0">
                          <a:latin typeface="Times New Roman" panose="02020603050405020304" pitchFamily="18" charset="0"/>
                          <a:cs typeface="Times New Roman" panose="02020603050405020304" pitchFamily="18" charset="0"/>
                        </a:rPr>
                        <a:t>6</a:t>
                      </a:r>
                      <a:endParaRPr lang="zh-CN" altLang="en-US" sz="1600"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8" name="文本框 67"/>
              <p:cNvSpPr txBox="1"/>
              <p:nvPr/>
            </p:nvSpPr>
            <p:spPr>
              <a:xfrm>
                <a:off x="517315" y="4795328"/>
                <a:ext cx="11531600" cy="1286186"/>
              </a:xfrm>
              <a:prstGeom prst="rect">
                <a:avLst/>
              </a:prstGeom>
              <a:noFill/>
              <a:ln w="19050">
                <a:noFill/>
                <a:prstDash val="sysDash"/>
              </a:ln>
            </p:spPr>
            <p:txBody>
              <a:bodyPr wrap="square" rtlCol="0">
                <a:spAutoFit/>
              </a:bodyPr>
              <a:lstStyle/>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浮盈 </a:t>
                </a:r>
                <a14:m>
                  <m:oMath xmlns:m="http://schemas.openxmlformats.org/officeDocument/2006/math">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=100×</m:t>
                    </m:r>
                    <m:d>
                      <m:dPr>
                        <m:ctrlP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16+6</m:t>
                        </m:r>
                      </m:e>
                    </m:d>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−100×</m:t>
                    </m:r>
                    <m:d>
                      <m:dPr>
                        <m:ctrlP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10+10</m:t>
                        </m:r>
                      </m:e>
                    </m:d>
                    <m:r>
                      <a:rPr lang="en-US" altLang="zh-CN" b="0" i="1" smtClean="0">
                        <a:solidFill>
                          <a:srgbClr val="000000"/>
                        </a:solidFill>
                        <a:latin typeface="Cambria Math" panose="02040503050406030204" pitchFamily="18" charset="0"/>
                        <a:ea typeface="楷体" panose="02010609060101010101" pitchFamily="49" charset="-122"/>
                        <a:cs typeface="Times New Roman" panose="02020603050405020304" pitchFamily="18" charset="0"/>
                      </a:rPr>
                      <m:t>=200</m:t>
                    </m:r>
                  </m:oMath>
                </a14:m>
                <a:endParaRPr lang="en-US" altLang="zh-CN" b="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若不操作，当标的资产价格恢复到</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100</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时，将一无所获且需要承担</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时间损耗（</a:t>
                </a:r>
                <a:r>
                  <a:rPr lang="en-US"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Theta</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Gamma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Scalping</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Call</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减仓，锁定盈利并</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保持</a:t>
                </a:r>
                <a:r>
                  <a:rPr lang="en-US"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Delta</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中性</a:t>
                </a:r>
              </a:p>
            </p:txBody>
          </p:sp>
        </mc:Choice>
        <mc:Fallback xmlns="">
          <p:sp>
            <p:nvSpPr>
              <p:cNvPr id="68" name="文本框 67"/>
              <p:cNvSpPr txBox="1">
                <a:spLocks noRot="1" noChangeAspect="1" noMove="1" noResize="1" noEditPoints="1" noAdjustHandles="1" noChangeArrowheads="1" noChangeShapeType="1" noTextEdit="1"/>
              </p:cNvSpPr>
              <p:nvPr/>
            </p:nvSpPr>
            <p:spPr>
              <a:xfrm>
                <a:off x="517315" y="4795328"/>
                <a:ext cx="11531600" cy="1286186"/>
              </a:xfrm>
              <a:prstGeom prst="rect">
                <a:avLst/>
              </a:prstGeom>
              <a:blipFill rotWithShape="1">
                <a:blip r:embed="rId8"/>
                <a:stretch>
                  <a:fillRect l="-4" t="-34" r="4" b="9"/>
                </a:stretch>
              </a:blipFill>
              <a:ln w="19050">
                <a:noFill/>
                <a:prstDash val="sysDash"/>
              </a:ln>
            </p:spPr>
            <p:txBody>
              <a:bodyPr/>
              <a:lstStyle/>
              <a:p>
                <a:r>
                  <a:rPr lang="zh-CN" altLang="en-US">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a:stretch>
            <a:fillRect/>
          </a:stretch>
        </p:blipFill>
        <p:spPr>
          <a:xfrm>
            <a:off x="11014075" y="5650230"/>
            <a:ext cx="946150" cy="710565"/>
          </a:xfrm>
          <a:prstGeom prst="rect">
            <a:avLst/>
          </a:prstGeom>
        </p:spPr>
      </p:pic>
      <p:sp>
        <p:nvSpPr>
          <p:cNvPr id="2" name="标题 1"/>
          <p:cNvSpPr>
            <a:spLocks noGrp="1"/>
          </p:cNvSpPr>
          <p:nvPr>
            <p:ph type="title"/>
          </p:nvPr>
        </p:nvSpPr>
        <p:spPr>
          <a:xfrm>
            <a:off x="589943" y="-287"/>
            <a:ext cx="10338100" cy="1072212"/>
          </a:xfrm>
        </p:spPr>
        <p:txBody>
          <a:bodyPr/>
          <a:lstStyle/>
          <a:p>
            <a:r>
              <a:rPr lang="zh-CN" altLang="en-US" dirty="0"/>
              <a:t>交易波动率：利用</a:t>
            </a:r>
            <a:r>
              <a:rPr lang="en-GB" altLang="zh-CN" dirty="0"/>
              <a:t>Straddle</a:t>
            </a:r>
          </a:p>
        </p:txBody>
      </p:sp>
      <p:sp>
        <p:nvSpPr>
          <p:cNvPr id="3" name="灯片编号占位符 2"/>
          <p:cNvSpPr>
            <a:spLocks noGrp="1"/>
          </p:cNvSpPr>
          <p:nvPr>
            <p:ph type="sldNum" sz="quarter" idx="12"/>
          </p:nvPr>
        </p:nvSpPr>
        <p:spPr>
          <a:xfrm>
            <a:off x="9216899" y="6379304"/>
            <a:ext cx="2743200" cy="365125"/>
          </a:xfrm>
        </p:spPr>
        <p:txBody>
          <a:bodyPr/>
          <a:lstStyle/>
          <a:p>
            <a:fld id="{1827CD8D-0C45-4313-8514-3276C2338651}" type="slidenum">
              <a:rPr lang="zh-CN" altLang="en-US" smtClean="0"/>
              <a:t>52</a:t>
            </a:fld>
            <a:endParaRPr lang="zh-CN" altLang="en-US" dirty="0"/>
          </a:p>
        </p:txBody>
      </p:sp>
      <p:sp>
        <p:nvSpPr>
          <p:cNvPr id="33" name="Rectangle 15"/>
          <p:cNvSpPr>
            <a:spLocks noChangeArrowheads="1"/>
          </p:cNvSpPr>
          <p:nvPr/>
        </p:nvSpPr>
        <p:spPr bwMode="gray">
          <a:xfrm>
            <a:off x="588779" y="1030698"/>
            <a:ext cx="440203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1F3F5F"/>
              </a:buClr>
              <a:buFontTx/>
              <a:buChar char="•"/>
            </a:pPr>
            <a:r>
              <a:rPr lang="zh-CN" altLang="en-US" b="1" dirty="0">
                <a:solidFill>
                  <a:schemeClr val="bg1"/>
                </a:solidFill>
              </a:rPr>
              <a:t> 我们是刚完成第一个五年计划的协会</a:t>
            </a:r>
          </a:p>
          <a:p>
            <a:pPr eaLnBrk="1" hangingPunct="1">
              <a:spcBef>
                <a:spcPct val="50000"/>
              </a:spcBef>
              <a:buClr>
                <a:srgbClr val="1F3F5F"/>
              </a:buClr>
              <a:buFontTx/>
              <a:buChar char="•"/>
            </a:pPr>
            <a:endParaRPr lang="en-US" altLang="zh-CN" b="1" dirty="0">
              <a:solidFill>
                <a:schemeClr val="bg1"/>
              </a:solidFill>
            </a:endParaRPr>
          </a:p>
        </p:txBody>
      </p:sp>
      <p:sp>
        <p:nvSpPr>
          <p:cNvPr id="20" name="文本框 19"/>
          <p:cNvSpPr txBox="1"/>
          <p:nvPr/>
        </p:nvSpPr>
        <p:spPr>
          <a:xfrm>
            <a:off x="315594" y="901700"/>
            <a:ext cx="4077985" cy="400110"/>
          </a:xfrm>
          <a:prstGeom prst="rect">
            <a:avLst/>
          </a:prstGeom>
          <a:solidFill>
            <a:srgbClr val="9C0308"/>
          </a:solidFill>
        </p:spPr>
        <p:txBody>
          <a:bodyPr wrap="square" rtlCol="0">
            <a:spAutoFit/>
          </a:bodyPr>
          <a:lstStyle/>
          <a:p>
            <a:pPr algn="ctr"/>
            <a:r>
              <a:rPr lang="en-GB" altLang="zh-CN"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Gamma scalping</a:t>
            </a:r>
            <a:r>
              <a:rPr lang="zh-CN" altLang="en-US"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策略</a:t>
            </a:r>
            <a:r>
              <a:rPr lang="en-US" altLang="zh-CN"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收益分析</a:t>
            </a:r>
          </a:p>
        </p:txBody>
      </p:sp>
      <p:sp>
        <p:nvSpPr>
          <p:cNvPr id="45" name="文本框 44"/>
          <p:cNvSpPr txBox="1"/>
          <p:nvPr/>
        </p:nvSpPr>
        <p:spPr>
          <a:xfrm>
            <a:off x="588779" y="1433927"/>
            <a:ext cx="11531600" cy="5997989"/>
          </a:xfrm>
          <a:prstGeom prst="rect">
            <a:avLst/>
          </a:prstGeom>
          <a:noFill/>
          <a:ln w="19050">
            <a:noFill/>
            <a:prstDash val="sysDash"/>
          </a:ln>
        </p:spPr>
        <p:txBody>
          <a:bodyPr wrap="square" rtlCol="0">
            <a:spAutoFit/>
          </a:bodyPr>
          <a:lstStyle/>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构造跨式组合</a:t>
            </a: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Straddle</a:t>
            </a:r>
            <a:r>
              <a:rPr lang="zh-CN" altLang="en-GB"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使用</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当月或者近月的平价期权</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ATM</a:t>
            </a:r>
            <a:r>
              <a:rPr lang="zh-CN" altLang="en-GB"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通过</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对冲</a:t>
            </a:r>
            <a:r>
              <a:rPr lang="en-GB"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Delta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的方式构造跨式期权</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跨式组合拥有</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零</a:t>
            </a:r>
            <a:r>
              <a:rPr lang="en-GB"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Delta</a:t>
            </a:r>
            <a:r>
              <a:rPr lang="zh-CN" altLang="en-GB"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正</a:t>
            </a:r>
            <a:r>
              <a:rPr lang="en-GB" altLang="zh-CN"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Gamma</a:t>
            </a:r>
            <a:r>
              <a:rPr lang="zh-CN" altLang="en-GB"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负</a:t>
            </a: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Theta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和正</a:t>
            </a:r>
            <a:r>
              <a:rPr lang="en-GB"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Vega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的特点</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80000"/>
              </a:lnSpc>
              <a:buFont typeface="Arial" panose="020B0604020202020204" pitchFamily="34" charset="0"/>
              <a:buChar char="•"/>
            </a:pP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Daily </a:t>
            </a:r>
            <a:r>
              <a:rPr lang="en-US" altLang="zh-CN"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PnL</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80000"/>
              </a:lnSpc>
              <a:buFont typeface="Arial" panose="020B0604020202020204" pitchFamily="34" charset="0"/>
              <a:buChar char="•"/>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80000"/>
              </a:lnSpc>
              <a:buFont typeface="Arial" panose="020B0604020202020204" pitchFamily="34" charset="0"/>
              <a:buChar char="•"/>
            </a:pP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Gamma scalping</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策略的前提是动态</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Delta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对冲，化简：</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80000"/>
              </a:lnSpc>
              <a:buFont typeface="Arial" panose="020B0604020202020204" pitchFamily="34" charset="0"/>
              <a:buChar char="•"/>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8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根据</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Theta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Gamma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的关系进一步化简：</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具体策略：</a:t>
            </a: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预期波动率</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&gt; </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隐含波动率，</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long</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Gamma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long</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straddle</a:t>
            </a:r>
          </a:p>
          <a:p>
            <a:pPr marL="800100" lvl="1" indent="-342900">
              <a:lnSpc>
                <a:spcPct val="150000"/>
              </a:lnSpc>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预期波动率</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&lt; </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隐含波动率，</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short</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Gamma</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short</a:t>
            </a:r>
            <a:r>
              <a:rPr lang="zh-CN" altLang="en-US"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straddle</a:t>
            </a:r>
          </a:p>
          <a:p>
            <a:pPr marL="342900" indent="-342900">
              <a:lnSpc>
                <a:spcPct val="150000"/>
              </a:lnSpc>
              <a:buFont typeface="Arial" panose="020B0604020202020204" pitchFamily="34" charset="0"/>
              <a:buChar char="•"/>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p:cNvSpPr txBox="1"/>
              <p:nvPr/>
            </p:nvSpPr>
            <p:spPr>
              <a:xfrm>
                <a:off x="3048819" y="2813054"/>
                <a:ext cx="6094361" cy="391133"/>
              </a:xfrm>
              <a:prstGeom prst="rect">
                <a:avLst/>
              </a:prstGeom>
              <a:noFill/>
            </p:spPr>
            <p:txBody>
              <a:bodyPr wrap="none" lIns="0" tIns="0" rIns="0" bIns="0" rtlCol="0">
                <a:spAutoFit/>
              </a:bodyPr>
              <a:lstStyle/>
              <a:p>
                <a14:m>
                  <m:oMath xmlns:m="http://schemas.openxmlformats.org/officeDocument/2006/math">
                    <m:r>
                      <m:rPr>
                        <m:sty m:val="p"/>
                      </m:rPr>
                      <a:rPr kumimoji="1" lang="en-GB" altLang="zh-CN" i="1" smtClean="0">
                        <a:latin typeface="Cambria Math" panose="02040503050406030204" pitchFamily="18" charset="0"/>
                      </a:rPr>
                      <m:t>Δ</m:t>
                    </m:r>
                    <m:r>
                      <a:rPr kumimoji="1" lang="en-GB" altLang="zh-CN" i="1">
                        <a:latin typeface="Cambria Math" panose="02040503050406030204" pitchFamily="18" charset="0"/>
                      </a:rPr>
                      <m:t> </m:t>
                    </m:r>
                    <m:r>
                      <a:rPr kumimoji="1" lang="en-GB" altLang="zh-CN" i="1">
                        <a:latin typeface="Cambria Math" panose="02040503050406030204" pitchFamily="18" charset="0"/>
                      </a:rPr>
                      <m:t>𝑃𝑛𝐿</m:t>
                    </m:r>
                    <m:r>
                      <a:rPr kumimoji="1" lang="en-GB" altLang="zh-CN" i="1">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𝑆</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𝐷𝑒𝑙𝑡𝑎</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den>
                    </m:f>
                    <m:r>
                      <m:rPr>
                        <m:sty m:val="p"/>
                      </m:rPr>
                      <a:rPr kumimoji="1" lang="en-US" altLang="zh-CN" b="0" i="0" smtClean="0">
                        <a:latin typeface="Cambria Math" panose="02040503050406030204" pitchFamily="18" charset="0"/>
                      </a:rPr>
                      <m:t>Δ</m:t>
                    </m:r>
                    <m:sSup>
                      <m:sSupPr>
                        <m:ctrlPr>
                          <a:rPr kumimoji="1" lang="en-US" altLang="zh-CN" b="0" i="1" smtClean="0">
                            <a:latin typeface="Cambria Math" panose="02040503050406030204" pitchFamily="18" charset="0"/>
                          </a:rPr>
                        </m:ctrlPr>
                      </m:sSupPr>
                      <m:e>
                        <m:r>
                          <m:rPr>
                            <m:sty m:val="p"/>
                          </m:rPr>
                          <a:rPr kumimoji="1" lang="en-US" altLang="zh-CN" b="0" i="0" smtClean="0">
                            <a:latin typeface="Cambria Math" panose="02040503050406030204" pitchFamily="18" charset="0"/>
                          </a:rPr>
                          <m:t>S</m:t>
                        </m:r>
                      </m:e>
                      <m:sup>
                        <m:r>
                          <a:rPr kumimoji="1" lang="en-US" altLang="zh-CN" b="0" i="0" smtClean="0">
                            <a:latin typeface="Cambria Math" panose="02040503050406030204" pitchFamily="18" charset="0"/>
                          </a:rPr>
                          <m:t>2</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𝐺𝑎𝑚𝑚𝑎</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𝑇h𝑒𝑡𝑎</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𝜎</m:t>
                    </m:r>
                    <m:r>
                      <a:rPr kumimoji="1" lang="en-US" altLang="zh-CN" b="0" i="1" smtClean="0">
                        <a:latin typeface="Cambria Math" panose="02040503050406030204" pitchFamily="18" charset="0"/>
                      </a:rPr>
                      <m:t>×</m:t>
                    </m:r>
                  </m:oMath>
                </a14:m>
                <a:r>
                  <a:rPr kumimoji="1" lang="en-US" altLang="zh-CN" i="1" dirty="0">
                    <a:latin typeface="Cambria Math" panose="02040503050406030204" pitchFamily="18" charset="0"/>
                  </a:rPr>
                  <a:t>Vega</a:t>
                </a:r>
              </a:p>
            </p:txBody>
          </p:sp>
        </mc:Choice>
        <mc:Fallback xmlns="">
          <p:sp>
            <p:nvSpPr>
              <p:cNvPr id="4" name="文本框 3"/>
              <p:cNvSpPr txBox="1">
                <a:spLocks noRot="1" noChangeAspect="1" noMove="1" noResize="1" noEditPoints="1" noAdjustHandles="1" noChangeArrowheads="1" noChangeShapeType="1" noTextEdit="1"/>
              </p:cNvSpPr>
              <p:nvPr/>
            </p:nvSpPr>
            <p:spPr>
              <a:xfrm>
                <a:off x="3048819" y="2813054"/>
                <a:ext cx="6094361" cy="391133"/>
              </a:xfrm>
              <a:prstGeom prst="rect">
                <a:avLst/>
              </a:prstGeom>
              <a:blipFill rotWithShape="1">
                <a:blip r:embed="rId4"/>
                <a:stretch>
                  <a:fillRect l="-3" t="-1" r="-5546" b="1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391004" y="3815661"/>
                <a:ext cx="4817857" cy="391133"/>
              </a:xfrm>
              <a:prstGeom prst="rect">
                <a:avLst/>
              </a:prstGeom>
              <a:noFill/>
            </p:spPr>
            <p:txBody>
              <a:bodyPr wrap="none" lIns="0" tIns="0" rIns="0" bIns="0" rtlCol="0">
                <a:spAutoFit/>
              </a:bodyPr>
              <a:lstStyle/>
              <a:p>
                <a14:m>
                  <m:oMath xmlns:m="http://schemas.openxmlformats.org/officeDocument/2006/math">
                    <m:r>
                      <m:rPr>
                        <m:sty m:val="p"/>
                      </m:rPr>
                      <a:rPr kumimoji="1" lang="en-GB" altLang="zh-CN" i="1" smtClean="0">
                        <a:latin typeface="Cambria Math" panose="02040503050406030204" pitchFamily="18" charset="0"/>
                      </a:rPr>
                      <m:t>Δ</m:t>
                    </m:r>
                    <m:r>
                      <a:rPr kumimoji="1" lang="en-GB" altLang="zh-CN" i="1">
                        <a:latin typeface="Cambria Math" panose="02040503050406030204" pitchFamily="18" charset="0"/>
                      </a:rPr>
                      <m:t> </m:t>
                    </m:r>
                    <m:r>
                      <a:rPr kumimoji="1" lang="en-GB" altLang="zh-CN" i="1">
                        <a:latin typeface="Cambria Math" panose="02040503050406030204" pitchFamily="18" charset="0"/>
                      </a:rPr>
                      <m:t>𝑃𝑛𝐿</m:t>
                    </m:r>
                    <m:r>
                      <a:rPr kumimoji="1" lang="en-GB" altLang="zh-CN" i="1">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den>
                    </m:f>
                    <m:r>
                      <m:rPr>
                        <m:sty m:val="p"/>
                      </m:rPr>
                      <a:rPr kumimoji="1" lang="en-US" altLang="zh-CN" b="0" i="0" smtClean="0">
                        <a:latin typeface="Cambria Math" panose="02040503050406030204" pitchFamily="18" charset="0"/>
                      </a:rPr>
                      <m:t>Δ</m:t>
                    </m:r>
                    <m:sSup>
                      <m:sSupPr>
                        <m:ctrlPr>
                          <a:rPr kumimoji="1" lang="en-US" altLang="zh-CN" b="0" i="1" smtClean="0">
                            <a:latin typeface="Cambria Math" panose="02040503050406030204" pitchFamily="18" charset="0"/>
                          </a:rPr>
                        </m:ctrlPr>
                      </m:sSupPr>
                      <m:e>
                        <m:r>
                          <m:rPr>
                            <m:sty m:val="p"/>
                          </m:rPr>
                          <a:rPr kumimoji="1" lang="en-US" altLang="zh-CN" b="0" i="0" smtClean="0">
                            <a:latin typeface="Cambria Math" panose="02040503050406030204" pitchFamily="18" charset="0"/>
                          </a:rPr>
                          <m:t>S</m:t>
                        </m:r>
                      </m:e>
                      <m:sup>
                        <m:r>
                          <a:rPr kumimoji="1" lang="en-US" altLang="zh-CN" b="0" i="0" smtClean="0">
                            <a:latin typeface="Cambria Math" panose="02040503050406030204" pitchFamily="18" charset="0"/>
                          </a:rPr>
                          <m:t>2</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𝐺𝑎𝑚𝑚𝑎</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𝑇h𝑒𝑡𝑎</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𝜎</m:t>
                    </m:r>
                    <m:r>
                      <a:rPr kumimoji="1" lang="en-US" altLang="zh-CN" b="0" i="1" smtClean="0">
                        <a:latin typeface="Cambria Math" panose="02040503050406030204" pitchFamily="18" charset="0"/>
                      </a:rPr>
                      <m:t>×</m:t>
                    </m:r>
                  </m:oMath>
                </a14:m>
                <a:r>
                  <a:rPr kumimoji="1" lang="en-US" altLang="zh-CN" i="1" dirty="0">
                    <a:latin typeface="Cambria Math" panose="02040503050406030204" pitchFamily="18" charset="0"/>
                  </a:rPr>
                  <a:t>Vega</a:t>
                </a:r>
              </a:p>
            </p:txBody>
          </p:sp>
        </mc:Choice>
        <mc:Fallback xmlns="">
          <p:sp>
            <p:nvSpPr>
              <p:cNvPr id="17" name="文本框 16"/>
              <p:cNvSpPr txBox="1">
                <a:spLocks noRot="1" noChangeAspect="1" noMove="1" noResize="1" noEditPoints="1" noAdjustHandles="1" noChangeArrowheads="1" noChangeShapeType="1" noTextEdit="1"/>
              </p:cNvSpPr>
              <p:nvPr/>
            </p:nvSpPr>
            <p:spPr>
              <a:xfrm>
                <a:off x="3391004" y="3815661"/>
                <a:ext cx="4817857" cy="391133"/>
              </a:xfrm>
              <a:prstGeom prst="rect">
                <a:avLst/>
              </a:prstGeom>
              <a:blipFill rotWithShape="1">
                <a:blip r:embed="rId5"/>
                <a:stretch>
                  <a:fillRect l="-2" t="-149" r="-5188" b="1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350062" y="4748417"/>
                <a:ext cx="4899739" cy="469231"/>
              </a:xfrm>
              <a:prstGeom prst="rect">
                <a:avLst/>
              </a:prstGeom>
              <a:noFill/>
            </p:spPr>
            <p:txBody>
              <a:bodyPr wrap="none" lIns="0" tIns="0" rIns="0" bIns="0" rtlCol="0">
                <a:spAutoFit/>
              </a:bodyPr>
              <a:lstStyle/>
              <a:p>
                <a14:m>
                  <m:oMath xmlns:m="http://schemas.openxmlformats.org/officeDocument/2006/math">
                    <m:r>
                      <m:rPr>
                        <m:sty m:val="p"/>
                      </m:rPr>
                      <a:rPr kumimoji="1" lang="en-GB" altLang="zh-CN" i="1" smtClean="0">
                        <a:latin typeface="Cambria Math" panose="02040503050406030204" pitchFamily="18" charset="0"/>
                      </a:rPr>
                      <m:t>Δ</m:t>
                    </m:r>
                    <m:r>
                      <a:rPr kumimoji="1" lang="en-GB" altLang="zh-CN" i="1">
                        <a:latin typeface="Cambria Math" panose="02040503050406030204" pitchFamily="18" charset="0"/>
                      </a:rPr>
                      <m:t> </m:t>
                    </m:r>
                    <m:r>
                      <a:rPr kumimoji="1" lang="en-GB" altLang="zh-CN" i="1">
                        <a:latin typeface="Cambria Math" panose="02040503050406030204" pitchFamily="18" charset="0"/>
                      </a:rPr>
                      <m:t>𝑃𝑛𝐿</m:t>
                    </m:r>
                    <m:r>
                      <a:rPr kumimoji="1" lang="en-GB" altLang="zh-CN" i="1">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2</m:t>
                        </m:r>
                      </m:den>
                    </m:f>
                    <m:sSup>
                      <m:sSupPr>
                        <m:ctrlPr>
                          <a:rPr kumimoji="1" lang="en-US" altLang="zh-CN" b="0" i="1" smtClean="0">
                            <a:latin typeface="Cambria Math" panose="02040503050406030204" pitchFamily="18" charset="0"/>
                          </a:rPr>
                        </m:ctrlPr>
                      </m:sSupPr>
                      <m:e>
                        <m:r>
                          <m:rPr>
                            <m:sty m:val="p"/>
                          </m:rPr>
                          <a:rPr kumimoji="1" lang="en-US" altLang="zh-CN" b="0" i="0" smtClean="0">
                            <a:latin typeface="Cambria Math" panose="02040503050406030204" pitchFamily="18" charset="0"/>
                          </a:rPr>
                          <m:t>S</m:t>
                        </m:r>
                      </m:e>
                      <m:sup>
                        <m:r>
                          <a:rPr kumimoji="1" lang="en-US" altLang="zh-CN" b="0" i="0" smtClean="0">
                            <a:latin typeface="Cambria Math" panose="02040503050406030204" pitchFamily="18" charset="0"/>
                          </a:rPr>
                          <m:t>2</m:t>
                        </m:r>
                      </m:sup>
                    </m:sSup>
                    <m:r>
                      <a:rPr kumimoji="1" lang="en-US" altLang="zh-CN" b="0" i="0" smtClean="0">
                        <a:latin typeface="Cambria Math" panose="02040503050406030204" pitchFamily="18" charset="0"/>
                      </a:rPr>
                      <m:t>(</m:t>
                    </m:r>
                    <m:sSup>
                      <m:sSupPr>
                        <m:ctrlPr>
                          <a:rPr kumimoji="1" lang="en-US" altLang="zh-CN" b="0" i="1" smtClean="0">
                            <a:solidFill>
                              <a:srgbClr val="9C0208"/>
                            </a:solidFill>
                            <a:latin typeface="Cambria Math" panose="02040503050406030204" pitchFamily="18" charset="0"/>
                          </a:rPr>
                        </m:ctrlPr>
                      </m:sSupPr>
                      <m:e>
                        <m:d>
                          <m:dPr>
                            <m:ctrlPr>
                              <a:rPr kumimoji="1" lang="en-US" altLang="zh-CN" b="0" i="1" smtClean="0">
                                <a:solidFill>
                                  <a:srgbClr val="9C0208"/>
                                </a:solidFill>
                                <a:latin typeface="Cambria Math" panose="02040503050406030204" pitchFamily="18" charset="0"/>
                              </a:rPr>
                            </m:ctrlPr>
                          </m:dPr>
                          <m:e>
                            <m:f>
                              <m:fPr>
                                <m:ctrlPr>
                                  <a:rPr kumimoji="1" lang="en-US" altLang="zh-CN" b="0" i="1" smtClean="0">
                                    <a:solidFill>
                                      <a:srgbClr val="9C0208"/>
                                    </a:solidFill>
                                    <a:latin typeface="Cambria Math" panose="02040503050406030204" pitchFamily="18" charset="0"/>
                                  </a:rPr>
                                </m:ctrlPr>
                              </m:fPr>
                              <m:num>
                                <m:r>
                                  <m:rPr>
                                    <m:sty m:val="p"/>
                                  </m:rPr>
                                  <a:rPr kumimoji="1" lang="en-US" altLang="zh-CN" b="0" i="0" smtClean="0">
                                    <a:solidFill>
                                      <a:srgbClr val="9C0208"/>
                                    </a:solidFill>
                                    <a:latin typeface="Cambria Math" panose="02040503050406030204" pitchFamily="18" charset="0"/>
                                  </a:rPr>
                                  <m:t>Δ</m:t>
                                </m:r>
                                <m:r>
                                  <a:rPr kumimoji="1" lang="en-US" altLang="zh-CN" b="0" i="1" smtClean="0">
                                    <a:solidFill>
                                      <a:srgbClr val="9C0208"/>
                                    </a:solidFill>
                                    <a:latin typeface="Cambria Math" panose="02040503050406030204" pitchFamily="18" charset="0"/>
                                  </a:rPr>
                                  <m:t>𝑆</m:t>
                                </m:r>
                              </m:num>
                              <m:den>
                                <m:r>
                                  <a:rPr kumimoji="1" lang="en-US" altLang="zh-CN" b="0" i="1" smtClean="0">
                                    <a:solidFill>
                                      <a:srgbClr val="9C0208"/>
                                    </a:solidFill>
                                    <a:latin typeface="Cambria Math" panose="02040503050406030204" pitchFamily="18" charset="0"/>
                                  </a:rPr>
                                  <m:t>𝑆</m:t>
                                </m:r>
                              </m:den>
                            </m:f>
                          </m:e>
                        </m:d>
                      </m:e>
                      <m:sup>
                        <m:r>
                          <a:rPr kumimoji="1" lang="en-US" altLang="zh-CN" b="0" i="0" smtClean="0">
                            <a:solidFill>
                              <a:srgbClr val="9C0208"/>
                            </a:solidFill>
                            <a:latin typeface="Cambria Math" panose="02040503050406030204" pitchFamily="18" charset="0"/>
                          </a:rPr>
                          <m:t>2</m:t>
                        </m:r>
                      </m:sup>
                    </m:sSup>
                    <m:r>
                      <a:rPr kumimoji="1" lang="en-US" altLang="zh-CN" b="0" i="0" smtClean="0">
                        <a:solidFill>
                          <a:srgbClr val="9C0208"/>
                        </a:solidFill>
                        <a:latin typeface="Cambria Math" panose="02040503050406030204" pitchFamily="18" charset="0"/>
                      </a:rPr>
                      <m:t>−</m:t>
                    </m:r>
                    <m:sSup>
                      <m:sSupPr>
                        <m:ctrlPr>
                          <a:rPr kumimoji="1" lang="en-US" altLang="zh-CN" b="0" i="1" smtClean="0">
                            <a:solidFill>
                              <a:srgbClr val="9C0208"/>
                            </a:solidFill>
                            <a:latin typeface="Cambria Math" panose="02040503050406030204" pitchFamily="18" charset="0"/>
                          </a:rPr>
                        </m:ctrlPr>
                      </m:sSupPr>
                      <m:e>
                        <m:r>
                          <a:rPr kumimoji="1" lang="en-US" altLang="zh-CN" b="0" i="1" smtClean="0">
                            <a:solidFill>
                              <a:srgbClr val="9C0208"/>
                            </a:solidFill>
                            <a:latin typeface="Cambria Math" panose="02040503050406030204" pitchFamily="18" charset="0"/>
                          </a:rPr>
                          <m:t>𝜎</m:t>
                        </m:r>
                      </m:e>
                      <m:sup>
                        <m:r>
                          <a:rPr kumimoji="1" lang="en-US" altLang="zh-CN" b="0" i="1" smtClean="0">
                            <a:solidFill>
                              <a:srgbClr val="9C0208"/>
                            </a:solidFill>
                            <a:latin typeface="Cambria Math" panose="02040503050406030204" pitchFamily="18" charset="0"/>
                          </a:rPr>
                          <m:t>2</m:t>
                        </m:r>
                      </m:sup>
                    </m:sSup>
                    <m:r>
                      <m:rPr>
                        <m:sty m:val="p"/>
                      </m:rPr>
                      <a:rPr kumimoji="1" lang="en-US" altLang="zh-CN" b="0" i="0" smtClean="0">
                        <a:solidFill>
                          <a:srgbClr val="9C0208"/>
                        </a:solidFill>
                        <a:latin typeface="Cambria Math" panose="02040503050406030204" pitchFamily="18" charset="0"/>
                      </a:rPr>
                      <m:t>Δ</m:t>
                    </m:r>
                    <m:r>
                      <a:rPr kumimoji="1" lang="en-US" altLang="zh-CN" b="0" i="1" smtClean="0">
                        <a:solidFill>
                          <a:srgbClr val="9C0208"/>
                        </a:solidFill>
                        <a:latin typeface="Cambria Math" panose="02040503050406030204" pitchFamily="18" charset="0"/>
                      </a:rPr>
                      <m:t>𝑡</m:t>
                    </m:r>
                    <m:r>
                      <a:rPr kumimoji="1" lang="en-US" altLang="zh-CN" b="0" i="0" smtClean="0">
                        <a:latin typeface="Cambria Math" panose="02040503050406030204" pitchFamily="18" charset="0"/>
                      </a:rPr>
                      <m:t>)</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𝐺𝑎𝑚𝑚𝑎</m:t>
                    </m:r>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𝜎</m:t>
                    </m:r>
                    <m:r>
                      <a:rPr kumimoji="1" lang="en-US" altLang="zh-CN" b="0" i="1" smtClean="0">
                        <a:latin typeface="Cambria Math" panose="02040503050406030204" pitchFamily="18" charset="0"/>
                      </a:rPr>
                      <m:t>×</m:t>
                    </m:r>
                  </m:oMath>
                </a14:m>
                <a:r>
                  <a:rPr kumimoji="1" lang="en-US" altLang="zh-CN" i="1" dirty="0">
                    <a:latin typeface="Cambria Math" panose="02040503050406030204" pitchFamily="18" charset="0"/>
                  </a:rPr>
                  <a:t>Vega</a:t>
                </a:r>
              </a:p>
            </p:txBody>
          </p:sp>
        </mc:Choice>
        <mc:Fallback xmlns="">
          <p:sp>
            <p:nvSpPr>
              <p:cNvPr id="18" name="文本框 17"/>
              <p:cNvSpPr txBox="1">
                <a:spLocks noRot="1" noChangeAspect="1" noMove="1" noResize="1" noEditPoints="1" noAdjustHandles="1" noChangeArrowheads="1" noChangeShapeType="1" noTextEdit="1"/>
              </p:cNvSpPr>
              <p:nvPr/>
            </p:nvSpPr>
            <p:spPr>
              <a:xfrm>
                <a:off x="3350062" y="4748417"/>
                <a:ext cx="4899739" cy="469231"/>
              </a:xfrm>
              <a:prstGeom prst="rect">
                <a:avLst/>
              </a:prstGeom>
              <a:blipFill rotWithShape="1">
                <a:blip r:embed="rId6"/>
                <a:stretch>
                  <a:fillRect l="-9" t="-111" r="-2141" b="104"/>
                </a:stretch>
              </a:blipFill>
            </p:spPr>
            <p:txBody>
              <a:bodyPr/>
              <a:lstStyle/>
              <a:p>
                <a:r>
                  <a:rPr lang="zh-CN" altLang="en-US">
                    <a:noFill/>
                  </a:rPr>
                  <a:t> </a:t>
                </a:r>
              </a:p>
            </p:txBody>
          </p:sp>
        </mc:Fallback>
      </mc:AlternateContent>
      <p:grpSp>
        <p:nvGrpSpPr>
          <p:cNvPr id="8" name="组合 7"/>
          <p:cNvGrpSpPr/>
          <p:nvPr/>
        </p:nvGrpSpPr>
        <p:grpSpPr>
          <a:xfrm>
            <a:off x="4393580" y="5286983"/>
            <a:ext cx="1875918" cy="276999"/>
            <a:chOff x="4360127" y="4910425"/>
            <a:chExt cx="1875918" cy="276999"/>
          </a:xfrm>
        </p:grpSpPr>
        <p:sp>
          <p:nvSpPr>
            <p:cNvPr id="7" name="文本框 6"/>
            <p:cNvSpPr txBox="1"/>
            <p:nvPr/>
          </p:nvSpPr>
          <p:spPr>
            <a:xfrm>
              <a:off x="4360127" y="4910425"/>
              <a:ext cx="954107" cy="276999"/>
            </a:xfrm>
            <a:prstGeom prst="rect">
              <a:avLst/>
            </a:prstGeom>
            <a:noFill/>
          </p:spPr>
          <p:txBody>
            <a:bodyPr wrap="none" rtlCol="0">
              <a:spAutoFit/>
            </a:bodyPr>
            <a:lstStyle/>
            <a:p>
              <a:r>
                <a:rPr lang="zh-CN" altLang="en-US" sz="1200"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真实波动率</a:t>
              </a:r>
            </a:p>
          </p:txBody>
        </p:sp>
        <p:sp>
          <p:nvSpPr>
            <p:cNvPr id="19" name="文本框 18"/>
            <p:cNvSpPr txBox="1"/>
            <p:nvPr/>
          </p:nvSpPr>
          <p:spPr>
            <a:xfrm>
              <a:off x="5281938" y="4910425"/>
              <a:ext cx="954107" cy="276999"/>
            </a:xfrm>
            <a:prstGeom prst="rect">
              <a:avLst/>
            </a:prstGeom>
            <a:noFill/>
          </p:spPr>
          <p:txBody>
            <a:bodyPr wrap="none" rtlCol="0">
              <a:spAutoFit/>
            </a:bodyPr>
            <a:lstStyle/>
            <a:p>
              <a:r>
                <a:rPr lang="zh-CN" altLang="en-US" sz="1200"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隐含波动率</a:t>
              </a:r>
            </a:p>
          </p:txBody>
        </p:sp>
      </p:grpSp>
      <p:sp>
        <p:nvSpPr>
          <p:cNvPr id="5" name="文本框 4"/>
          <p:cNvSpPr txBox="1"/>
          <p:nvPr/>
        </p:nvSpPr>
        <p:spPr>
          <a:xfrm>
            <a:off x="7445979" y="5955450"/>
            <a:ext cx="3629844" cy="369332"/>
          </a:xfrm>
          <a:prstGeom prst="rect">
            <a:avLst/>
          </a:prstGeom>
          <a:noFill/>
        </p:spPr>
        <p:txBody>
          <a:bodyPr wrap="square" rtlCol="0">
            <a:spAutoFit/>
          </a:bodyPr>
          <a:lstStyle/>
          <a:p>
            <a:r>
              <a:rPr lang="zh-CN" altLang="en-US" dirty="0">
                <a:solidFill>
                  <a:srgbClr val="9C0208"/>
                </a:solidFill>
                <a:latin typeface="Times New Roman" panose="02020603050405020304" pitchFamily="18" charset="0"/>
                <a:ea typeface="楷体" panose="02010609060101010101" pitchFamily="49" charset="-122"/>
                <a:cs typeface="Times New Roman" panose="02020603050405020304" pitchFamily="18" charset="0"/>
              </a:rPr>
              <a:t>通过实际波动和隐含波动的差获利</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56050" y="1716046"/>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en-US" altLang="zh-CN" sz="2000" b="1" dirty="0">
                <a:solidFill>
                  <a:srgbClr val="C4C4C4"/>
                </a:solidFill>
                <a:cs typeface="+mn-ea"/>
                <a:sym typeface="+mn-lt"/>
              </a:rPr>
              <a:t>BS</a:t>
            </a:r>
            <a:r>
              <a:rPr lang="zh-CN" altLang="en-US" sz="2000" b="1" dirty="0">
                <a:solidFill>
                  <a:srgbClr val="C4C4C4"/>
                </a:solidFill>
                <a:cs typeface="+mn-ea"/>
                <a:sym typeface="+mn-lt"/>
              </a:rPr>
              <a:t>公式推导与数值方法</a:t>
            </a:r>
          </a:p>
        </p:txBody>
      </p:sp>
      <p:sp>
        <p:nvSpPr>
          <p:cNvPr id="6" name="文本框 5"/>
          <p:cNvSpPr txBox="1"/>
          <p:nvPr/>
        </p:nvSpPr>
        <p:spPr>
          <a:xfrm>
            <a:off x="4356050" y="2577217"/>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i="0" u="none" strike="noStrike" kern="1200" cap="none" spc="0" normalizeH="0" baseline="0" noProof="0" dirty="0">
                <a:ln>
                  <a:noFill/>
                </a:ln>
                <a:solidFill>
                  <a:srgbClr val="C4C4C4"/>
                </a:solidFill>
                <a:effectLst/>
                <a:uLnTx/>
                <a:uFillTx/>
                <a:cs typeface="+mn-ea"/>
                <a:sym typeface="+mn-lt"/>
              </a:rPr>
              <a:t>希腊字母与期权组合收益</a:t>
            </a:r>
          </a:p>
        </p:txBody>
      </p:sp>
      <p:sp>
        <p:nvSpPr>
          <p:cNvPr id="7" name="文本框 6"/>
          <p:cNvSpPr txBox="1"/>
          <p:nvPr/>
        </p:nvSpPr>
        <p:spPr>
          <a:xfrm>
            <a:off x="4356050" y="3428065"/>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b="1" i="0" u="none" strike="noStrike" kern="1200" cap="none" spc="0" normalizeH="0" baseline="0" noProof="0" dirty="0">
                <a:ln>
                  <a:noFill/>
                </a:ln>
                <a:solidFill>
                  <a:srgbClr val="C00000"/>
                </a:solidFill>
                <a:effectLst/>
                <a:uLnTx/>
                <a:uFillTx/>
                <a:cs typeface="+mn-ea"/>
                <a:sym typeface="+mn-lt"/>
              </a:rPr>
              <a:t>期权的</a:t>
            </a:r>
            <a:r>
              <a:rPr kumimoji="0" lang="en-US" altLang="zh-CN" sz="2000" b="1" i="0" u="none" strike="noStrike" kern="1200" cap="none" spc="0" normalizeH="0" baseline="0" noProof="0" dirty="0">
                <a:ln>
                  <a:noFill/>
                </a:ln>
                <a:solidFill>
                  <a:srgbClr val="C00000"/>
                </a:solidFill>
                <a:effectLst/>
                <a:uLnTx/>
                <a:uFillTx/>
                <a:cs typeface="+mn-ea"/>
                <a:sym typeface="+mn-lt"/>
              </a:rPr>
              <a:t>pnl</a:t>
            </a:r>
            <a:r>
              <a:rPr kumimoji="0" lang="zh-CN" altLang="en-US" sz="2000" b="1" i="0" u="none" strike="noStrike" kern="1200" cap="none" spc="0" normalizeH="0" baseline="0" noProof="0" dirty="0">
                <a:ln>
                  <a:noFill/>
                </a:ln>
                <a:solidFill>
                  <a:srgbClr val="C00000"/>
                </a:solidFill>
                <a:effectLst/>
                <a:uLnTx/>
                <a:uFillTx/>
                <a:cs typeface="+mn-ea"/>
                <a:sym typeface="+mn-lt"/>
              </a:rPr>
              <a:t>分解</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53</a:t>
            </a:fld>
            <a:endParaRPr lang="zh-CN" altLang="en-US" dirty="0"/>
          </a:p>
        </p:txBody>
      </p:sp>
      <p:sp>
        <p:nvSpPr>
          <p:cNvPr id="3" name="矩形: 圆角 2"/>
          <p:cNvSpPr/>
          <p:nvPr/>
        </p:nvSpPr>
        <p:spPr>
          <a:xfrm>
            <a:off x="3676458" y="166403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289196" y="221042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676458" y="2511553"/>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289196" y="3057945"/>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676458" y="336542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289196" y="391181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676458" y="4219291"/>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289196" y="4765683"/>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文本框 18"/>
          <p:cNvSpPr txBox="1"/>
          <p:nvPr/>
        </p:nvSpPr>
        <p:spPr>
          <a:xfrm>
            <a:off x="4356050" y="428923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波动率理论与策略</a:t>
            </a:r>
          </a:p>
        </p:txBody>
      </p:sp>
      <p:sp>
        <p:nvSpPr>
          <p:cNvPr id="20" name="矩形: 圆角 19"/>
          <p:cNvSpPr/>
          <p:nvPr/>
        </p:nvSpPr>
        <p:spPr>
          <a:xfrm>
            <a:off x="3676458" y="507316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5</a:t>
            </a:r>
          </a:p>
        </p:txBody>
      </p:sp>
      <p:cxnSp>
        <p:nvCxnSpPr>
          <p:cNvPr id="21" name="直接连接符 20"/>
          <p:cNvCxnSpPr/>
          <p:nvPr/>
        </p:nvCxnSpPr>
        <p:spPr>
          <a:xfrm>
            <a:off x="4289196" y="561955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4" name="文本框 3"/>
          <p:cNvSpPr txBox="1"/>
          <p:nvPr>
            <p:custDataLst>
              <p:tags r:id="rId1"/>
            </p:custDataLst>
          </p:nvPr>
        </p:nvSpPr>
        <p:spPr>
          <a:xfrm>
            <a:off x="4356050" y="515029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场外衍生品介绍</a:t>
            </a:r>
          </a:p>
        </p:txBody>
      </p:sp>
      <p:sp>
        <p:nvSpPr>
          <p:cNvPr id="8" name="矩形: 圆角 19"/>
          <p:cNvSpPr/>
          <p:nvPr>
            <p:custDataLst>
              <p:tags r:id="rId2"/>
            </p:custDataLst>
          </p:nvPr>
        </p:nvSpPr>
        <p:spPr>
          <a:xfrm>
            <a:off x="3676458" y="593422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6</a:t>
            </a:r>
          </a:p>
        </p:txBody>
      </p:sp>
      <p:cxnSp>
        <p:nvCxnSpPr>
          <p:cNvPr id="10" name="直接连接符 9"/>
          <p:cNvCxnSpPr/>
          <p:nvPr>
            <p:custDataLst>
              <p:tags r:id="rId3"/>
            </p:custDataLst>
          </p:nvPr>
        </p:nvCxnSpPr>
        <p:spPr>
          <a:xfrm>
            <a:off x="4289196" y="648061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2" name="文本框 11"/>
          <p:cNvSpPr txBox="1"/>
          <p:nvPr>
            <p:custDataLst>
              <p:tags r:id="rId4"/>
            </p:custDataLst>
          </p:nvPr>
        </p:nvSpPr>
        <p:spPr>
          <a:xfrm>
            <a:off x="4356050" y="601135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做市理论</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3D16A10-271B-4362-BAC4-0DEA405ED26B}" type="slidenum">
              <a:rPr lang="zh-CN" altLang="en-US" smtClean="0"/>
              <a:t>54</a:t>
            </a:fld>
            <a:endParaRPr lang="zh-CN" altLang="en-US" dirty="0"/>
          </a:p>
        </p:txBody>
      </p:sp>
      <p:sp>
        <p:nvSpPr>
          <p:cNvPr id="3" name="矩形: 圆角 2"/>
          <p:cNvSpPr/>
          <p:nvPr/>
        </p:nvSpPr>
        <p:spPr>
          <a:xfrm>
            <a:off x="3968006" y="1889319"/>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580744" y="2435711"/>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r>
              <a:rPr lang="en-US" altLang="zh-CN" sz="3200" b="1" dirty="0">
                <a:solidFill>
                  <a:srgbClr val="972022"/>
                </a:solidFill>
                <a:latin typeface="+mn-lt"/>
                <a:ea typeface="+mn-ea"/>
                <a:cs typeface="+mn-ea"/>
                <a:sym typeface="+mn-lt"/>
              </a:rPr>
              <a:t>-</a:t>
            </a:r>
            <a:r>
              <a:rPr lang="zh-CN" altLang="en-US" sz="3200" b="1" dirty="0">
                <a:solidFill>
                  <a:srgbClr val="972022"/>
                </a:solidFill>
                <a:latin typeface="+mn-lt"/>
                <a:ea typeface="+mn-ea"/>
                <a:cs typeface="+mn-ea"/>
                <a:sym typeface="+mn-lt"/>
              </a:rPr>
              <a:t>动态</a:t>
            </a:r>
            <a:r>
              <a:rPr lang="en-US" altLang="zh-CN" sz="3200" b="1" dirty="0">
                <a:solidFill>
                  <a:srgbClr val="972022"/>
                </a:solidFill>
                <a:latin typeface="+mn-lt"/>
                <a:ea typeface="+mn-ea"/>
                <a:cs typeface="+mn-ea"/>
                <a:sym typeface="+mn-lt"/>
              </a:rPr>
              <a:t>Delta</a:t>
            </a:r>
            <a:r>
              <a:rPr lang="zh-CN" altLang="en-US" sz="3200" b="1" dirty="0">
                <a:solidFill>
                  <a:srgbClr val="972022"/>
                </a:solidFill>
                <a:latin typeface="+mn-lt"/>
                <a:ea typeface="+mn-ea"/>
                <a:cs typeface="+mn-ea"/>
                <a:sym typeface="+mn-lt"/>
              </a:rPr>
              <a:t>对冲</a:t>
            </a:r>
            <a:r>
              <a:rPr lang="en-US" altLang="zh-CN" sz="3200" b="1" dirty="0">
                <a:solidFill>
                  <a:srgbClr val="972022"/>
                </a:solidFill>
                <a:latin typeface="+mn-lt"/>
                <a:ea typeface="+mn-ea"/>
                <a:cs typeface="+mn-ea"/>
                <a:sym typeface="+mn-lt"/>
              </a:rPr>
              <a:t>pnl</a:t>
            </a:r>
            <a:r>
              <a:rPr lang="zh-CN" altLang="en-US" sz="3200" b="1" dirty="0">
                <a:solidFill>
                  <a:srgbClr val="972022"/>
                </a:solidFill>
                <a:latin typeface="+mn-lt"/>
                <a:ea typeface="+mn-ea"/>
                <a:cs typeface="+mn-ea"/>
                <a:sym typeface="+mn-lt"/>
              </a:rPr>
              <a:t>构成</a:t>
            </a:r>
          </a:p>
        </p:txBody>
      </p:sp>
      <p:sp>
        <p:nvSpPr>
          <p:cNvPr id="10" name="文本框 9"/>
          <p:cNvSpPr txBox="1"/>
          <p:nvPr/>
        </p:nvSpPr>
        <p:spPr>
          <a:xfrm>
            <a:off x="4767580" y="2026920"/>
            <a:ext cx="4064000" cy="368300"/>
          </a:xfrm>
          <a:prstGeom prst="rect">
            <a:avLst/>
          </a:prstGeom>
          <a:noFill/>
        </p:spPr>
        <p:txBody>
          <a:bodyPr wrap="square" rtlCol="0">
            <a:spAutoFit/>
          </a:bodyPr>
          <a:lstStyle/>
          <a:p>
            <a:r>
              <a:rPr lang="zh-CN" altLang="en-US"/>
              <a:t>动态</a:t>
            </a:r>
            <a:r>
              <a:rPr lang="en-US" altLang="zh-CN"/>
              <a:t>Delta</a:t>
            </a:r>
            <a:r>
              <a:rPr lang="zh-CN" altLang="en-US"/>
              <a:t>对冲</a:t>
            </a:r>
          </a:p>
        </p:txBody>
      </p:sp>
      <p:sp>
        <p:nvSpPr>
          <p:cNvPr id="16" name="矩形: 圆角 2"/>
          <p:cNvSpPr/>
          <p:nvPr/>
        </p:nvSpPr>
        <p:spPr>
          <a:xfrm>
            <a:off x="3968006" y="2722439"/>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7" name="直接连接符 16"/>
          <p:cNvCxnSpPr/>
          <p:nvPr/>
        </p:nvCxnSpPr>
        <p:spPr>
          <a:xfrm>
            <a:off x="4580744" y="3262481"/>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8" name="文本框 17"/>
          <p:cNvSpPr txBox="1"/>
          <p:nvPr/>
        </p:nvSpPr>
        <p:spPr>
          <a:xfrm>
            <a:off x="4767580" y="2852420"/>
            <a:ext cx="4064000" cy="368300"/>
          </a:xfrm>
          <a:prstGeom prst="rect">
            <a:avLst/>
          </a:prstGeom>
          <a:noFill/>
        </p:spPr>
        <p:txBody>
          <a:bodyPr wrap="square" rtlCol="0">
            <a:spAutoFit/>
          </a:bodyPr>
          <a:lstStyle/>
          <a:p>
            <a:r>
              <a:rPr lang="zh-CN" altLang="en-US"/>
              <a:t>期权</a:t>
            </a:r>
            <a:r>
              <a:rPr lang="en-US" altLang="zh-CN"/>
              <a:t>pnl</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动态</a:t>
            </a:r>
            <a:r>
              <a:rPr lang="en-US" altLang="zh-CN" dirty="0"/>
              <a:t>Delta</a:t>
            </a:r>
            <a:r>
              <a:rPr lang="zh-CN" altLang="en-US" dirty="0"/>
              <a:t>对冲</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55</a:t>
            </a:fld>
            <a:endParaRPr lang="zh-CN" altLang="en-US" dirty="0"/>
          </a:p>
        </p:txBody>
      </p:sp>
      <p:sp>
        <p:nvSpPr>
          <p:cNvPr id="6" name="文本框 5"/>
          <p:cNvSpPr txBox="1"/>
          <p:nvPr/>
        </p:nvSpPr>
        <p:spPr>
          <a:xfrm>
            <a:off x="375920" y="1284172"/>
            <a:ext cx="11531600" cy="787395"/>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Delta=期权价格的变化量/标的价格的变化量。Delta表示相对于标的物价格的变化期权价格如何变化。</a:t>
            </a:r>
          </a:p>
          <a:p>
            <a:pPr marL="285750" indent="-285750">
              <a:lnSpc>
                <a:spcPct val="150000"/>
              </a:lnSpc>
              <a:buFont typeface="Arial" panose="020B0604020202020204" pitchFamily="34" charset="0"/>
              <a:buChar char="•"/>
            </a:pPr>
            <a:r>
              <a:rPr lang="en-US" altLang="zh-CN" sz="1600" dirty="0"/>
              <a:t>令∆S作为标的物的变化量,∆c作为期权价格的变化量，那么delta=∆C/∆S。Delta的</a:t>
            </a:r>
            <a:r>
              <a:rPr lang="zh-CN" altLang="en-US" sz="1600" dirty="0"/>
              <a:t>绝对</a:t>
            </a:r>
            <a:r>
              <a:rPr lang="en-US" altLang="zh-CN" sz="1600" dirty="0"/>
              <a:t>数值通常在0</a:t>
            </a:r>
            <a:r>
              <a:rPr lang="zh-CN" altLang="en-US" sz="1600" dirty="0"/>
              <a:t>到</a:t>
            </a:r>
            <a:r>
              <a:rPr lang="en-US" altLang="zh-CN" sz="1600" dirty="0"/>
              <a:t>1之间。</a:t>
            </a:r>
          </a:p>
        </p:txBody>
      </p:sp>
      <p:sp>
        <p:nvSpPr>
          <p:cNvPr id="7" name="文本框 6"/>
          <p:cNvSpPr txBox="1"/>
          <p:nvPr/>
        </p:nvSpPr>
        <p:spPr>
          <a:xfrm>
            <a:off x="375919" y="914838"/>
            <a:ext cx="1806843" cy="368300"/>
          </a:xfrm>
          <a:prstGeom prst="rect">
            <a:avLst/>
          </a:prstGeom>
          <a:solidFill>
            <a:srgbClr val="9C0308"/>
          </a:solidFill>
        </p:spPr>
        <p:txBody>
          <a:bodyPr wrap="square" rtlCol="0">
            <a:spAutoFit/>
          </a:bodyPr>
          <a:lstStyle/>
          <a:p>
            <a:pPr algn="ctr">
              <a:spcAft>
                <a:spcPts val="50"/>
              </a:spcAft>
              <a:defRPr/>
            </a:pPr>
            <a:r>
              <a:rPr lang="en-US" altLang="zh-CN" dirty="0">
                <a:solidFill>
                  <a:prstClr val="white"/>
                </a:solidFill>
                <a:cs typeface="+mn-ea"/>
                <a:sym typeface="+mn-lt"/>
              </a:rPr>
              <a:t>Delta</a:t>
            </a:r>
            <a:endParaRPr kumimoji="0" lang="en-US" altLang="zh-CN" b="0" i="0" u="none" strike="noStrike" kern="1200" cap="none" spc="0" normalizeH="0" baseline="0" noProof="0" dirty="0">
              <a:ln>
                <a:noFill/>
              </a:ln>
              <a:solidFill>
                <a:prstClr val="white"/>
              </a:solidFill>
              <a:effectLst/>
              <a:uLnTx/>
              <a:uFillTx/>
              <a:cs typeface="+mn-ea"/>
              <a:sym typeface="+mn-lt"/>
            </a:endParaRPr>
          </a:p>
        </p:txBody>
      </p:sp>
      <p:sp>
        <p:nvSpPr>
          <p:cNvPr id="4" name="文本框 3"/>
          <p:cNvSpPr txBox="1"/>
          <p:nvPr/>
        </p:nvSpPr>
        <p:spPr>
          <a:xfrm>
            <a:off x="478261" y="1056050"/>
            <a:ext cx="10882632" cy="338554"/>
          </a:xfrm>
          <a:prstGeom prst="rect">
            <a:avLst/>
          </a:prstGeom>
          <a:noFill/>
        </p:spPr>
        <p:txBody>
          <a:bodyPr wrap="square" rtlCol="0">
            <a:spAutoFit/>
          </a:bodyPr>
          <a:lstStyle/>
          <a:p>
            <a:pPr marL="285750" indent="-285750">
              <a:buFont typeface="Arial" panose="020B0604020202020204" pitchFamily="34" charset="0"/>
              <a:buChar char="•"/>
            </a:pPr>
            <a:endParaRPr lang="en-US" altLang="zh-CN" sz="1600" dirty="0"/>
          </a:p>
        </p:txBody>
      </p:sp>
      <p:pic>
        <p:nvPicPr>
          <p:cNvPr id="9" name="图片 8"/>
          <p:cNvPicPr>
            <a:picLocks noChangeAspect="1"/>
          </p:cNvPicPr>
          <p:nvPr>
            <p:custDataLst>
              <p:tags r:id="rId1"/>
            </p:custDataLst>
          </p:nvPr>
        </p:nvPicPr>
        <p:blipFill>
          <a:blip r:embed="rId6"/>
          <a:srcRect l="2164" t="88" r="55192"/>
          <a:stretch>
            <a:fillRect/>
          </a:stretch>
        </p:blipFill>
        <p:spPr>
          <a:xfrm>
            <a:off x="193675" y="2505075"/>
            <a:ext cx="3566795" cy="3312160"/>
          </a:xfrm>
          <a:prstGeom prst="rect">
            <a:avLst/>
          </a:prstGeom>
        </p:spPr>
      </p:pic>
      <p:pic>
        <p:nvPicPr>
          <p:cNvPr id="10" name="图片 9"/>
          <p:cNvPicPr>
            <a:picLocks noChangeAspect="1"/>
          </p:cNvPicPr>
          <p:nvPr>
            <p:custDataLst>
              <p:tags r:id="rId2"/>
            </p:custDataLst>
          </p:nvPr>
        </p:nvPicPr>
        <p:blipFill>
          <a:blip r:embed="rId7"/>
          <a:stretch>
            <a:fillRect/>
          </a:stretch>
        </p:blipFill>
        <p:spPr>
          <a:xfrm>
            <a:off x="7537450" y="2600960"/>
            <a:ext cx="4460240" cy="2771140"/>
          </a:xfrm>
          <a:prstGeom prst="rect">
            <a:avLst/>
          </a:prstGeom>
        </p:spPr>
      </p:pic>
      <p:pic>
        <p:nvPicPr>
          <p:cNvPr id="11" name="图片 10"/>
          <p:cNvPicPr>
            <a:picLocks noChangeAspect="1"/>
          </p:cNvPicPr>
          <p:nvPr>
            <p:custDataLst>
              <p:tags r:id="rId3"/>
            </p:custDataLst>
          </p:nvPr>
        </p:nvPicPr>
        <p:blipFill>
          <a:blip r:embed="rId8"/>
          <a:srcRect r="8745"/>
          <a:stretch>
            <a:fillRect/>
          </a:stretch>
        </p:blipFill>
        <p:spPr>
          <a:xfrm>
            <a:off x="3760470" y="2505075"/>
            <a:ext cx="3657600" cy="31127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动态</a:t>
            </a:r>
            <a:r>
              <a:rPr lang="en-US" altLang="zh-CN" dirty="0"/>
              <a:t>Delta</a:t>
            </a:r>
            <a:r>
              <a:rPr lang="zh-CN" altLang="en-US" dirty="0"/>
              <a:t>对冲</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56</a:t>
            </a:fld>
            <a:endParaRPr lang="zh-CN" altLang="en-US" dirty="0"/>
          </a:p>
        </p:txBody>
      </p:sp>
      <p:sp>
        <p:nvSpPr>
          <p:cNvPr id="4" name="文本框 3"/>
          <p:cNvSpPr txBox="1"/>
          <p:nvPr/>
        </p:nvSpPr>
        <p:spPr>
          <a:xfrm>
            <a:off x="478261" y="1056050"/>
            <a:ext cx="10882632" cy="338554"/>
          </a:xfrm>
          <a:prstGeom prst="rect">
            <a:avLst/>
          </a:prstGeom>
          <a:noFill/>
        </p:spPr>
        <p:txBody>
          <a:bodyPr wrap="square" rtlCol="0">
            <a:spAutoFit/>
          </a:bodyPr>
          <a:lstStyle/>
          <a:p>
            <a:pPr marL="285750" indent="-285750">
              <a:buFont typeface="Arial" panose="020B0604020202020204" pitchFamily="34" charset="0"/>
              <a:buChar char="•"/>
            </a:pPr>
            <a:endParaRPr lang="en-US" altLang="zh-CN" sz="1600" dirty="0"/>
          </a:p>
        </p:txBody>
      </p:sp>
      <p:sp>
        <p:nvSpPr>
          <p:cNvPr id="5" name="文本框 4"/>
          <p:cNvSpPr txBox="1"/>
          <p:nvPr/>
        </p:nvSpPr>
        <p:spPr>
          <a:xfrm>
            <a:off x="375919" y="1258216"/>
            <a:ext cx="11531600" cy="4154170"/>
          </a:xfrm>
          <a:prstGeom prst="rect">
            <a:avLst/>
          </a:prstGeom>
          <a:noFill/>
          <a:ln w="19050">
            <a:solidFill>
              <a:srgbClr val="972022"/>
            </a:solidFill>
            <a:prstDash val="sysDash"/>
          </a:ln>
        </p:spPr>
        <p:txBody>
          <a:bodyPr wrap="square" rtlCol="0">
            <a:spAutoFit/>
          </a:bodyPr>
          <a:lstStyle/>
          <a:p>
            <a:pPr marL="285750" indent="-285750" algn="l">
              <a:lnSpc>
                <a:spcPct val="150000"/>
              </a:lnSpc>
              <a:buFont typeface="Arial" panose="020B0604020202020204" pitchFamily="34" charset="0"/>
              <a:buChar char="•"/>
            </a:pPr>
            <a:r>
              <a:rPr lang="zh-CN" altLang="en-US" sz="1600" dirty="0">
                <a:solidFill>
                  <a:srgbClr val="202124"/>
                </a:solidFill>
                <a:latin typeface="Consolas" panose="020B0609020204030204" pitchFamily="49" charset="0"/>
              </a:rPr>
              <a:t>风险管理需求，规避风险敞口</a:t>
            </a:r>
          </a:p>
          <a:p>
            <a:pPr marL="285750" indent="-285750" algn="l">
              <a:lnSpc>
                <a:spcPct val="150000"/>
              </a:lnSpc>
              <a:buFont typeface="Arial" panose="020B0604020202020204" pitchFamily="34" charset="0"/>
              <a:buChar char="•"/>
            </a:pPr>
            <a:r>
              <a:rPr lang="zh-CN" altLang="en-US" sz="1600" dirty="0">
                <a:solidFill>
                  <a:srgbClr val="202124"/>
                </a:solidFill>
                <a:latin typeface="Consolas" panose="020B0609020204030204" pitchFamily="49" charset="0"/>
              </a:rPr>
              <a:t>道期权的卖方是很危险的一方，因为当标的上涨时潜在的损失是无限的，因此交易商不会长期持有看涨的空头头寸。理想的方法是通过找到其他人来承担相反的头寸去释放风险，但大多数情况下交易商没有那么幸运。</a:t>
            </a:r>
          </a:p>
          <a:p>
            <a:pPr marL="285750" indent="-285750" algn="l">
              <a:lnSpc>
                <a:spcPct val="150000"/>
              </a:lnSpc>
              <a:buFont typeface="Arial" panose="020B0604020202020204" pitchFamily="34" charset="0"/>
              <a:buChar char="•"/>
            </a:pPr>
            <a:r>
              <a:rPr lang="zh-CN" altLang="en-US" sz="1600" dirty="0">
                <a:solidFill>
                  <a:srgbClr val="202124"/>
                </a:solidFill>
                <a:latin typeface="Consolas" panose="020B0609020204030204" pitchFamily="49" charset="0"/>
              </a:rPr>
              <a:t>另外一种方法是通过Put-call Parity来规避风险。卖出一个看涨期权的交易商需要买入一个看涨期权来对冲头寸。因此，如果</a:t>
            </a:r>
            <a:r>
              <a:rPr lang="zh-CN" altLang="en-US" sz="1600" b="1" dirty="0">
                <a:solidFill>
                  <a:srgbClr val="202124"/>
                </a:solidFill>
                <a:latin typeface="Consolas" panose="020B0609020204030204" pitchFamily="49" charset="0"/>
              </a:rPr>
              <a:t>这个交易商买入相同行权价和到期日的看跌期权、买入股票并且卖出债券</a:t>
            </a:r>
            <a:r>
              <a:rPr lang="zh-CN" altLang="en-US" sz="1600" dirty="0">
                <a:solidFill>
                  <a:srgbClr val="202124"/>
                </a:solidFill>
                <a:latin typeface="Consolas" panose="020B0609020204030204" pitchFamily="49" charset="0"/>
              </a:rPr>
              <a:t>，就可以对冲掉他的头寸。与上文描述的买入一个相同的看涨期权不同的是，这种对冲方式较好因为它是</a:t>
            </a:r>
            <a:r>
              <a:rPr lang="zh-CN" altLang="en-US" sz="1600" b="1" dirty="0">
                <a:solidFill>
                  <a:srgbClr val="202124"/>
                </a:solidFill>
                <a:latin typeface="Consolas" panose="020B0609020204030204" pitchFamily="49" charset="0"/>
              </a:rPr>
              <a:t>静态的：随着时间推移，不需要对头寸进行调整</a:t>
            </a:r>
            <a:r>
              <a:rPr lang="zh-CN" altLang="en-US" sz="1600" dirty="0">
                <a:solidFill>
                  <a:srgbClr val="202124"/>
                </a:solidFill>
                <a:latin typeface="Consolas" panose="020B0609020204030204" pitchFamily="49" charset="0"/>
              </a:rPr>
              <a:t>。</a:t>
            </a:r>
          </a:p>
          <a:p>
            <a:pPr marL="285750" indent="-285750" algn="l">
              <a:lnSpc>
                <a:spcPct val="150000"/>
              </a:lnSpc>
              <a:buFont typeface="Arial" panose="020B0604020202020204" pitchFamily="34" charset="0"/>
              <a:buChar char="•"/>
            </a:pPr>
            <a:r>
              <a:rPr lang="zh-CN" altLang="en-US" sz="1600" dirty="0">
                <a:solidFill>
                  <a:srgbClr val="202124"/>
                </a:solidFill>
                <a:latin typeface="Consolas" panose="020B0609020204030204" pitchFamily="49" charset="0"/>
              </a:rPr>
              <a:t>不幸的是，实际这两种交易通常都不能被采用。我们需要的期权可能不存在或者没有被合理定价。接下来这个最优的方法是，交易商用一个存在的并且定价合理的工具来</a:t>
            </a:r>
            <a:r>
              <a:rPr lang="zh-CN" altLang="en-US" sz="1600" b="1" dirty="0">
                <a:solidFill>
                  <a:srgbClr val="202124"/>
                </a:solidFill>
                <a:latin typeface="Consolas" panose="020B0609020204030204" pitchFamily="49" charset="0"/>
              </a:rPr>
              <a:t>delta对冲</a:t>
            </a:r>
            <a:r>
              <a:rPr lang="zh-CN" altLang="en-US" sz="1600" dirty="0">
                <a:solidFill>
                  <a:srgbClr val="202124"/>
                </a:solidFill>
                <a:latin typeface="Consolas" panose="020B0609020204030204" pitchFamily="49" charset="0"/>
              </a:rPr>
              <a:t>他们的头寸。作为看涨期权的空头（</a:t>
            </a:r>
            <a:r>
              <a:rPr lang="zh-CN" altLang="en-US" sz="1600" b="1" dirty="0">
                <a:solidFill>
                  <a:srgbClr val="202124"/>
                </a:solidFill>
                <a:latin typeface="Consolas" panose="020B0609020204030204" pitchFamily="49" charset="0"/>
              </a:rPr>
              <a:t>持有负</a:t>
            </a:r>
            <a:r>
              <a:rPr lang="en-US" altLang="zh-CN" sz="1600" b="1" dirty="0">
                <a:solidFill>
                  <a:srgbClr val="202124"/>
                </a:solidFill>
                <a:latin typeface="Consolas" panose="020B0609020204030204" pitchFamily="49" charset="0"/>
              </a:rPr>
              <a:t>Delta</a:t>
            </a:r>
            <a:r>
              <a:rPr lang="zh-CN" altLang="en-US" sz="1600" dirty="0">
                <a:solidFill>
                  <a:srgbClr val="202124"/>
                </a:solidFill>
                <a:latin typeface="Consolas" panose="020B0609020204030204" pitchFamily="49" charset="0"/>
              </a:rPr>
              <a:t>），该交易商会需要另外一个工具来作为可以抵消的头寸，这个明显的抵消头寸就是一定数量的标的物多头头寸（</a:t>
            </a:r>
            <a:r>
              <a:rPr lang="zh-CN" altLang="en-US" sz="1600" b="1" dirty="0">
                <a:solidFill>
                  <a:srgbClr val="202124"/>
                </a:solidFill>
                <a:latin typeface="Consolas" panose="020B0609020204030204" pitchFamily="49" charset="0"/>
              </a:rPr>
              <a:t>使用正的</a:t>
            </a:r>
            <a:r>
              <a:rPr lang="en-US" altLang="zh-CN" sz="1600" b="1" dirty="0">
                <a:solidFill>
                  <a:srgbClr val="202124"/>
                </a:solidFill>
                <a:latin typeface="Consolas" panose="020B0609020204030204" pitchFamily="49" charset="0"/>
              </a:rPr>
              <a:t>Delta</a:t>
            </a:r>
            <a:r>
              <a:rPr lang="zh-CN" altLang="en-US" sz="1600" b="1" dirty="0">
                <a:solidFill>
                  <a:srgbClr val="202124"/>
                </a:solidFill>
                <a:latin typeface="Consolas" panose="020B0609020204030204" pitchFamily="49" charset="0"/>
              </a:rPr>
              <a:t>进行对冲</a:t>
            </a:r>
            <a:r>
              <a:rPr lang="zh-CN" altLang="en-US" sz="1600" dirty="0">
                <a:solidFill>
                  <a:srgbClr val="202124"/>
                </a:solidFill>
                <a:latin typeface="Consolas" panose="020B0609020204030204" pitchFamily="49" charset="0"/>
              </a:rPr>
              <a:t>）。而该多头头寸的大小跟期权的delta相关。</a:t>
            </a:r>
          </a:p>
          <a:p>
            <a:pPr marL="285750" indent="-285750" algn="l">
              <a:lnSpc>
                <a:spcPct val="150000"/>
              </a:lnSpc>
              <a:buFont typeface="Arial" panose="020B0604020202020204" pitchFamily="34" charset="0"/>
              <a:buChar char="•"/>
            </a:pPr>
            <a:endParaRPr lang="zh-CN" altLang="en-US" sz="1600" dirty="0">
              <a:solidFill>
                <a:srgbClr val="202124"/>
              </a:solidFill>
              <a:latin typeface="Consolas" panose="020B0609020204030204" pitchFamily="49" charset="0"/>
            </a:endParaRPr>
          </a:p>
        </p:txBody>
      </p:sp>
      <p:sp>
        <p:nvSpPr>
          <p:cNvPr id="8" name="文本框 7"/>
          <p:cNvSpPr txBox="1"/>
          <p:nvPr/>
        </p:nvSpPr>
        <p:spPr>
          <a:xfrm>
            <a:off x="375918" y="888882"/>
            <a:ext cx="1806843" cy="368300"/>
          </a:xfrm>
          <a:prstGeom prst="rect">
            <a:avLst/>
          </a:prstGeom>
          <a:solidFill>
            <a:srgbClr val="9C0308"/>
          </a:solidFill>
        </p:spPr>
        <p:txBody>
          <a:bodyPr wrap="square" rtlCol="0">
            <a:spAutoFit/>
          </a:bodyPr>
          <a:lstStyle/>
          <a:p>
            <a:pPr algn="ctr">
              <a:spcAft>
                <a:spcPts val="50"/>
              </a:spcAft>
              <a:defRPr/>
            </a:pPr>
            <a:r>
              <a:rPr kumimoji="0" lang="en-US" altLang="zh-CN" b="0" i="0" u="none" strike="noStrike" kern="1200" cap="none" spc="0" normalizeH="0" baseline="0" noProof="0" dirty="0">
                <a:ln>
                  <a:noFill/>
                </a:ln>
                <a:solidFill>
                  <a:prstClr val="white"/>
                </a:solidFill>
                <a:effectLst/>
                <a:uLnTx/>
                <a:uFillTx/>
                <a:cs typeface="+mn-ea"/>
                <a:sym typeface="+mn-lt"/>
              </a:rPr>
              <a:t>Delta</a:t>
            </a:r>
            <a:r>
              <a:rPr kumimoji="0" lang="zh-CN" altLang="en-US" b="0" i="0" u="none" strike="noStrike" kern="1200" cap="none" spc="0" normalizeH="0" baseline="0" noProof="0" dirty="0">
                <a:ln>
                  <a:noFill/>
                </a:ln>
                <a:solidFill>
                  <a:prstClr val="white"/>
                </a:solidFill>
                <a:effectLst/>
                <a:uLnTx/>
                <a:uFillTx/>
                <a:cs typeface="+mn-ea"/>
                <a:sym typeface="+mn-lt"/>
              </a:rPr>
              <a:t>对冲</a:t>
            </a:r>
          </a:p>
        </p:txBody>
      </p:sp>
    </p:spTree>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a:t>
            </a:r>
            <a:r>
              <a:rPr lang="en-US" altLang="zh-CN" dirty="0"/>
              <a:t>Delta</a:t>
            </a:r>
            <a:r>
              <a:rPr lang="zh-CN" altLang="en-US" dirty="0"/>
              <a:t>对冲</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57</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20" y="1218508"/>
                <a:ext cx="11531600" cy="5035802"/>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en-US" kern="100" dirty="0">
                    <a:cs typeface="Times New Roman" panose="02020603050405020304" pitchFamily="18" charset="0"/>
                  </a:rPr>
                  <a:t>  现在假设我们建立一个含有</a:t>
                </a:r>
                <a14:m>
                  <m:oMath xmlns:m="http://schemas.openxmlformats.org/officeDocument/2006/math">
                    <m:sSub>
                      <m:sSubPr>
                        <m:ctrlPr>
                          <a:rPr lang="en-US" altLang="zh-CN" b="0" i="1" kern="100" smtClean="0">
                            <a:latin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cs typeface="Times New Roman" panose="02020603050405020304" pitchFamily="18" charset="0"/>
                          </a:rPr>
                          <m:t>𝑁</m:t>
                        </m:r>
                      </m:e>
                      <m:sub>
                        <m:r>
                          <a:rPr lang="en-US" altLang="zh-CN" b="0" i="1" kern="100" smtClean="0">
                            <a:latin typeface="Cambria Math" panose="02040503050406030204" pitchFamily="18" charset="0"/>
                            <a:cs typeface="Times New Roman" panose="02020603050405020304" pitchFamily="18" charset="0"/>
                          </a:rPr>
                          <m:t>𝑆</m:t>
                        </m:r>
                      </m:sub>
                    </m:sSub>
                  </m:oMath>
                </a14:m>
                <a:r>
                  <a:rPr lang="zh-CN" altLang="en-US" kern="100" dirty="0">
                    <a:cs typeface="Times New Roman" panose="02020603050405020304" pitchFamily="18" charset="0"/>
                  </a:rPr>
                  <a:t>个单位的标的物（用</a:t>
                </a:r>
                <a:r>
                  <a:rPr lang="en-US" altLang="zh-CN" kern="100" dirty="0">
                    <a:cs typeface="Times New Roman" panose="02020603050405020304" pitchFamily="18" charset="0"/>
                  </a:rPr>
                  <a:t>S</a:t>
                </a:r>
                <a:r>
                  <a:rPr lang="zh-CN" altLang="en-US" kern="100" dirty="0">
                    <a:cs typeface="Times New Roman" panose="02020603050405020304" pitchFamily="18" charset="0"/>
                  </a:rPr>
                  <a:t>表示）和</a:t>
                </a:r>
                <a14:m>
                  <m:oMath xmlns:m="http://schemas.openxmlformats.org/officeDocument/2006/math">
                    <m:sSub>
                      <m:sSubPr>
                        <m:ctrlPr>
                          <a:rPr lang="en-US" altLang="zh-CN" b="0" i="1" kern="100" smtClean="0">
                            <a:latin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cs typeface="Times New Roman" panose="02020603050405020304" pitchFamily="18" charset="0"/>
                          </a:rPr>
                          <m:t>𝑁</m:t>
                        </m:r>
                      </m:e>
                      <m:sub>
                        <m:r>
                          <a:rPr lang="en-US" altLang="zh-CN" b="0" i="1" kern="100" smtClean="0">
                            <a:latin typeface="Cambria Math" panose="02040503050406030204" pitchFamily="18" charset="0"/>
                            <a:cs typeface="Times New Roman" panose="02020603050405020304" pitchFamily="18" charset="0"/>
                          </a:rPr>
                          <m:t>𝑐</m:t>
                        </m:r>
                      </m:sub>
                    </m:sSub>
                  </m:oMath>
                </a14:m>
                <a:r>
                  <a:rPr lang="zh-CN" altLang="en-US" kern="100" dirty="0">
                    <a:cs typeface="Times New Roman" panose="02020603050405020304" pitchFamily="18" charset="0"/>
                  </a:rPr>
                  <a:t>个单位的看涨期权（用</a:t>
                </a:r>
                <a:r>
                  <a:rPr lang="en-US" altLang="zh-CN" kern="100" dirty="0">
                    <a:cs typeface="Times New Roman" panose="02020603050405020304" pitchFamily="18" charset="0"/>
                  </a:rPr>
                  <a:t>C</a:t>
                </a:r>
                <a:r>
                  <a:rPr lang="zh-CN" altLang="en-US" kern="100" dirty="0">
                    <a:cs typeface="Times New Roman" panose="02020603050405020304" pitchFamily="18" charset="0"/>
                  </a:rPr>
                  <a:t>表示）的组合。那么这个组合的价值就是</a:t>
                </a:r>
                <a14:m>
                  <m:oMath xmlns:m="http://schemas.openxmlformats.org/officeDocument/2006/math">
                    <m:r>
                      <a:rPr lang="en-US" altLang="zh-CN" b="0" i="1" kern="100" smtClean="0">
                        <a:latin typeface="Cambria Math" panose="02040503050406030204" pitchFamily="18" charset="0"/>
                        <a:cs typeface="Times New Roman" panose="02020603050405020304" pitchFamily="18" charset="0"/>
                      </a:rPr>
                      <m:t>𝑉</m:t>
                    </m:r>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𝑆</m:t>
                    </m:r>
                    <m:sSub>
                      <m:sSubPr>
                        <m:ctrlPr>
                          <a:rPr lang="en-US" altLang="zh-CN" b="0" i="1" kern="100" smtClean="0">
                            <a:latin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cs typeface="Times New Roman" panose="02020603050405020304" pitchFamily="18" charset="0"/>
                          </a:rPr>
                          <m:t>𝑁</m:t>
                        </m:r>
                      </m:e>
                      <m:sub>
                        <m:r>
                          <a:rPr lang="en-US" altLang="zh-CN" b="0" i="1" kern="100" smtClean="0">
                            <a:latin typeface="Cambria Math" panose="02040503050406030204" pitchFamily="18" charset="0"/>
                            <a:cs typeface="Times New Roman" panose="02020603050405020304" pitchFamily="18" charset="0"/>
                          </a:rPr>
                          <m:t>𝑆</m:t>
                        </m:r>
                      </m:sub>
                    </m:sSub>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𝐶</m:t>
                    </m:r>
                    <m:sSub>
                      <m:sSubPr>
                        <m:ctrlPr>
                          <a:rPr lang="en-US" altLang="zh-CN" b="0" i="1" kern="100" smtClean="0">
                            <a:latin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cs typeface="Times New Roman" panose="02020603050405020304" pitchFamily="18" charset="0"/>
                          </a:rPr>
                          <m:t>𝑁</m:t>
                        </m:r>
                      </m:e>
                      <m:sub>
                        <m:r>
                          <a:rPr lang="en-US" altLang="zh-CN" b="0" i="1" kern="100" smtClean="0">
                            <a:latin typeface="Cambria Math" panose="02040503050406030204" pitchFamily="18" charset="0"/>
                            <a:cs typeface="Times New Roman" panose="02020603050405020304" pitchFamily="18" charset="0"/>
                          </a:rPr>
                          <m:t>𝐶</m:t>
                        </m:r>
                      </m:sub>
                    </m:sSub>
                  </m:oMath>
                </a14:m>
                <a:r>
                  <a:rPr lang="zh-CN" altLang="en-US" kern="100" dirty="0">
                    <a:cs typeface="Times New Roman" panose="02020603050405020304" pitchFamily="18" charset="0"/>
                  </a:rPr>
                  <a:t>，组合价值的变化是</a:t>
                </a:r>
                <a14:m>
                  <m:oMath xmlns:m="http://schemas.openxmlformats.org/officeDocument/2006/math">
                    <m:r>
                      <a:rPr lang="zh-CN" altLang="en-US"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𝑉</m:t>
                    </m:r>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𝑆</m:t>
                    </m:r>
                    <m:sSub>
                      <m:sSubPr>
                        <m:ctrlP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𝑆</m:t>
                        </m:r>
                      </m:sub>
                    </m:sSub>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𝐶</m:t>
                    </m:r>
                    <m:sSub>
                      <m:sSubPr>
                        <m:ctrlP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𝐶</m:t>
                        </m:r>
                      </m:sub>
                    </m:sSub>
                  </m:oMath>
                </a14:m>
                <a:r>
                  <a:rPr lang="zh-CN" altLang="en-US" kern="100" dirty="0">
                    <a:cs typeface="Times New Roman" panose="02020603050405020304" pitchFamily="18" charset="0"/>
                  </a:rPr>
                  <a:t>；如果想要对冲这个组合，那么我们</a:t>
                </a:r>
                <a:r>
                  <a:rPr lang="zh-CN" altLang="en-US" b="1" kern="100" dirty="0">
                    <a:cs typeface="Times New Roman" panose="02020603050405020304" pitchFamily="18" charset="0"/>
                  </a:rPr>
                  <a:t>需要使</a:t>
                </a:r>
                <a:r>
                  <a:rPr lang="en-US" altLang="zh-CN" b="1" kern="100" dirty="0">
                    <a:cs typeface="Times New Roman" panose="02020603050405020304" pitchFamily="18" charset="0"/>
                  </a:rPr>
                  <a:t>V</a:t>
                </a:r>
                <a:r>
                  <a:rPr lang="zh-CN" altLang="en-US" b="1" kern="100" dirty="0">
                    <a:cs typeface="Times New Roman" panose="02020603050405020304" pitchFamily="18" charset="0"/>
                  </a:rPr>
                  <a:t>的变化量相对于</a:t>
                </a:r>
                <a:r>
                  <a:rPr lang="en-US" altLang="zh-CN" b="1" kern="100" dirty="0">
                    <a:cs typeface="Times New Roman" panose="02020603050405020304" pitchFamily="18" charset="0"/>
                  </a:rPr>
                  <a:t>S</a:t>
                </a:r>
                <a:r>
                  <a:rPr lang="zh-CN" altLang="en-US" b="1" kern="100" dirty="0">
                    <a:cs typeface="Times New Roman" panose="02020603050405020304" pitchFamily="18" charset="0"/>
                  </a:rPr>
                  <a:t>的变化量等于</a:t>
                </a:r>
                <a:r>
                  <a:rPr lang="en-US" altLang="zh-CN" b="1" kern="100" dirty="0">
                    <a:cs typeface="Times New Roman" panose="02020603050405020304" pitchFamily="18" charset="0"/>
                  </a:rPr>
                  <a:t>0</a:t>
                </a:r>
                <a:r>
                  <a:rPr lang="zh-CN" altLang="en-US" kern="100" dirty="0">
                    <a:cs typeface="Times New Roman" panose="02020603050405020304" pitchFamily="18" charset="0"/>
                  </a:rPr>
                  <a:t>。以上公式两边同时除以</a:t>
                </a:r>
                <a14:m>
                  <m:oMath xmlns:m="http://schemas.openxmlformats.org/officeDocument/2006/math">
                    <m:r>
                      <a:rPr lang="zh-CN" altLang="en-US" i="1" kern="100" dirty="0" smtClean="0">
                        <a:latin typeface="Cambria Math" panose="02040503050406030204" pitchFamily="18" charset="0"/>
                        <a:cs typeface="Times New Roman" panose="02020603050405020304" pitchFamily="18" charset="0"/>
                      </a:rPr>
                      <m:t>∆</m:t>
                    </m:r>
                    <m:r>
                      <a:rPr lang="en-US" altLang="zh-CN" i="1" kern="100" dirty="0" smtClean="0">
                        <a:latin typeface="Cambria Math" panose="02040503050406030204" pitchFamily="18" charset="0"/>
                        <a:cs typeface="Times New Roman" panose="02020603050405020304" pitchFamily="18" charset="0"/>
                      </a:rPr>
                      <m:t>𝑆</m:t>
                    </m:r>
                  </m:oMath>
                </a14:m>
                <a:r>
                  <a:rPr lang="zh-CN" altLang="en-US" kern="100" dirty="0">
                    <a:cs typeface="Times New Roman" panose="02020603050405020304" pitchFamily="18" charset="0"/>
                  </a:rPr>
                  <a:t>，我们得到</a:t>
                </a:r>
                <a:endParaRPr lang="en-US" altLang="zh-CN" kern="100" dirty="0">
                  <a:cs typeface="Times New Roman" panose="02020603050405020304" pitchFamily="18" charset="0"/>
                </a:endParaRPr>
              </a:p>
              <a:p>
                <a:pPr indent="304800" algn="ctr">
                  <a:lnSpc>
                    <a:spcPct val="150000"/>
                  </a:lnSpc>
                </a:pPr>
                <a14:m>
                  <m:oMath xmlns:m="http://schemas.openxmlformats.org/officeDocument/2006/math">
                    <m:f>
                      <m:fPr>
                        <m:ctrlPr>
                          <a:rPr lang="en-US" altLang="zh-CN" i="1" kern="100" dirty="0" smtClean="0">
                            <a:latin typeface="Cambria Math" panose="02040503050406030204" pitchFamily="18" charset="0"/>
                            <a:cs typeface="Times New Roman" panose="02020603050405020304" pitchFamily="18" charset="0"/>
                          </a:rPr>
                        </m:ctrlPr>
                      </m:fPr>
                      <m:num>
                        <m:r>
                          <a:rPr lang="zh-CN" altLang="en-US" i="1" kern="100" dirty="0" smtClean="0">
                            <a:latin typeface="Cambria Math" panose="02040503050406030204" pitchFamily="18" charset="0"/>
                            <a:cs typeface="Times New Roman" panose="02020603050405020304" pitchFamily="18" charset="0"/>
                          </a:rPr>
                          <m:t>∆</m:t>
                        </m:r>
                        <m:r>
                          <a:rPr lang="en-US" altLang="zh-CN" i="1" kern="100" dirty="0" smtClean="0">
                            <a:latin typeface="Cambria Math" panose="02040503050406030204" pitchFamily="18" charset="0"/>
                            <a:cs typeface="Times New Roman" panose="02020603050405020304" pitchFamily="18" charset="0"/>
                          </a:rPr>
                          <m:t>𝑉</m:t>
                        </m:r>
                      </m:num>
                      <m:den>
                        <m:r>
                          <a:rPr lang="en-US" altLang="zh-CN" i="1" kern="100" dirty="0" smtClean="0">
                            <a:latin typeface="Cambria Math" panose="02040503050406030204" pitchFamily="18" charset="0"/>
                            <a:cs typeface="Times New Roman" panose="02020603050405020304" pitchFamily="18" charset="0"/>
                          </a:rPr>
                          <m:t>∆</m:t>
                        </m:r>
                        <m:r>
                          <a:rPr lang="en-US" altLang="zh-CN" i="1" kern="100" dirty="0" smtClean="0">
                            <a:latin typeface="Cambria Math" panose="02040503050406030204" pitchFamily="18" charset="0"/>
                            <a:cs typeface="Times New Roman" panose="02020603050405020304" pitchFamily="18" charset="0"/>
                          </a:rPr>
                          <m:t>𝑆</m:t>
                        </m:r>
                      </m:den>
                    </m:f>
                    <m:r>
                      <a:rPr lang="en-US" altLang="zh-CN" i="1" kern="100" dirty="0" smtClean="0">
                        <a:latin typeface="Cambria Math" panose="02040503050406030204" pitchFamily="18" charset="0"/>
                        <a:cs typeface="Times New Roman" panose="02020603050405020304" pitchFamily="18" charset="0"/>
                      </a:rPr>
                      <m:t>=</m:t>
                    </m:r>
                    <m:sSub>
                      <m:sSubPr>
                        <m:ctrlPr>
                          <a:rPr lang="en-US" altLang="zh-CN" b="0" i="1" kern="100" dirty="0" smtClean="0">
                            <a:latin typeface="Cambria Math" panose="02040503050406030204" pitchFamily="18" charset="0"/>
                            <a:cs typeface="Times New Roman" panose="02020603050405020304" pitchFamily="18" charset="0"/>
                          </a:rPr>
                        </m:ctrlPr>
                      </m:sSubPr>
                      <m:e>
                        <m:r>
                          <a:rPr lang="en-US" altLang="zh-CN" b="0" i="1" kern="100" dirty="0" smtClean="0">
                            <a:latin typeface="Cambria Math" panose="02040503050406030204" pitchFamily="18" charset="0"/>
                            <a:cs typeface="Times New Roman" panose="02020603050405020304" pitchFamily="18" charset="0"/>
                          </a:rPr>
                          <m:t>𝑁</m:t>
                        </m:r>
                      </m:e>
                      <m:sub>
                        <m:r>
                          <a:rPr lang="en-US" altLang="zh-CN" b="0" i="1" kern="100" dirty="0" smtClean="0">
                            <a:latin typeface="Cambria Math" panose="02040503050406030204" pitchFamily="18" charset="0"/>
                            <a:cs typeface="Times New Roman" panose="02020603050405020304" pitchFamily="18" charset="0"/>
                          </a:rPr>
                          <m:t>𝑆</m:t>
                        </m:r>
                      </m:sub>
                    </m:sSub>
                    <m:r>
                      <a:rPr lang="en-US" altLang="zh-CN" b="0" i="1" kern="100" dirty="0" smtClean="0">
                        <a:latin typeface="Cambria Math" panose="02040503050406030204" pitchFamily="18" charset="0"/>
                        <a:cs typeface="Times New Roman" panose="02020603050405020304" pitchFamily="18" charset="0"/>
                      </a:rPr>
                      <m:t>+</m:t>
                    </m:r>
                    <m:f>
                      <m:fPr>
                        <m:ctrlPr>
                          <a:rPr lang="en-US" altLang="zh-CN" b="0" i="1" kern="100" dirty="0" smtClean="0">
                            <a:latin typeface="Cambria Math" panose="02040503050406030204" pitchFamily="18" charset="0"/>
                            <a:cs typeface="Times New Roman" panose="02020603050405020304" pitchFamily="18" charset="0"/>
                          </a:rPr>
                        </m:ctrlPr>
                      </m:fPr>
                      <m:num>
                        <m:r>
                          <a:rPr lang="zh-CN" altLang="en-US" i="1" kern="100" dirty="0">
                            <a:latin typeface="Cambria Math" panose="02040503050406030204" pitchFamily="18" charset="0"/>
                            <a:cs typeface="Times New Roman" panose="02020603050405020304" pitchFamily="18" charset="0"/>
                          </a:rPr>
                          <m:t>∆</m:t>
                        </m:r>
                        <m:r>
                          <a:rPr lang="en-US" altLang="zh-CN" b="0" i="1" kern="100" dirty="0" smtClean="0">
                            <a:latin typeface="Cambria Math" panose="02040503050406030204" pitchFamily="18" charset="0"/>
                            <a:cs typeface="Times New Roman" panose="02020603050405020304" pitchFamily="18" charset="0"/>
                          </a:rPr>
                          <m:t>𝐶</m:t>
                        </m:r>
                      </m:num>
                      <m:den>
                        <m:r>
                          <a:rPr lang="zh-CN" altLang="en-US" i="1" kern="100" dirty="0">
                            <a:latin typeface="Cambria Math" panose="02040503050406030204" pitchFamily="18" charset="0"/>
                            <a:cs typeface="Times New Roman" panose="02020603050405020304" pitchFamily="18" charset="0"/>
                          </a:rPr>
                          <m:t>∆</m:t>
                        </m:r>
                        <m:r>
                          <a:rPr lang="en-US" altLang="zh-CN" b="0" i="1" kern="100" dirty="0" smtClean="0">
                            <a:latin typeface="Cambria Math" panose="02040503050406030204" pitchFamily="18" charset="0"/>
                            <a:cs typeface="Times New Roman" panose="02020603050405020304" pitchFamily="18" charset="0"/>
                          </a:rPr>
                          <m:t>𝑆</m:t>
                        </m:r>
                      </m:den>
                    </m:f>
                    <m:sSub>
                      <m:sSubPr>
                        <m:ctrlPr>
                          <a:rPr lang="en-US" altLang="zh-CN" b="0" i="1" kern="100" dirty="0" smtClean="0">
                            <a:latin typeface="Cambria Math" panose="02040503050406030204" pitchFamily="18" charset="0"/>
                            <a:cs typeface="Times New Roman" panose="02020603050405020304" pitchFamily="18" charset="0"/>
                          </a:rPr>
                        </m:ctrlPr>
                      </m:sSubPr>
                      <m:e>
                        <m:r>
                          <a:rPr lang="en-US" altLang="zh-CN" b="0" i="1" kern="100" dirty="0" smtClean="0">
                            <a:latin typeface="Cambria Math" panose="02040503050406030204" pitchFamily="18" charset="0"/>
                            <a:cs typeface="Times New Roman" panose="02020603050405020304" pitchFamily="18" charset="0"/>
                          </a:rPr>
                          <m:t>𝑁</m:t>
                        </m:r>
                      </m:e>
                      <m:sub>
                        <m:r>
                          <a:rPr lang="en-US" altLang="zh-CN" b="0" i="1" kern="100" dirty="0" smtClean="0">
                            <a:latin typeface="Cambria Math" panose="02040503050406030204" pitchFamily="18" charset="0"/>
                            <a:cs typeface="Times New Roman" panose="02020603050405020304" pitchFamily="18" charset="0"/>
                          </a:rPr>
                          <m:t>𝐶</m:t>
                        </m:r>
                      </m:sub>
                    </m:sSub>
                  </m:oMath>
                </a14:m>
                <a:r>
                  <a:rPr lang="zh-CN" altLang="en-US" kern="100" dirty="0">
                    <a:cs typeface="Times New Roman" panose="02020603050405020304" pitchFamily="18" charset="0"/>
                  </a:rPr>
                  <a:t>，</a:t>
                </a:r>
                <a:endParaRPr lang="en-US" altLang="zh-CN" kern="100" dirty="0">
                  <a:cs typeface="Times New Roman" panose="02020603050405020304" pitchFamily="18" charset="0"/>
                </a:endParaRPr>
              </a:p>
              <a:p>
                <a:pPr indent="304800" algn="just">
                  <a:lnSpc>
                    <a:spcPct val="150000"/>
                  </a:lnSpc>
                </a:pPr>
                <a:r>
                  <a:rPr lang="zh-CN" altLang="en-US" kern="100" dirty="0">
                    <a:cs typeface="Times New Roman" panose="02020603050405020304" pitchFamily="18" charset="0"/>
                  </a:rPr>
                  <a:t>令这个等式等于</a:t>
                </a:r>
                <a:r>
                  <a:rPr lang="en-US" altLang="zh-CN" kern="100" dirty="0">
                    <a:cs typeface="Times New Roman" panose="02020603050405020304" pitchFamily="18" charset="0"/>
                  </a:rPr>
                  <a:t>0</a:t>
                </a:r>
                <a:r>
                  <a:rPr lang="zh-CN" altLang="en-US" kern="100" dirty="0">
                    <a:cs typeface="Times New Roman" panose="02020603050405020304" pitchFamily="18" charset="0"/>
                  </a:rPr>
                  <a:t>，并解出</a:t>
                </a:r>
                <a14:m>
                  <m:oMath xmlns:m="http://schemas.openxmlformats.org/officeDocument/2006/math">
                    <m:r>
                      <a:rPr lang="en-US" altLang="zh-CN" i="1" kern="100" dirty="0" smtClean="0">
                        <a:latin typeface="Cambria Math" panose="02040503050406030204" pitchFamily="18" charset="0"/>
                        <a:cs typeface="Times New Roman" panose="02020603050405020304" pitchFamily="18" charset="0"/>
                      </a:rPr>
                      <m:t>𝑁𝑐</m:t>
                    </m:r>
                    <m:r>
                      <a:rPr lang="en-US" altLang="zh-CN" i="1" kern="100" dirty="0" smtClean="0">
                        <a:latin typeface="Cambria Math" panose="02040503050406030204" pitchFamily="18" charset="0"/>
                        <a:cs typeface="Times New Roman" panose="02020603050405020304" pitchFamily="18" charset="0"/>
                      </a:rPr>
                      <m:t>/</m:t>
                    </m:r>
                    <m:r>
                      <a:rPr lang="en-US" altLang="zh-CN" i="1" kern="100" dirty="0" smtClean="0">
                        <a:latin typeface="Cambria Math" panose="02040503050406030204" pitchFamily="18" charset="0"/>
                        <a:cs typeface="Times New Roman" panose="02020603050405020304" pitchFamily="18" charset="0"/>
                      </a:rPr>
                      <m:t>𝑁𝑠</m:t>
                    </m:r>
                  </m:oMath>
                </a14:m>
                <a:r>
                  <a:rPr lang="zh-CN" altLang="en-US" kern="100" dirty="0">
                    <a:cs typeface="Times New Roman" panose="02020603050405020304" pitchFamily="18" charset="0"/>
                  </a:rPr>
                  <a:t>，我们得到</a:t>
                </a:r>
                <a:endParaRPr lang="en-US" altLang="zh-CN" kern="100" dirty="0">
                  <a:cs typeface="Times New Roman" panose="02020603050405020304" pitchFamily="18" charset="0"/>
                </a:endParaRPr>
              </a:p>
              <a:p>
                <a:pPr indent="304800" algn="ctr">
                  <a:lnSpc>
                    <a:spcPct val="150000"/>
                  </a:lnSpc>
                </a:pPr>
                <a14:m>
                  <m:oMath xmlns:m="http://schemas.openxmlformats.org/officeDocument/2006/math">
                    <m:f>
                      <m:fPr>
                        <m:ctrlPr>
                          <a:rPr lang="en-US" altLang="zh-CN" b="0" i="1" kern="100" dirty="0" smtClean="0">
                            <a:latin typeface="Cambria Math" panose="02040503050406030204" pitchFamily="18" charset="0"/>
                            <a:cs typeface="Times New Roman" panose="02020603050405020304" pitchFamily="18" charset="0"/>
                          </a:rPr>
                        </m:ctrlPr>
                      </m:fPr>
                      <m:num>
                        <m:sSub>
                          <m:sSubPr>
                            <m:ctrlPr>
                              <a:rPr lang="en-US" altLang="zh-CN" b="0" i="1" kern="100" dirty="0" smtClean="0">
                                <a:latin typeface="Cambria Math" panose="02040503050406030204" pitchFamily="18" charset="0"/>
                                <a:cs typeface="Times New Roman" panose="02020603050405020304" pitchFamily="18" charset="0"/>
                              </a:rPr>
                            </m:ctrlPr>
                          </m:sSubPr>
                          <m:e>
                            <m:r>
                              <m:rPr>
                                <m:sty m:val="p"/>
                              </m:rPr>
                              <a:rPr lang="en-US" altLang="zh-CN" b="0" i="0" kern="100" dirty="0" smtClean="0">
                                <a:latin typeface="Cambria Math" panose="02040503050406030204" pitchFamily="18" charset="0"/>
                                <a:cs typeface="Times New Roman" panose="02020603050405020304" pitchFamily="18" charset="0"/>
                              </a:rPr>
                              <m:t>N</m:t>
                            </m:r>
                          </m:e>
                          <m:sub>
                            <m:r>
                              <m:rPr>
                                <m:sty m:val="p"/>
                              </m:rPr>
                              <a:rPr lang="en-US" altLang="zh-CN" b="0" i="0" kern="100" dirty="0" smtClean="0">
                                <a:latin typeface="Cambria Math" panose="02040503050406030204" pitchFamily="18" charset="0"/>
                                <a:cs typeface="Times New Roman" panose="02020603050405020304" pitchFamily="18" charset="0"/>
                              </a:rPr>
                              <m:t>C</m:t>
                            </m:r>
                          </m:sub>
                        </m:sSub>
                      </m:num>
                      <m:den>
                        <m:sSub>
                          <m:sSubPr>
                            <m:ctrlPr>
                              <a:rPr lang="en-US" altLang="zh-CN" b="0" i="1" kern="100" dirty="0" smtClean="0">
                                <a:latin typeface="Cambria Math" panose="02040503050406030204" pitchFamily="18" charset="0"/>
                                <a:cs typeface="Times New Roman" panose="02020603050405020304" pitchFamily="18" charset="0"/>
                              </a:rPr>
                            </m:ctrlPr>
                          </m:sSubPr>
                          <m:e>
                            <m:r>
                              <m:rPr>
                                <m:sty m:val="p"/>
                              </m:rPr>
                              <a:rPr lang="en-US" altLang="zh-CN" b="0" i="0" kern="100" dirty="0" smtClean="0">
                                <a:latin typeface="Cambria Math" panose="02040503050406030204" pitchFamily="18" charset="0"/>
                                <a:cs typeface="Times New Roman" panose="02020603050405020304" pitchFamily="18" charset="0"/>
                              </a:rPr>
                              <m:t>N</m:t>
                            </m:r>
                          </m:e>
                          <m:sub>
                            <m:r>
                              <m:rPr>
                                <m:sty m:val="p"/>
                              </m:rPr>
                              <a:rPr lang="en-US" altLang="zh-CN" b="0" i="0" kern="100" dirty="0" smtClean="0">
                                <a:latin typeface="Cambria Math" panose="02040503050406030204" pitchFamily="18" charset="0"/>
                                <a:cs typeface="Times New Roman" panose="02020603050405020304" pitchFamily="18" charset="0"/>
                              </a:rPr>
                              <m:t>S</m:t>
                            </m:r>
                          </m:sub>
                        </m:sSub>
                      </m:den>
                    </m:f>
                    <m:r>
                      <a:rPr lang="en-US" altLang="zh-CN" i="1" kern="100" dirty="0" smtClean="0">
                        <a:latin typeface="Cambria Math" panose="02040503050406030204" pitchFamily="18" charset="0"/>
                        <a:cs typeface="Times New Roman" panose="02020603050405020304" pitchFamily="18" charset="0"/>
                      </a:rPr>
                      <m:t>=</m:t>
                    </m:r>
                    <m:r>
                      <a:rPr lang="en-US" altLang="zh-CN" b="0" i="1" kern="100" dirty="0" smtClean="0">
                        <a:latin typeface="Cambria Math" panose="02040503050406030204" pitchFamily="18" charset="0"/>
                        <a:cs typeface="Times New Roman" panose="02020603050405020304" pitchFamily="18" charset="0"/>
                      </a:rPr>
                      <m:t>−</m:t>
                    </m:r>
                    <m:f>
                      <m:fPr>
                        <m:ctrlPr>
                          <a:rPr lang="en-US" altLang="zh-CN" b="0" i="1" kern="100" dirty="0" smtClean="0">
                            <a:latin typeface="Cambria Math" panose="02040503050406030204" pitchFamily="18" charset="0"/>
                            <a:cs typeface="Times New Roman" panose="02020603050405020304" pitchFamily="18" charset="0"/>
                          </a:rPr>
                        </m:ctrlPr>
                      </m:fPr>
                      <m:num>
                        <m:r>
                          <a:rPr lang="zh-CN" altLang="en-US" i="1" kern="100" dirty="0">
                            <a:latin typeface="Cambria Math" panose="02040503050406030204" pitchFamily="18" charset="0"/>
                            <a:cs typeface="Times New Roman" panose="02020603050405020304" pitchFamily="18" charset="0"/>
                          </a:rPr>
                          <m:t>∆</m:t>
                        </m:r>
                        <m:r>
                          <a:rPr lang="en-US" altLang="zh-CN" b="0" i="1" kern="100" dirty="0" smtClean="0">
                            <a:latin typeface="Cambria Math" panose="02040503050406030204" pitchFamily="18" charset="0"/>
                            <a:cs typeface="Times New Roman" panose="02020603050405020304" pitchFamily="18" charset="0"/>
                          </a:rPr>
                          <m:t>𝑆</m:t>
                        </m:r>
                      </m:num>
                      <m:den>
                        <m:r>
                          <a:rPr lang="zh-CN" altLang="en-US" i="1" kern="100" dirty="0">
                            <a:latin typeface="Cambria Math" panose="02040503050406030204" pitchFamily="18" charset="0"/>
                            <a:cs typeface="Times New Roman" panose="02020603050405020304" pitchFamily="18" charset="0"/>
                          </a:rPr>
                          <m:t>∆</m:t>
                        </m:r>
                        <m:r>
                          <a:rPr lang="en-US" altLang="zh-CN" b="0" i="1" kern="100" dirty="0" smtClean="0">
                            <a:latin typeface="Cambria Math" panose="02040503050406030204" pitchFamily="18" charset="0"/>
                            <a:cs typeface="Times New Roman" panose="02020603050405020304" pitchFamily="18" charset="0"/>
                          </a:rPr>
                          <m:t>𝐶</m:t>
                        </m:r>
                      </m:den>
                    </m:f>
                  </m:oMath>
                </a14:m>
                <a:r>
                  <a:rPr lang="zh-CN" altLang="en-US" kern="100" dirty="0">
                    <a:cs typeface="Times New Roman" panose="02020603050405020304" pitchFamily="18" charset="0"/>
                  </a:rPr>
                  <a:t>，</a:t>
                </a:r>
                <a:endParaRPr lang="en-US" altLang="zh-CN" kern="100" dirty="0">
                  <a:cs typeface="Times New Roman" panose="02020603050405020304" pitchFamily="18" charset="0"/>
                </a:endParaRPr>
              </a:p>
              <a:p>
                <a:pPr indent="304800" algn="just">
                  <a:lnSpc>
                    <a:spcPct val="150000"/>
                  </a:lnSpc>
                </a:pPr>
                <a:r>
                  <a:rPr lang="zh-CN" altLang="en-US" kern="100" dirty="0">
                    <a:cs typeface="Times New Roman" panose="02020603050405020304" pitchFamily="18" charset="0"/>
                  </a:rPr>
                  <a:t>因此，如果交易商卖出一定数量的看涨期权，比如</a:t>
                </a:r>
                <a:r>
                  <a:rPr lang="en-US" altLang="zh-CN" kern="100" dirty="0">
                    <a:cs typeface="Times New Roman" panose="02020603050405020304" pitchFamily="18" charset="0"/>
                  </a:rPr>
                  <a:t>100</a:t>
                </a:r>
                <a:r>
                  <a:rPr lang="zh-CN" altLang="en-US" kern="100" dirty="0">
                    <a:cs typeface="Times New Roman" panose="02020603050405020304" pitchFamily="18" charset="0"/>
                  </a:rPr>
                  <a:t>张，他需要拥有</a:t>
                </a:r>
                <a:r>
                  <a:rPr lang="en-US" altLang="zh-CN" kern="100" dirty="0">
                    <a:cs typeface="Times New Roman" panose="02020603050405020304" pitchFamily="18" charset="0"/>
                  </a:rPr>
                  <a:t>100Delta</a:t>
                </a:r>
                <a:r>
                  <a:rPr lang="zh-CN" altLang="en-US" kern="100" dirty="0">
                    <a:cs typeface="Times New Roman" panose="02020603050405020304" pitchFamily="18" charset="0"/>
                  </a:rPr>
                  <a:t>份的标的股票。</a:t>
                </a:r>
                <a:r>
                  <a:rPr lang="zh-CN" altLang="en-US" b="0" i="0" dirty="0">
                    <a:solidFill>
                      <a:srgbClr val="121212"/>
                    </a:solidFill>
                    <a:effectLst/>
                  </a:rPr>
                  <a:t>假设我们卖出</a:t>
                </a:r>
                <a:r>
                  <a:rPr lang="en-US" altLang="zh-CN" b="0" i="0" dirty="0">
                    <a:solidFill>
                      <a:srgbClr val="121212"/>
                    </a:solidFill>
                    <a:effectLst/>
                  </a:rPr>
                  <a:t>200</a:t>
                </a:r>
                <a:r>
                  <a:rPr lang="zh-CN" altLang="en-US" b="0" i="0" dirty="0">
                    <a:solidFill>
                      <a:srgbClr val="121212"/>
                    </a:solidFill>
                    <a:effectLst/>
                  </a:rPr>
                  <a:t>张看涨期权，</a:t>
                </a:r>
                <a:r>
                  <a:rPr lang="en-US" altLang="zh-CN" b="0" i="0" dirty="0">
                    <a:solidFill>
                      <a:srgbClr val="121212"/>
                    </a:solidFill>
                    <a:effectLst/>
                  </a:rPr>
                  <a:t>delta</a:t>
                </a:r>
                <a:r>
                  <a:rPr lang="zh-CN" altLang="en-US" b="0" i="0" dirty="0">
                    <a:solidFill>
                      <a:srgbClr val="121212"/>
                    </a:solidFill>
                    <a:effectLst/>
                  </a:rPr>
                  <a:t>等于</a:t>
                </a:r>
                <a:r>
                  <a:rPr lang="en-US" altLang="zh-CN" b="0" i="0" dirty="0">
                    <a:solidFill>
                      <a:srgbClr val="121212"/>
                    </a:solidFill>
                    <a:effectLst/>
                  </a:rPr>
                  <a:t>0.5</a:t>
                </a:r>
                <a:r>
                  <a:rPr lang="zh-CN" altLang="en-US" b="0" i="0" dirty="0">
                    <a:solidFill>
                      <a:srgbClr val="121212"/>
                    </a:solidFill>
                    <a:effectLst/>
                  </a:rPr>
                  <a:t>。那么我们需要持有</a:t>
                </a:r>
                <a:r>
                  <a:rPr lang="en-US" altLang="zh-CN" b="0" i="0" dirty="0">
                    <a:solidFill>
                      <a:srgbClr val="121212"/>
                    </a:solidFill>
                    <a:effectLst/>
                  </a:rPr>
                  <a:t>200*0.5=100</a:t>
                </a:r>
                <a:r>
                  <a:rPr lang="zh-CN" altLang="en-US" b="0" i="0" dirty="0">
                    <a:solidFill>
                      <a:srgbClr val="121212"/>
                    </a:solidFill>
                    <a:effectLst/>
                  </a:rPr>
                  <a:t>股的标的股票。</a:t>
                </a:r>
                <a:r>
                  <a:rPr lang="zh-CN" altLang="en-US" b="1" i="0" dirty="0">
                    <a:solidFill>
                      <a:srgbClr val="121212"/>
                    </a:solidFill>
                    <a:effectLst/>
                  </a:rPr>
                  <a:t>假如股票下跌了一元</a:t>
                </a:r>
                <a:r>
                  <a:rPr lang="zh-CN" altLang="en-US" b="0" i="0" dirty="0">
                    <a:solidFill>
                      <a:srgbClr val="121212"/>
                    </a:solidFill>
                    <a:effectLst/>
                  </a:rPr>
                  <a:t>，那么我们在标的物的头寸上就损失了</a:t>
                </a:r>
                <a:r>
                  <a:rPr lang="en-US" altLang="zh-CN" b="0" i="0" dirty="0">
                    <a:solidFill>
                      <a:srgbClr val="121212"/>
                    </a:solidFill>
                    <a:effectLst/>
                  </a:rPr>
                  <a:t>100</a:t>
                </a:r>
                <a:r>
                  <a:rPr lang="zh-CN" altLang="en-US" b="0" i="0" dirty="0">
                    <a:solidFill>
                      <a:srgbClr val="121212"/>
                    </a:solidFill>
                    <a:effectLst/>
                  </a:rPr>
                  <a:t>元。如果</a:t>
                </a:r>
                <a:r>
                  <a:rPr lang="en-US" altLang="zh-CN" b="0" i="0" dirty="0">
                    <a:solidFill>
                      <a:srgbClr val="121212"/>
                    </a:solidFill>
                    <a:effectLst/>
                  </a:rPr>
                  <a:t>delta</a:t>
                </a:r>
                <a:r>
                  <a:rPr lang="zh-CN" altLang="en-US" b="0" i="0" dirty="0">
                    <a:solidFill>
                      <a:srgbClr val="121212"/>
                    </a:solidFill>
                    <a:effectLst/>
                  </a:rPr>
                  <a:t>数值准确，那么期权价值应该下降</a:t>
                </a:r>
                <a:r>
                  <a:rPr lang="en-US" altLang="zh-CN" b="0" i="0" dirty="0">
                    <a:solidFill>
                      <a:srgbClr val="121212"/>
                    </a:solidFill>
                    <a:effectLst/>
                  </a:rPr>
                  <a:t>0.5</a:t>
                </a:r>
                <a:r>
                  <a:rPr lang="zh-CN" altLang="en-US" b="0" i="0" dirty="0">
                    <a:solidFill>
                      <a:srgbClr val="121212"/>
                    </a:solidFill>
                    <a:effectLst/>
                  </a:rPr>
                  <a:t>元。因此</a:t>
                </a:r>
                <a:r>
                  <a:rPr lang="en-US" altLang="zh-CN" b="0" i="0" dirty="0">
                    <a:solidFill>
                      <a:srgbClr val="121212"/>
                    </a:solidFill>
                    <a:effectLst/>
                  </a:rPr>
                  <a:t>200</a:t>
                </a:r>
                <a:r>
                  <a:rPr lang="zh-CN" altLang="en-US" b="0" i="0" dirty="0">
                    <a:solidFill>
                      <a:srgbClr val="121212"/>
                    </a:solidFill>
                    <a:effectLst/>
                  </a:rPr>
                  <a:t>张的期权总共会损失</a:t>
                </a:r>
                <a:r>
                  <a:rPr lang="en-US" altLang="zh-CN" b="0" i="0" dirty="0">
                    <a:solidFill>
                      <a:srgbClr val="121212"/>
                    </a:solidFill>
                    <a:effectLst/>
                  </a:rPr>
                  <a:t>200*0.5=100</a:t>
                </a:r>
                <a:r>
                  <a:rPr lang="zh-CN" altLang="en-US" b="0" i="0" dirty="0">
                    <a:solidFill>
                      <a:srgbClr val="121212"/>
                    </a:solidFill>
                    <a:effectLst/>
                  </a:rPr>
                  <a:t>元。由于我们是期权的空头，那么在期权价值上的损失实际上是盈利的。因此，期权上的盈利会弥补标的资产的亏损。如果交易商是期权的多头，那么则需要卖出标的股票。</a:t>
                </a:r>
                <a:endParaRPr lang="zh-CN" altLang="en-US" kern="100" dirty="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20" y="1218508"/>
                <a:ext cx="11531600" cy="5035802"/>
              </a:xfrm>
              <a:prstGeom prst="rect">
                <a:avLst/>
              </a:prstGeom>
              <a:blipFill rotWithShape="1">
                <a:blip r:embed="rId3"/>
                <a:stretch>
                  <a:fillRect l="-83" t="-201" r="-83" b="-185"/>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20" y="850208"/>
            <a:ext cx="2238375" cy="368300"/>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schemeClr val="bg1"/>
                </a:solidFill>
                <a:effectLst/>
                <a:uLnTx/>
                <a:uFillTx/>
                <a:cs typeface="+mn-ea"/>
                <a:sym typeface="+mn-lt"/>
              </a:rPr>
              <a:t>构建</a:t>
            </a:r>
            <a:r>
              <a:rPr kumimoji="0" lang="en-US" altLang="zh-CN" b="0" i="0" u="none" strike="noStrike" kern="1200" cap="none" spc="0" normalizeH="0" baseline="0" noProof="0" dirty="0">
                <a:ln>
                  <a:noFill/>
                </a:ln>
                <a:solidFill>
                  <a:schemeClr val="bg1"/>
                </a:solidFill>
                <a:effectLst/>
                <a:uLnTx/>
                <a:uFillTx/>
                <a:cs typeface="+mn-ea"/>
                <a:sym typeface="+mn-lt"/>
              </a:rPr>
              <a:t>Delta</a:t>
            </a:r>
            <a:r>
              <a:rPr kumimoji="0" lang="zh-CN" altLang="en-US" b="0" i="0" u="none" strike="noStrike" kern="1200" cap="none" spc="0" normalizeH="0" baseline="0" noProof="0" dirty="0">
                <a:ln>
                  <a:noFill/>
                </a:ln>
                <a:solidFill>
                  <a:schemeClr val="bg1"/>
                </a:solidFill>
                <a:effectLst/>
                <a:uLnTx/>
                <a:uFillTx/>
                <a:cs typeface="+mn-ea"/>
                <a:sym typeface="+mn-lt"/>
              </a:rPr>
              <a:t>对冲组合</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a:t>
            </a:r>
            <a:r>
              <a:rPr lang="en-US" altLang="zh-CN" dirty="0"/>
              <a:t>Delta</a:t>
            </a:r>
            <a:r>
              <a:rPr lang="zh-CN" altLang="en-US" dirty="0"/>
              <a:t>对冲</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58</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20" y="1218508"/>
                <a:ext cx="11531600" cy="5028556"/>
              </a:xfrm>
              <a:prstGeom prst="rect">
                <a:avLst/>
              </a:prstGeom>
              <a:noFill/>
              <a:ln w="19050">
                <a:solidFill>
                  <a:srgbClr val="972022"/>
                </a:solidFill>
                <a:prstDash val="sysDash"/>
              </a:ln>
            </p:spPr>
            <p:txBody>
              <a:bodyPr wrap="square" rtlCol="0">
                <a:spAutoFit/>
              </a:bodyPr>
              <a:lstStyle/>
              <a:p>
                <a:pPr indent="304800" algn="just">
                  <a:lnSpc>
                    <a:spcPct val="150000"/>
                  </a:lnSpc>
                </a:pPr>
                <a:r>
                  <a:rPr lang="en-US" altLang="zh-CN" kern="100" dirty="0">
                    <a:cs typeface="Times New Roman" panose="02020603050405020304" pitchFamily="18" charset="0"/>
                  </a:rPr>
                  <a:t>S=1210</a:t>
                </a:r>
                <a:r>
                  <a:rPr lang="zh-CN" altLang="en-US" kern="100" dirty="0">
                    <a:cs typeface="Times New Roman" panose="02020603050405020304" pitchFamily="18" charset="0"/>
                  </a:rPr>
                  <a:t>；</a:t>
                </a:r>
                <a:r>
                  <a:rPr lang="en-US" altLang="zh-CN" kern="100" dirty="0">
                    <a:cs typeface="Times New Roman" panose="02020603050405020304" pitchFamily="18" charset="0"/>
                  </a:rPr>
                  <a:t>Strike=1200</a:t>
                </a:r>
                <a:r>
                  <a:rPr lang="zh-CN" altLang="en-US" kern="100" dirty="0">
                    <a:cs typeface="Times New Roman" panose="02020603050405020304" pitchFamily="18" charset="0"/>
                  </a:rPr>
                  <a:t>；</a:t>
                </a:r>
                <a:r>
                  <a:rPr lang="en-US" altLang="zh-CN" kern="100" dirty="0">
                    <a:cs typeface="Times New Roman" panose="02020603050405020304" pitchFamily="18" charset="0"/>
                  </a:rPr>
                  <a:t>r=0.0275</a:t>
                </a:r>
                <a:r>
                  <a:rPr lang="zh-CN" altLang="en-US" kern="100" dirty="0">
                    <a:cs typeface="Times New Roman" panose="02020603050405020304" pitchFamily="18" charset="0"/>
                  </a:rPr>
                  <a:t>（连续复利）；</a:t>
                </a:r>
                <a14:m>
                  <m:oMath xmlns:m="http://schemas.openxmlformats.org/officeDocument/2006/math">
                    <m:r>
                      <m:rPr>
                        <m:sty m:val="p"/>
                      </m:rPr>
                      <a:rPr lang="en-US" altLang="zh-CN" b="0" i="1" kern="100" smtClean="0">
                        <a:latin typeface="Cambria Math" panose="02040503050406030204" pitchFamily="18" charset="0"/>
                        <a:cs typeface="Times New Roman" panose="02020603050405020304" pitchFamily="18" charset="0"/>
                      </a:rPr>
                      <m:t>σ</m:t>
                    </m:r>
                  </m:oMath>
                </a14:m>
                <a:r>
                  <a:rPr lang="en-US" altLang="zh-CN" b="0" kern="100" dirty="0">
                    <a:cs typeface="Times New Roman" panose="02020603050405020304" pitchFamily="18" charset="0"/>
                  </a:rPr>
                  <a:t>=0.2</a:t>
                </a:r>
                <a:r>
                  <a:rPr lang="zh-CN" altLang="en-US" b="0" kern="100" dirty="0">
                    <a:cs typeface="Times New Roman" panose="02020603050405020304" pitchFamily="18" charset="0"/>
                  </a:rPr>
                  <a:t>；</a:t>
                </a:r>
                <a:r>
                  <a:rPr lang="en-US" altLang="zh-CN" b="0" kern="100" dirty="0">
                    <a:cs typeface="Times New Roman" panose="02020603050405020304" pitchFamily="18" charset="0"/>
                  </a:rPr>
                  <a:t>T=0.3288</a:t>
                </a:r>
                <a:r>
                  <a:rPr lang="zh-CN" altLang="en-US" b="0" kern="100" dirty="0">
                    <a:cs typeface="Times New Roman" panose="02020603050405020304" pitchFamily="18" charset="0"/>
                  </a:rPr>
                  <a:t>（</a:t>
                </a:r>
                <a:r>
                  <a:rPr lang="en-US" altLang="zh-CN" b="0" kern="100" dirty="0">
                    <a:cs typeface="Times New Roman" panose="02020603050405020304" pitchFamily="18" charset="0"/>
                  </a:rPr>
                  <a:t>120</a:t>
                </a:r>
                <a:r>
                  <a:rPr lang="en-US" altLang="zh-CN" kern="100" dirty="0">
                    <a:cs typeface="Times New Roman" panose="02020603050405020304" pitchFamily="18" charset="0"/>
                  </a:rPr>
                  <a:t>/365</a:t>
                </a:r>
                <a:r>
                  <a:rPr lang="zh-CN" altLang="en-US" kern="100" dirty="0">
                    <a:cs typeface="Times New Roman" panose="02020603050405020304" pitchFamily="18" charset="0"/>
                  </a:rPr>
                  <a:t>天</a:t>
                </a:r>
                <a:r>
                  <a:rPr lang="zh-CN" altLang="en-US" b="0" kern="100" dirty="0">
                    <a:cs typeface="Times New Roman" panose="02020603050405020304" pitchFamily="18" charset="0"/>
                  </a:rPr>
                  <a:t>）无红利</a:t>
                </a:r>
                <a:endParaRPr lang="en-US" altLang="zh-CN" b="0" kern="100" dirty="0">
                  <a:cs typeface="Times New Roman" panose="02020603050405020304" pitchFamily="18" charset="0"/>
                </a:endParaRPr>
              </a:p>
              <a:p>
                <a:pPr indent="304800" algn="just">
                  <a:lnSpc>
                    <a:spcPct val="150000"/>
                  </a:lnSpc>
                </a:pPr>
                <a:r>
                  <a:rPr lang="zh-CN" altLang="en-US" kern="100" dirty="0">
                    <a:cs typeface="Times New Roman" panose="02020603050405020304" pitchFamily="18" charset="0"/>
                  </a:rPr>
                  <a:t>看涨期权价格</a:t>
                </a:r>
                <a:r>
                  <a:rPr lang="en-US" altLang="zh-CN" kern="100" dirty="0">
                    <a:cs typeface="Times New Roman" panose="02020603050405020304" pitchFamily="18" charset="0"/>
                  </a:rPr>
                  <a:t>C=65.88</a:t>
                </a:r>
                <a:r>
                  <a:rPr lang="zh-CN" altLang="en-US" kern="100" dirty="0">
                    <a:cs typeface="Times New Roman" panose="02020603050405020304" pitchFamily="18" charset="0"/>
                  </a:rPr>
                  <a:t>（</a:t>
                </a:r>
                <a:r>
                  <a:rPr lang="en-US" altLang="zh-CN" kern="100" dirty="0">
                    <a:cs typeface="Times New Roman" panose="02020603050405020304" pitchFamily="18" charset="0"/>
                  </a:rPr>
                  <a:t>BSM</a:t>
                </a:r>
                <a:r>
                  <a:rPr lang="zh-CN" altLang="en-US" kern="100" dirty="0">
                    <a:cs typeface="Times New Roman" panose="02020603050405020304" pitchFamily="18" charset="0"/>
                  </a:rPr>
                  <a:t>）；</a:t>
                </a:r>
                <a:r>
                  <a:rPr lang="en-US" altLang="zh-CN" kern="100" dirty="0">
                    <a:cs typeface="Times New Roman" panose="02020603050405020304" pitchFamily="18" charset="0"/>
                  </a:rPr>
                  <a:t>Delta=0.5826</a:t>
                </a:r>
                <a:r>
                  <a:rPr lang="zh-CN" altLang="en-US" kern="100" dirty="0">
                    <a:cs typeface="Times New Roman" panose="02020603050405020304" pitchFamily="18" charset="0"/>
                  </a:rPr>
                  <a:t>，期权数量保持</a:t>
                </a:r>
                <a:r>
                  <a:rPr lang="en-US" altLang="zh-CN" kern="100" dirty="0">
                    <a:cs typeface="Times New Roman" panose="02020603050405020304" pitchFamily="18" charset="0"/>
                  </a:rPr>
                  <a:t>1000</a:t>
                </a:r>
                <a:r>
                  <a:rPr lang="zh-CN" altLang="en-US" kern="100" dirty="0">
                    <a:cs typeface="Times New Roman" panose="02020603050405020304" pitchFamily="18" charset="0"/>
                  </a:rPr>
                  <a:t>手不变，标的数量是</a:t>
                </a:r>
                <a:r>
                  <a:rPr lang="en-US" altLang="zh-CN" kern="100" dirty="0">
                    <a:cs typeface="Times New Roman" panose="02020603050405020304" pitchFamily="18" charset="0"/>
                  </a:rPr>
                  <a:t>1000Delta</a:t>
                </a:r>
              </a:p>
              <a:p>
                <a:pPr indent="304800" algn="just">
                  <a:lnSpc>
                    <a:spcPct val="150000"/>
                  </a:lnSpc>
                </a:pPr>
                <a:r>
                  <a:rPr lang="zh-CN" altLang="en-US" kern="100" dirty="0">
                    <a:cs typeface="Times New Roman" panose="02020603050405020304" pitchFamily="18" charset="0"/>
                  </a:rPr>
                  <a:t>每日动态对冲需要购买的标的物数量</a:t>
                </a:r>
                <a:r>
                  <a:rPr lang="en-US" altLang="zh-CN" kern="100" dirty="0">
                    <a:cs typeface="Times New Roman" panose="02020603050405020304" pitchFamily="18" charset="0"/>
                  </a:rPr>
                  <a:t>=</a:t>
                </a:r>
                <a:r>
                  <a:rPr lang="zh-CN" altLang="en-US" kern="100" dirty="0">
                    <a:cs typeface="Times New Roman" panose="02020603050405020304" pitchFamily="18" charset="0"/>
                  </a:rPr>
                  <a:t>某日需要标的物数量</a:t>
                </a:r>
                <a:r>
                  <a:rPr lang="en-US" altLang="zh-CN" kern="100" dirty="0">
                    <a:cs typeface="Times New Roman" panose="02020603050405020304" pitchFamily="18" charset="0"/>
                  </a:rPr>
                  <a:t>-</a:t>
                </a:r>
                <a:r>
                  <a:rPr lang="zh-CN" altLang="en-US" kern="100" dirty="0">
                    <a:cs typeface="Times New Roman" panose="02020603050405020304" pitchFamily="18" charset="0"/>
                  </a:rPr>
                  <a:t>上一日标的数量</a:t>
                </a:r>
                <a:endParaRPr lang="en-US" altLang="zh-CN" kern="100" dirty="0">
                  <a:cs typeface="Times New Roman" panose="02020603050405020304" pitchFamily="18" charset="0"/>
                </a:endParaRPr>
              </a:p>
              <a:p>
                <a:pPr indent="304800" algn="just">
                  <a:lnSpc>
                    <a:spcPct val="150000"/>
                  </a:lnSpc>
                </a:pPr>
                <a:r>
                  <a:rPr lang="zh-CN" altLang="en-US" kern="100" dirty="0">
                    <a:cs typeface="Times New Roman" panose="02020603050405020304" pitchFamily="18" charset="0"/>
                  </a:rPr>
                  <a:t>债券余额</a:t>
                </a:r>
                <a:r>
                  <a:rPr lang="en-US" altLang="zh-CN" kern="100" dirty="0">
                    <a:cs typeface="Times New Roman" panose="02020603050405020304" pitchFamily="18" charset="0"/>
                  </a:rPr>
                  <a:t>=</a:t>
                </a:r>
                <a:r>
                  <a:rPr lang="zh-CN" altLang="en-US" kern="100" dirty="0">
                    <a:cs typeface="Times New Roman" panose="02020603050405020304" pitchFamily="18" charset="0"/>
                  </a:rPr>
                  <a:t>上一日余额</a:t>
                </a:r>
                <a:r>
                  <a:rPr lang="en-US" altLang="zh-CN" kern="100" dirty="0">
                    <a:cs typeface="Times New Roman" panose="02020603050405020304" pitchFamily="18" charset="0"/>
                  </a:rPr>
                  <a:t>*exp(r/365)+</a:t>
                </a:r>
                <a:r>
                  <a:rPr lang="zh-CN" altLang="en-US" kern="100" dirty="0">
                    <a:cs typeface="Times New Roman" panose="02020603050405020304" pitchFamily="18" charset="0"/>
                  </a:rPr>
                  <a:t>新购买的债券</a:t>
                </a:r>
                <a:endParaRPr lang="en-US" altLang="zh-CN" kern="100" dirty="0">
                  <a:cs typeface="Times New Roman" panose="02020603050405020304" pitchFamily="18" charset="0"/>
                </a:endParaRPr>
              </a:p>
              <a:p>
                <a:pPr indent="304800" algn="just">
                  <a:lnSpc>
                    <a:spcPct val="150000"/>
                  </a:lnSpc>
                </a:pPr>
                <a:r>
                  <a:rPr lang="zh-CN" altLang="en-US" kern="100" dirty="0">
                    <a:cs typeface="Times New Roman" panose="02020603050405020304" pitchFamily="18" charset="0"/>
                  </a:rPr>
                  <a:t>组合价值</a:t>
                </a:r>
                <a:r>
                  <a:rPr lang="en-US" altLang="zh-CN" kern="100" dirty="0">
                    <a:cs typeface="Times New Roman" panose="02020603050405020304" pitchFamily="18" charset="0"/>
                  </a:rPr>
                  <a:t>=</a:t>
                </a:r>
                <a:r>
                  <a:rPr lang="zh-CN" altLang="en-US" kern="100" dirty="0">
                    <a:cs typeface="Times New Roman" panose="02020603050405020304" pitchFamily="18" charset="0"/>
                  </a:rPr>
                  <a:t>标的数量</a:t>
                </a:r>
                <a:r>
                  <a:rPr lang="en-US" altLang="zh-CN" kern="100" dirty="0">
                    <a:cs typeface="Times New Roman" panose="02020603050405020304" pitchFamily="18" charset="0"/>
                  </a:rPr>
                  <a:t>*S+</a:t>
                </a:r>
                <a:r>
                  <a:rPr lang="zh-CN" altLang="en-US" kern="100" dirty="0">
                    <a:cs typeface="Times New Roman" panose="02020603050405020304" pitchFamily="18" charset="0"/>
                  </a:rPr>
                  <a:t>期权数量</a:t>
                </a:r>
                <a:r>
                  <a:rPr lang="en-US" altLang="zh-CN" kern="100" dirty="0">
                    <a:cs typeface="Times New Roman" panose="02020603050405020304" pitchFamily="18" charset="0"/>
                  </a:rPr>
                  <a:t>*C+</a:t>
                </a:r>
                <a:r>
                  <a:rPr lang="zh-CN" altLang="en-US" kern="100" dirty="0">
                    <a:cs typeface="Times New Roman" panose="02020603050405020304" pitchFamily="18" charset="0"/>
                  </a:rPr>
                  <a:t>债券价值</a:t>
                </a:r>
                <a:endParaRPr lang="en-US" altLang="zh-CN" kern="100" dirty="0">
                  <a:cs typeface="Times New Roman" panose="02020603050405020304" pitchFamily="18" charset="0"/>
                </a:endParaRPr>
              </a:p>
              <a:p>
                <a:pPr indent="304800" algn="just">
                  <a:lnSpc>
                    <a:spcPct val="150000"/>
                  </a:lnSpc>
                </a:pPr>
                <a:endParaRPr lang="en-US" altLang="zh-CN" kern="100" dirty="0">
                  <a:cs typeface="Times New Roman" panose="02020603050405020304" pitchFamily="18" charset="0"/>
                </a:endParaRPr>
              </a:p>
              <a:p>
                <a:pPr indent="304800" algn="just">
                  <a:lnSpc>
                    <a:spcPct val="150000"/>
                  </a:lnSpc>
                </a:pPr>
                <a:endParaRPr lang="en-US" altLang="zh-CN" kern="100" dirty="0">
                  <a:cs typeface="Times New Roman" panose="02020603050405020304" pitchFamily="18" charset="0"/>
                </a:endParaRPr>
              </a:p>
              <a:p>
                <a:pPr indent="304800" algn="just">
                  <a:lnSpc>
                    <a:spcPct val="150000"/>
                  </a:lnSpc>
                </a:pPr>
                <a:endParaRPr lang="en-US" altLang="zh-CN" kern="100" dirty="0">
                  <a:cs typeface="Times New Roman" panose="02020603050405020304" pitchFamily="18" charset="0"/>
                </a:endParaRPr>
              </a:p>
              <a:p>
                <a:pPr indent="304800" algn="just">
                  <a:lnSpc>
                    <a:spcPct val="150000"/>
                  </a:lnSpc>
                </a:pPr>
                <a:endParaRPr lang="en-US" altLang="zh-CN" kern="100" dirty="0">
                  <a:cs typeface="Times New Roman" panose="02020603050405020304" pitchFamily="18" charset="0"/>
                </a:endParaRPr>
              </a:p>
              <a:p>
                <a:pPr indent="304800" algn="just">
                  <a:lnSpc>
                    <a:spcPct val="150000"/>
                  </a:lnSpc>
                </a:pPr>
                <a:endParaRPr lang="en-US" altLang="zh-CN" kern="100" dirty="0">
                  <a:cs typeface="Times New Roman" panose="02020603050405020304" pitchFamily="18" charset="0"/>
                </a:endParaRPr>
              </a:p>
              <a:p>
                <a:pPr indent="304800" algn="just">
                  <a:lnSpc>
                    <a:spcPct val="150000"/>
                  </a:lnSpc>
                </a:pPr>
                <a:r>
                  <a:rPr lang="en-US" altLang="zh-CN" kern="100" dirty="0">
                    <a:cs typeface="Times New Roman" panose="02020603050405020304" pitchFamily="18" charset="0"/>
                  </a:rPr>
                  <a:t>Delta</a:t>
                </a:r>
                <a:r>
                  <a:rPr lang="zh-CN" altLang="en-US" kern="100" dirty="0">
                    <a:cs typeface="Times New Roman" panose="02020603050405020304" pitchFamily="18" charset="0"/>
                  </a:rPr>
                  <a:t>对冲整体还是有效的</a:t>
                </a:r>
                <a:endParaRPr lang="en-US" altLang="zh-CN" kern="100" dirty="0">
                  <a:cs typeface="Times New Roman" panose="02020603050405020304" pitchFamily="18" charset="0"/>
                </a:endParaRPr>
              </a:p>
              <a:p>
                <a:pPr indent="304800" algn="just">
                  <a:lnSpc>
                    <a:spcPct val="150000"/>
                  </a:lnSpc>
                </a:pPr>
                <a:endParaRPr lang="en-US" altLang="zh-CN" b="0" kern="100" dirty="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20" y="1218508"/>
                <a:ext cx="11531600" cy="5028556"/>
              </a:xfrm>
              <a:prstGeom prst="rect">
                <a:avLst/>
              </a:prstGeom>
              <a:blipFill rotWithShape="1">
                <a:blip r:embed="rId3"/>
                <a:stretch>
                  <a:fillRect l="-83" t="-201" r="-83" b="-178"/>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20" y="850208"/>
            <a:ext cx="2238375" cy="368300"/>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schemeClr val="bg1"/>
                </a:solidFill>
                <a:effectLst/>
                <a:uLnTx/>
                <a:uFillTx/>
                <a:cs typeface="+mn-ea"/>
                <a:sym typeface="+mn-lt"/>
              </a:rPr>
              <a:t>对冲过程</a:t>
            </a:r>
          </a:p>
        </p:txBody>
      </p:sp>
      <p:graphicFrame>
        <p:nvGraphicFramePr>
          <p:cNvPr id="6" name="Table 5"/>
          <p:cNvGraphicFramePr>
            <a:graphicFrameLocks noGrp="1"/>
          </p:cNvGraphicFramePr>
          <p:nvPr/>
        </p:nvGraphicFramePr>
        <p:xfrm>
          <a:off x="791028" y="3320143"/>
          <a:ext cx="9898743" cy="2123440"/>
        </p:xfrm>
        <a:graphic>
          <a:graphicData uri="http://schemas.openxmlformats.org/drawingml/2006/table">
            <a:tbl>
              <a:tblPr firstRow="1" bandRow="1">
                <a:tableStyleId>{F5AB1C69-6EDB-4FF4-983F-18BD219EF322}</a:tableStyleId>
              </a:tblPr>
              <a:tblGrid>
                <a:gridCol w="812800">
                  <a:extLst>
                    <a:ext uri="{9D8B030D-6E8A-4147-A177-3AD203B41FA5}">
                      <a16:colId xmlns:a16="http://schemas.microsoft.com/office/drawing/2014/main" val="20000"/>
                    </a:ext>
                  </a:extLst>
                </a:gridCol>
                <a:gridCol w="841829">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56342">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957943">
                  <a:extLst>
                    <a:ext uri="{9D8B030D-6E8A-4147-A177-3AD203B41FA5}">
                      <a16:colId xmlns:a16="http://schemas.microsoft.com/office/drawing/2014/main" val="20005"/>
                    </a:ext>
                  </a:extLst>
                </a:gridCol>
                <a:gridCol w="1124858">
                  <a:extLst>
                    <a:ext uri="{9D8B030D-6E8A-4147-A177-3AD203B41FA5}">
                      <a16:colId xmlns:a16="http://schemas.microsoft.com/office/drawing/2014/main" val="20006"/>
                    </a:ext>
                  </a:extLst>
                </a:gridCol>
                <a:gridCol w="1197428">
                  <a:extLst>
                    <a:ext uri="{9D8B030D-6E8A-4147-A177-3AD203B41FA5}">
                      <a16:colId xmlns:a16="http://schemas.microsoft.com/office/drawing/2014/main" val="20007"/>
                    </a:ext>
                  </a:extLst>
                </a:gridCol>
                <a:gridCol w="1153886">
                  <a:extLst>
                    <a:ext uri="{9D8B030D-6E8A-4147-A177-3AD203B41FA5}">
                      <a16:colId xmlns:a16="http://schemas.microsoft.com/office/drawing/2014/main" val="20008"/>
                    </a:ext>
                  </a:extLst>
                </a:gridCol>
                <a:gridCol w="1378857">
                  <a:extLst>
                    <a:ext uri="{9D8B030D-6E8A-4147-A177-3AD203B41FA5}">
                      <a16:colId xmlns:a16="http://schemas.microsoft.com/office/drawing/2014/main" val="20009"/>
                    </a:ext>
                  </a:extLst>
                </a:gridCol>
              </a:tblGrid>
              <a:tr h="370840">
                <a:tc>
                  <a:txBody>
                    <a:bodyPr/>
                    <a:lstStyle/>
                    <a:p>
                      <a:r>
                        <a:rPr lang="en-US" altLang="zh-CN" dirty="0"/>
                        <a:t>Day</a:t>
                      </a:r>
                      <a:endParaRPr lang="zh-CN" altLang="en-US" dirty="0"/>
                    </a:p>
                  </a:txBody>
                  <a:tcPr/>
                </a:tc>
                <a:tc>
                  <a:txBody>
                    <a:bodyPr/>
                    <a:lstStyle/>
                    <a:p>
                      <a:r>
                        <a:rPr lang="en-US" altLang="zh-CN" dirty="0"/>
                        <a:t>S</a:t>
                      </a:r>
                      <a:endParaRPr lang="zh-CN" altLang="en-US" dirty="0"/>
                    </a:p>
                  </a:txBody>
                  <a:tcPr/>
                </a:tc>
                <a:tc>
                  <a:txBody>
                    <a:bodyPr/>
                    <a:lstStyle/>
                    <a:p>
                      <a:r>
                        <a:rPr lang="en-US" altLang="zh-CN" dirty="0"/>
                        <a:t>C</a:t>
                      </a:r>
                      <a:endParaRPr lang="zh-CN" altLang="en-US" dirty="0"/>
                    </a:p>
                  </a:txBody>
                  <a:tcPr/>
                </a:tc>
                <a:tc>
                  <a:txBody>
                    <a:bodyPr/>
                    <a:lstStyle/>
                    <a:p>
                      <a:r>
                        <a:rPr lang="en-US" altLang="zh-CN" dirty="0"/>
                        <a:t>Delta</a:t>
                      </a:r>
                      <a:endParaRPr lang="zh-CN" altLang="en-US" dirty="0"/>
                    </a:p>
                  </a:txBody>
                  <a:tcPr/>
                </a:tc>
                <a:tc>
                  <a:txBody>
                    <a:bodyPr/>
                    <a:lstStyle/>
                    <a:p>
                      <a:r>
                        <a:rPr lang="zh-CN" altLang="en-US" dirty="0"/>
                        <a:t>卖权数量</a:t>
                      </a:r>
                    </a:p>
                  </a:txBody>
                  <a:tcPr/>
                </a:tc>
                <a:tc>
                  <a:txBody>
                    <a:bodyPr/>
                    <a:lstStyle/>
                    <a:p>
                      <a:r>
                        <a:rPr lang="zh-CN" altLang="en-US" dirty="0"/>
                        <a:t>需要标的数量</a:t>
                      </a:r>
                    </a:p>
                  </a:txBody>
                  <a:tcPr/>
                </a:tc>
                <a:tc>
                  <a:txBody>
                    <a:bodyPr/>
                    <a:lstStyle/>
                    <a:p>
                      <a:r>
                        <a:rPr lang="zh-CN" altLang="en-US" dirty="0"/>
                        <a:t>需要购买标的数量</a:t>
                      </a:r>
                    </a:p>
                  </a:txBody>
                  <a:tcPr/>
                </a:tc>
                <a:tc>
                  <a:txBody>
                    <a:bodyPr/>
                    <a:lstStyle/>
                    <a:p>
                      <a:r>
                        <a:rPr lang="zh-CN" altLang="en-US" dirty="0"/>
                        <a:t>需要购买债券价值</a:t>
                      </a:r>
                    </a:p>
                  </a:txBody>
                  <a:tcPr/>
                </a:tc>
                <a:tc>
                  <a:txBody>
                    <a:bodyPr/>
                    <a:lstStyle/>
                    <a:p>
                      <a:r>
                        <a:rPr lang="zh-CN" altLang="en-US" dirty="0"/>
                        <a:t>债券余额</a:t>
                      </a:r>
                    </a:p>
                  </a:txBody>
                  <a:tcPr/>
                </a:tc>
                <a:tc>
                  <a:txBody>
                    <a:bodyPr/>
                    <a:lstStyle/>
                    <a:p>
                      <a:r>
                        <a:rPr lang="zh-CN" altLang="en-US" dirty="0"/>
                        <a:t>组合价值</a:t>
                      </a:r>
                    </a:p>
                  </a:txBody>
                  <a:tcPr/>
                </a:tc>
                <a:extLst>
                  <a:ext uri="{0D108BD9-81ED-4DB2-BD59-A6C34878D82A}">
                    <a16:rowId xmlns:a16="http://schemas.microsoft.com/office/drawing/2014/main" val="10000"/>
                  </a:ext>
                </a:extLst>
              </a:tr>
              <a:tr h="370840">
                <a:tc>
                  <a:txBody>
                    <a:bodyPr/>
                    <a:lstStyle/>
                    <a:p>
                      <a:pPr algn="ctr"/>
                      <a:r>
                        <a:rPr lang="en-US" altLang="zh-CN" dirty="0"/>
                        <a:t>0</a:t>
                      </a:r>
                    </a:p>
                  </a:txBody>
                  <a:tcPr/>
                </a:tc>
                <a:tc>
                  <a:txBody>
                    <a:bodyPr/>
                    <a:lstStyle/>
                    <a:p>
                      <a:pPr algn="ctr"/>
                      <a:r>
                        <a:rPr lang="en-US" altLang="zh-CN" dirty="0"/>
                        <a:t>1210</a:t>
                      </a:r>
                      <a:endParaRPr lang="zh-CN" altLang="en-US" dirty="0"/>
                    </a:p>
                  </a:txBody>
                  <a:tcPr/>
                </a:tc>
                <a:tc>
                  <a:txBody>
                    <a:bodyPr/>
                    <a:lstStyle/>
                    <a:p>
                      <a:pPr algn="ctr"/>
                      <a:r>
                        <a:rPr lang="en-US" altLang="zh-CN" dirty="0"/>
                        <a:t>65.88</a:t>
                      </a:r>
                      <a:endParaRPr lang="zh-CN" altLang="en-US" dirty="0"/>
                    </a:p>
                  </a:txBody>
                  <a:tcPr/>
                </a:tc>
                <a:tc>
                  <a:txBody>
                    <a:bodyPr/>
                    <a:lstStyle/>
                    <a:p>
                      <a:pPr algn="ctr"/>
                      <a:r>
                        <a:rPr lang="en-US" altLang="zh-CN" dirty="0"/>
                        <a:t>0.5826</a:t>
                      </a:r>
                      <a:endParaRPr lang="zh-CN" altLang="en-US" dirty="0"/>
                    </a:p>
                  </a:txBody>
                  <a:tcPr/>
                </a:tc>
                <a:tc>
                  <a:txBody>
                    <a:bodyPr/>
                    <a:lstStyle/>
                    <a:p>
                      <a:pPr algn="ctr"/>
                      <a:r>
                        <a:rPr lang="en-US" altLang="zh-CN" dirty="0"/>
                        <a:t>1000</a:t>
                      </a:r>
                      <a:endParaRPr lang="zh-CN" altLang="en-US" dirty="0"/>
                    </a:p>
                  </a:txBody>
                  <a:tcPr/>
                </a:tc>
                <a:tc>
                  <a:txBody>
                    <a:bodyPr/>
                    <a:lstStyle/>
                    <a:p>
                      <a:pPr algn="ctr"/>
                      <a:r>
                        <a:rPr lang="en-US" altLang="zh-CN" dirty="0"/>
                        <a:t>583</a:t>
                      </a:r>
                      <a:endParaRPr lang="zh-CN" altLang="en-US" dirty="0"/>
                    </a:p>
                  </a:txBody>
                  <a:tcPr/>
                </a:tc>
                <a:tc>
                  <a:txBody>
                    <a:bodyPr/>
                    <a:lstStyle/>
                    <a:p>
                      <a:pPr algn="ctr"/>
                      <a:r>
                        <a:rPr lang="en-US" altLang="zh-CN" dirty="0"/>
                        <a:t>583</a:t>
                      </a:r>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639550</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1</a:t>
                      </a:r>
                      <a:endParaRPr lang="zh-CN" altLang="en-US" dirty="0"/>
                    </a:p>
                  </a:txBody>
                  <a:tcPr/>
                </a:tc>
                <a:tc>
                  <a:txBody>
                    <a:bodyPr/>
                    <a:lstStyle/>
                    <a:p>
                      <a:pPr algn="ctr"/>
                      <a:r>
                        <a:rPr lang="en-US" altLang="zh-CN" dirty="0"/>
                        <a:t>1215</a:t>
                      </a:r>
                      <a:endParaRPr lang="zh-CN" altLang="en-US" dirty="0"/>
                    </a:p>
                  </a:txBody>
                  <a:tcPr/>
                </a:tc>
                <a:tc>
                  <a:txBody>
                    <a:bodyPr/>
                    <a:lstStyle/>
                    <a:p>
                      <a:pPr algn="ctr"/>
                      <a:r>
                        <a:rPr lang="en-US" altLang="zh-CN" dirty="0"/>
                        <a:t>68.55</a:t>
                      </a:r>
                      <a:endParaRPr lang="zh-CN" altLang="en-US" dirty="0"/>
                    </a:p>
                  </a:txBody>
                  <a:tcPr/>
                </a:tc>
                <a:tc>
                  <a:txBody>
                    <a:bodyPr/>
                    <a:lstStyle/>
                    <a:p>
                      <a:pPr algn="ctr"/>
                      <a:r>
                        <a:rPr lang="en-US" altLang="zh-CN" dirty="0"/>
                        <a:t>0.5965</a:t>
                      </a:r>
                      <a:endParaRPr lang="zh-CN" altLang="en-US" dirty="0"/>
                    </a:p>
                  </a:txBody>
                  <a:tcPr/>
                </a:tc>
                <a:tc>
                  <a:txBody>
                    <a:bodyPr/>
                    <a:lstStyle/>
                    <a:p>
                      <a:pPr algn="ctr"/>
                      <a:r>
                        <a:rPr lang="en-US" altLang="zh-CN" dirty="0"/>
                        <a:t>1000</a:t>
                      </a:r>
                      <a:endParaRPr lang="zh-CN" altLang="en-US" dirty="0"/>
                    </a:p>
                  </a:txBody>
                  <a:tcPr/>
                </a:tc>
                <a:tc>
                  <a:txBody>
                    <a:bodyPr/>
                    <a:lstStyle/>
                    <a:p>
                      <a:pPr algn="ctr"/>
                      <a:r>
                        <a:rPr lang="en-US" altLang="zh-CN" dirty="0"/>
                        <a:t>597</a:t>
                      </a:r>
                      <a:endParaRPr lang="zh-CN" altLang="en-US" dirty="0"/>
                    </a:p>
                  </a:txBody>
                  <a:tcPr/>
                </a:tc>
                <a:tc>
                  <a:txBody>
                    <a:bodyPr/>
                    <a:lstStyle/>
                    <a:p>
                      <a:pPr algn="ctr"/>
                      <a:r>
                        <a:rPr lang="en-US" altLang="zh-CN" dirty="0"/>
                        <a:t>14</a:t>
                      </a:r>
                      <a:endParaRPr lang="zh-CN" altLang="en-US" dirty="0"/>
                    </a:p>
                  </a:txBody>
                  <a:tcPr/>
                </a:tc>
                <a:tc>
                  <a:txBody>
                    <a:bodyPr/>
                    <a:lstStyle/>
                    <a:p>
                      <a:pPr algn="ctr"/>
                      <a:r>
                        <a:rPr lang="en-US" altLang="zh-CN" dirty="0"/>
                        <a:t>-17010</a:t>
                      </a:r>
                      <a:endParaRPr lang="zh-CN" altLang="en-US" dirty="0"/>
                    </a:p>
                  </a:txBody>
                  <a:tcPr/>
                </a:tc>
                <a:tc>
                  <a:txBody>
                    <a:bodyPr/>
                    <a:lstStyle/>
                    <a:p>
                      <a:pPr algn="ctr"/>
                      <a:r>
                        <a:rPr lang="en-US" altLang="zh-CN" dirty="0"/>
                        <a:t>-17010</a:t>
                      </a:r>
                      <a:endParaRPr lang="zh-CN" altLang="en-US" dirty="0"/>
                    </a:p>
                  </a:txBody>
                  <a:tcPr/>
                </a:tc>
                <a:tc>
                  <a:txBody>
                    <a:bodyPr/>
                    <a:lstStyle/>
                    <a:p>
                      <a:pPr algn="ctr"/>
                      <a:r>
                        <a:rPr lang="en-US" altLang="zh-CN" dirty="0"/>
                        <a:t>639795</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a:t>2</a:t>
                      </a:r>
                      <a:endParaRPr lang="zh-CN" altLang="en-US" dirty="0"/>
                    </a:p>
                  </a:txBody>
                  <a:tcPr/>
                </a:tc>
                <a:tc>
                  <a:txBody>
                    <a:bodyPr/>
                    <a:lstStyle/>
                    <a:p>
                      <a:pPr algn="ctr"/>
                      <a:r>
                        <a:rPr lang="en-US" altLang="zh-CN" dirty="0"/>
                        <a:t>1198</a:t>
                      </a:r>
                      <a:endParaRPr lang="zh-CN" altLang="en-US" dirty="0"/>
                    </a:p>
                  </a:txBody>
                  <a:tcPr/>
                </a:tc>
                <a:tc>
                  <a:txBody>
                    <a:bodyPr/>
                    <a:lstStyle/>
                    <a:p>
                      <a:pPr algn="ctr"/>
                      <a:r>
                        <a:rPr lang="en-US" altLang="zh-CN" dirty="0"/>
                        <a:t>58.54</a:t>
                      </a:r>
                      <a:endParaRPr lang="zh-CN" altLang="en-US" dirty="0"/>
                    </a:p>
                  </a:txBody>
                  <a:tcPr/>
                </a:tc>
                <a:tc>
                  <a:txBody>
                    <a:bodyPr/>
                    <a:lstStyle/>
                    <a:p>
                      <a:pPr algn="ctr"/>
                      <a:r>
                        <a:rPr lang="en-US" altLang="zh-CN" dirty="0"/>
                        <a:t>0.5479</a:t>
                      </a:r>
                      <a:endParaRPr lang="zh-CN" altLang="en-US" dirty="0"/>
                    </a:p>
                  </a:txBody>
                  <a:tcPr/>
                </a:tc>
                <a:tc>
                  <a:txBody>
                    <a:bodyPr/>
                    <a:lstStyle/>
                    <a:p>
                      <a:pPr algn="ctr"/>
                      <a:r>
                        <a:rPr lang="en-US" altLang="zh-CN" dirty="0"/>
                        <a:t>1000</a:t>
                      </a:r>
                      <a:endParaRPr lang="zh-CN" altLang="en-US" dirty="0"/>
                    </a:p>
                  </a:txBody>
                  <a:tcPr/>
                </a:tc>
                <a:tc>
                  <a:txBody>
                    <a:bodyPr/>
                    <a:lstStyle/>
                    <a:p>
                      <a:pPr algn="ctr"/>
                      <a:r>
                        <a:rPr lang="en-US" altLang="zh-CN" dirty="0"/>
                        <a:t>548</a:t>
                      </a:r>
                      <a:endParaRPr lang="zh-CN" altLang="en-US" dirty="0"/>
                    </a:p>
                  </a:txBody>
                  <a:tcPr/>
                </a:tc>
                <a:tc>
                  <a:txBody>
                    <a:bodyPr/>
                    <a:lstStyle/>
                    <a:p>
                      <a:pPr algn="ctr"/>
                      <a:r>
                        <a:rPr lang="en-US" altLang="zh-CN" dirty="0"/>
                        <a:t>-49</a:t>
                      </a:r>
                      <a:endParaRPr lang="zh-CN" altLang="en-US" dirty="0"/>
                    </a:p>
                  </a:txBody>
                  <a:tcPr/>
                </a:tc>
                <a:tc>
                  <a:txBody>
                    <a:bodyPr/>
                    <a:lstStyle/>
                    <a:p>
                      <a:pPr algn="ctr"/>
                      <a:r>
                        <a:rPr lang="en-US" altLang="zh-CN" dirty="0"/>
                        <a:t>58702</a:t>
                      </a:r>
                      <a:endParaRPr lang="zh-CN" altLang="en-US" dirty="0"/>
                    </a:p>
                  </a:txBody>
                  <a:tcPr/>
                </a:tc>
                <a:tc>
                  <a:txBody>
                    <a:bodyPr/>
                    <a:lstStyle/>
                    <a:p>
                      <a:pPr algn="ctr"/>
                      <a:r>
                        <a:rPr lang="en-US" altLang="zh-CN" dirty="0"/>
                        <a:t>41691</a:t>
                      </a:r>
                      <a:endParaRPr lang="zh-CN" altLang="en-US" dirty="0"/>
                    </a:p>
                  </a:txBody>
                  <a:tcPr/>
                </a:tc>
                <a:tc>
                  <a:txBody>
                    <a:bodyPr/>
                    <a:lstStyle/>
                    <a:p>
                      <a:pPr algn="ctr"/>
                      <a:r>
                        <a:rPr lang="en-US" altLang="zh-CN" dirty="0"/>
                        <a:t>639655</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a:t>3</a:t>
                      </a:r>
                      <a:endParaRPr lang="zh-CN" altLang="en-US" dirty="0"/>
                    </a:p>
                  </a:txBody>
                  <a:tcPr/>
                </a:tc>
                <a:tc>
                  <a:txBody>
                    <a:bodyPr/>
                    <a:lstStyle/>
                    <a:p>
                      <a:pPr algn="ctr"/>
                      <a:r>
                        <a:rPr lang="en-US" altLang="zh-CN" dirty="0"/>
                        <a:t>1192</a:t>
                      </a:r>
                      <a:endParaRPr lang="zh-CN" altLang="en-US" dirty="0"/>
                    </a:p>
                  </a:txBody>
                  <a:tcPr/>
                </a:tc>
                <a:tc>
                  <a:txBody>
                    <a:bodyPr/>
                    <a:lstStyle/>
                    <a:p>
                      <a:pPr algn="ctr"/>
                      <a:r>
                        <a:rPr lang="en-US" altLang="zh-CN" dirty="0"/>
                        <a:t>55.04</a:t>
                      </a:r>
                      <a:endParaRPr lang="zh-CN" altLang="en-US" dirty="0"/>
                    </a:p>
                  </a:txBody>
                  <a:tcPr/>
                </a:tc>
                <a:tc>
                  <a:txBody>
                    <a:bodyPr/>
                    <a:lstStyle/>
                    <a:p>
                      <a:pPr algn="ctr"/>
                      <a:r>
                        <a:rPr lang="en-US" altLang="zh-CN" dirty="0"/>
                        <a:t>0.5300</a:t>
                      </a:r>
                      <a:endParaRPr lang="zh-CN" altLang="en-US" dirty="0"/>
                    </a:p>
                  </a:txBody>
                  <a:tcPr/>
                </a:tc>
                <a:tc>
                  <a:txBody>
                    <a:bodyPr/>
                    <a:lstStyle/>
                    <a:p>
                      <a:pPr algn="ctr"/>
                      <a:r>
                        <a:rPr lang="en-US" altLang="zh-CN" dirty="0"/>
                        <a:t>1000</a:t>
                      </a:r>
                      <a:endParaRPr lang="zh-CN" altLang="en-US" dirty="0"/>
                    </a:p>
                  </a:txBody>
                  <a:tcPr/>
                </a:tc>
                <a:tc>
                  <a:txBody>
                    <a:bodyPr/>
                    <a:lstStyle/>
                    <a:p>
                      <a:pPr algn="ctr"/>
                      <a:r>
                        <a:rPr lang="en-US" altLang="zh-CN" dirty="0"/>
                        <a:t>530</a:t>
                      </a:r>
                      <a:endParaRPr lang="zh-CN" altLang="en-US" dirty="0"/>
                    </a:p>
                  </a:txBody>
                  <a:tcPr/>
                </a:tc>
                <a:tc>
                  <a:txBody>
                    <a:bodyPr/>
                    <a:lstStyle/>
                    <a:p>
                      <a:pPr algn="ctr"/>
                      <a:r>
                        <a:rPr lang="en-US" altLang="zh-CN" dirty="0"/>
                        <a:t>-18</a:t>
                      </a:r>
                      <a:endParaRPr lang="zh-CN" altLang="en-US" dirty="0"/>
                    </a:p>
                  </a:txBody>
                  <a:tcPr/>
                </a:tc>
                <a:tc>
                  <a:txBody>
                    <a:bodyPr/>
                    <a:lstStyle/>
                    <a:p>
                      <a:pPr algn="ctr"/>
                      <a:r>
                        <a:rPr lang="en-US" altLang="zh-CN" dirty="0"/>
                        <a:t>21456</a:t>
                      </a:r>
                      <a:endParaRPr lang="zh-CN" altLang="en-US" dirty="0"/>
                    </a:p>
                  </a:txBody>
                  <a:tcPr/>
                </a:tc>
                <a:tc>
                  <a:txBody>
                    <a:bodyPr/>
                    <a:lstStyle/>
                    <a:p>
                      <a:pPr algn="ctr"/>
                      <a:r>
                        <a:rPr lang="en-US" altLang="zh-CN" dirty="0"/>
                        <a:t>63150</a:t>
                      </a:r>
                      <a:endParaRPr lang="zh-CN" altLang="en-US" dirty="0"/>
                    </a:p>
                  </a:txBody>
                  <a:tcPr/>
                </a:tc>
                <a:tc>
                  <a:txBody>
                    <a:bodyPr/>
                    <a:lstStyle/>
                    <a:p>
                      <a:pPr algn="ctr"/>
                      <a:r>
                        <a:rPr lang="en-US" altLang="zh-CN" dirty="0"/>
                        <a:t>639870</a:t>
                      </a:r>
                      <a:endParaRPr lang="zh-CN" alt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a:t>
            </a:r>
            <a:r>
              <a:rPr lang="en-US" altLang="zh-CN" dirty="0"/>
              <a:t>Delta</a:t>
            </a:r>
            <a:r>
              <a:rPr lang="zh-CN" altLang="en-US" dirty="0"/>
              <a:t>对冲</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59</a:t>
            </a:fld>
            <a:endParaRPr lang="zh-CN" altLang="en-US" dirty="0"/>
          </a:p>
        </p:txBody>
      </p:sp>
      <p:sp>
        <p:nvSpPr>
          <p:cNvPr id="4" name="文本框 3"/>
          <p:cNvSpPr txBox="1"/>
          <p:nvPr/>
        </p:nvSpPr>
        <p:spPr>
          <a:xfrm>
            <a:off x="375919" y="1327956"/>
            <a:ext cx="11531600" cy="1753235"/>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en-US" kern="100" dirty="0">
                <a:cs typeface="Times New Roman" panose="02020603050405020304" pitchFamily="18" charset="0"/>
              </a:rPr>
              <a:t>其他因素的变动，会导致</a:t>
            </a:r>
            <a:r>
              <a:rPr lang="en-US" altLang="zh-CN" kern="100" dirty="0">
                <a:cs typeface="Times New Roman" panose="02020603050405020304" pitchFamily="18" charset="0"/>
              </a:rPr>
              <a:t>Delta</a:t>
            </a:r>
            <a:r>
              <a:rPr lang="zh-CN" altLang="en-US" kern="100" dirty="0">
                <a:cs typeface="Times New Roman" panose="02020603050405020304" pitchFamily="18" charset="0"/>
              </a:rPr>
              <a:t>变化，而</a:t>
            </a:r>
            <a:r>
              <a:rPr lang="en-US" altLang="zh-CN" kern="100" dirty="0">
                <a:cs typeface="Times New Roman" panose="02020603050405020304" pitchFamily="18" charset="0"/>
              </a:rPr>
              <a:t>Delta</a:t>
            </a:r>
            <a:r>
              <a:rPr lang="zh-CN" altLang="en-US" kern="100" dirty="0">
                <a:cs typeface="Times New Roman" panose="02020603050405020304" pitchFamily="18" charset="0"/>
              </a:rPr>
              <a:t>对冲一定做不到连续，这就必然会带来误差。其中，价格、时间和波动率的变化都会带来</a:t>
            </a:r>
            <a:r>
              <a:rPr lang="en-US" altLang="zh-CN" kern="100" dirty="0">
                <a:cs typeface="Times New Roman" panose="02020603050405020304" pitchFamily="18" charset="0"/>
              </a:rPr>
              <a:t>Delta</a:t>
            </a:r>
            <a:r>
              <a:rPr lang="zh-CN" altLang="en-US" kern="100" dirty="0">
                <a:cs typeface="Times New Roman" panose="02020603050405020304" pitchFamily="18" charset="0"/>
              </a:rPr>
              <a:t>的变化。当</a:t>
            </a:r>
            <a:r>
              <a:rPr lang="en-US" altLang="zh-CN" kern="100" dirty="0">
                <a:cs typeface="Times New Roman" panose="02020603050405020304" pitchFamily="18" charset="0"/>
              </a:rPr>
              <a:t>Delta</a:t>
            </a:r>
            <a:r>
              <a:rPr lang="zh-CN" altLang="en-US" kern="100" dirty="0">
                <a:cs typeface="Times New Roman" panose="02020603050405020304" pitchFamily="18" charset="0"/>
              </a:rPr>
              <a:t>随着价格波动较大，即</a:t>
            </a:r>
            <a:r>
              <a:rPr lang="en-US" altLang="zh-CN" kern="100" dirty="0">
                <a:cs typeface="Times New Roman" panose="02020603050405020304" pitchFamily="18" charset="0"/>
              </a:rPr>
              <a:t>Gamma</a:t>
            </a:r>
            <a:r>
              <a:rPr lang="zh-CN" altLang="en-US" kern="100" dirty="0">
                <a:cs typeface="Times New Roman" panose="02020603050405020304" pitchFamily="18" charset="0"/>
              </a:rPr>
              <a:t>较大时，单纯对冲</a:t>
            </a:r>
            <a:r>
              <a:rPr lang="en-US" altLang="zh-CN" kern="100" dirty="0">
                <a:cs typeface="Times New Roman" panose="02020603050405020304" pitchFamily="18" charset="0"/>
              </a:rPr>
              <a:t>Delta</a:t>
            </a:r>
            <a:r>
              <a:rPr lang="zh-CN" altLang="en-US" kern="100" dirty="0">
                <a:cs typeface="Times New Roman" panose="02020603050405020304" pitchFamily="18" charset="0"/>
              </a:rPr>
              <a:t>会导致较大的误差。</a:t>
            </a:r>
            <a:endParaRPr lang="en-US" altLang="zh-CN" kern="100" dirty="0">
              <a:cs typeface="Times New Roman" panose="02020603050405020304" pitchFamily="18" charset="0"/>
            </a:endParaRPr>
          </a:p>
          <a:p>
            <a:pPr indent="304800" algn="just">
              <a:lnSpc>
                <a:spcPct val="150000"/>
              </a:lnSpc>
            </a:pPr>
            <a:r>
              <a:rPr lang="zh-CN" altLang="en-US" sz="1800" dirty="0">
                <a:solidFill>
                  <a:srgbClr val="202124"/>
                </a:solidFill>
                <a:latin typeface="Consolas" panose="020B0609020204030204" pitchFamily="49" charset="0"/>
              </a:rPr>
              <a:t>分析价格变动的归因。</a:t>
            </a:r>
            <a:endParaRPr lang="zh-CN" altLang="en-US" sz="18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375918" y="958622"/>
            <a:ext cx="2027313" cy="369332"/>
          </a:xfrm>
          <a:prstGeom prst="rect">
            <a:avLst/>
          </a:prstGeom>
          <a:solidFill>
            <a:srgbClr val="9C0308"/>
          </a:solidFill>
        </p:spPr>
        <p:txBody>
          <a:bodyPr wrap="square" rtlCol="0">
            <a:spAutoFit/>
          </a:bodyPr>
          <a:lstStyle/>
          <a:p>
            <a:pPr algn="ctr">
              <a:spcAft>
                <a:spcPts val="50"/>
              </a:spcAft>
              <a:defRPr/>
            </a:pPr>
            <a:r>
              <a:rPr lang="en-US" altLang="zh-CN" dirty="0">
                <a:solidFill>
                  <a:prstClr val="white"/>
                </a:solidFill>
                <a:cs typeface="+mn-ea"/>
                <a:sym typeface="+mn-lt"/>
              </a:rPr>
              <a:t>Delta</a:t>
            </a:r>
            <a:r>
              <a:rPr lang="zh-CN" altLang="en-US" dirty="0">
                <a:solidFill>
                  <a:prstClr val="white"/>
                </a:solidFill>
                <a:cs typeface="+mn-ea"/>
                <a:sym typeface="+mn-lt"/>
              </a:rPr>
              <a:t>对冲局限性</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0" y="-16162"/>
            <a:ext cx="11531599" cy="1072212"/>
          </a:xfrm>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——Black-Scholes-</a:t>
            </a:r>
            <a:r>
              <a:rPr lang="en-US" altLang="zh-CN" dirty="0" err="1">
                <a:latin typeface="+mn-lt"/>
                <a:ea typeface="+mn-ea"/>
                <a:cs typeface="+mn-ea"/>
                <a:sym typeface="+mn-lt"/>
              </a:rPr>
              <a:t>Metron</a:t>
            </a:r>
            <a:r>
              <a:rPr lang="en-US" altLang="zh-CN" dirty="0">
                <a:latin typeface="+mn-lt"/>
                <a:ea typeface="+mn-ea"/>
                <a:cs typeface="+mn-ea"/>
                <a:sym typeface="+mn-lt"/>
              </a:rPr>
              <a:t> Model</a:t>
            </a:r>
            <a:endParaRPr lang="zh-CN" altLang="en-US" dirty="0">
              <a:latin typeface="+mn-lt"/>
              <a:ea typeface="+mn-ea"/>
              <a:cs typeface="+mn-ea"/>
              <a:sym typeface="+mn-lt"/>
            </a:endParaRPr>
          </a:p>
        </p:txBody>
      </p:sp>
      <p:sp>
        <p:nvSpPr>
          <p:cNvPr id="6" name="灯片编号占位符 5"/>
          <p:cNvSpPr>
            <a:spLocks noGrp="1"/>
          </p:cNvSpPr>
          <p:nvPr>
            <p:ph type="sldNum" sz="quarter" idx="12"/>
          </p:nvPr>
        </p:nvSpPr>
        <p:spPr>
          <a:xfrm>
            <a:off x="10593493" y="6359624"/>
            <a:ext cx="136660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6</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13" name="文本框 12"/>
          <p:cNvSpPr txBox="1"/>
          <p:nvPr/>
        </p:nvSpPr>
        <p:spPr>
          <a:xfrm>
            <a:off x="348095" y="953669"/>
            <a:ext cx="2767638" cy="369332"/>
          </a:xfrm>
          <a:prstGeom prst="rect">
            <a:avLst/>
          </a:prstGeom>
          <a:solidFill>
            <a:srgbClr val="9C0308"/>
          </a:solidFill>
        </p:spPr>
        <p:txBody>
          <a:bodyPr wrap="square" rtlCol="0">
            <a:spAutoFit/>
          </a:bodyPr>
          <a:lstStyle/>
          <a:p>
            <a:pPr>
              <a:spcAft>
                <a:spcPts val="50"/>
              </a:spcAft>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风险中性定价推导</a:t>
            </a:r>
            <a:r>
              <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BS</a:t>
            </a: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公式</a:t>
            </a:r>
          </a:p>
        </p:txBody>
      </p:sp>
      <mc:AlternateContent xmlns:mc="http://schemas.openxmlformats.org/markup-compatibility/2006" xmlns:a14="http://schemas.microsoft.com/office/drawing/2010/main">
        <mc:Choice Requires="a14">
          <p:sp>
            <p:nvSpPr>
              <p:cNvPr id="17" name="文本框 16"/>
              <p:cNvSpPr txBox="1"/>
              <p:nvPr/>
            </p:nvSpPr>
            <p:spPr>
              <a:xfrm>
                <a:off x="428499" y="1398214"/>
                <a:ext cx="11531600" cy="5143972"/>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客观</a:t>
                </a:r>
                <a14:m>
                  <m:oMath xmlns:m="http://schemas.openxmlformats.org/officeDocument/2006/math">
                    <m:r>
                      <a:rPr lang="en-US" altLang="zh-CN" sz="1600" i="1">
                        <a:solidFill>
                          <a:prstClr val="black"/>
                        </a:solidFill>
                        <a:latin typeface="Cambria Math" panose="02040503050406030204" pitchFamily="18" charset="0"/>
                        <a:ea typeface="Cambria Math" panose="02040503050406030204" pitchFamily="18" charset="0"/>
                      </a:rPr>
                      <m:t>ℙ</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测度下，有</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𝑑𝑆</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𝜎</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𝑑𝐵</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lang="zh-CN" altLang="en-US" sz="1600" i="1">
                        <a:solidFill>
                          <a:prstClr val="black"/>
                        </a:solidFill>
                        <a:latin typeface="Cambria Math" panose="02040503050406030204" pitchFamily="18" charset="0"/>
                      </a:rPr>
                      <m:t>，</m:t>
                    </m:r>
                  </m:oMath>
                </a14:m>
                <a:r>
                  <a:rPr kumimoji="0" lang="zh-CN" altLang="en-US" sz="1600" b="0" i="0" u="none" strike="noStrike" kern="1200" cap="none" spc="0" normalizeH="0" baseline="0" noProof="0" dirty="0">
                    <a:ln>
                      <a:noFill/>
                    </a:ln>
                    <a:solidFill>
                      <a:prstClr val="black"/>
                    </a:solidFill>
                    <a:effectLst/>
                    <a:uLnTx/>
                    <a:uFillTx/>
                    <a:latin typeface="Cambria Math" panose="02040503050406030204" pitchFamily="18" charset="0"/>
                    <a:cs typeface="+mn-cs"/>
                  </a:rPr>
                  <a:t>以及</a:t>
                </a:r>
                <a14:m>
                  <m:oMath xmlns:m="http://schemas.openxmlformats.org/officeDocument/2006/math">
                    <m:r>
                      <a:rPr lang="en-US" altLang="zh-CN" sz="1600" b="0" i="0" smtClean="0">
                        <a:solidFill>
                          <a:prstClr val="black"/>
                        </a:solidFill>
                        <a:latin typeface="Cambria Math" panose="02040503050406030204" pitchFamily="18" charset="0"/>
                      </a:rPr>
                      <m:t>  </m:t>
                    </m:r>
                    <m:r>
                      <a:rPr lang="en-US" altLang="zh-CN" sz="1600" i="1">
                        <a:solidFill>
                          <a:prstClr val="black"/>
                        </a:solidFill>
                        <a:latin typeface="Cambria Math" panose="02040503050406030204" pitchFamily="18" charset="0"/>
                      </a:rPr>
                      <m:t>𝑆</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𝑡</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𝑆</m:t>
                    </m:r>
                    <m:r>
                      <a:rPr lang="en-US" altLang="zh-CN" sz="1600" i="1">
                        <a:solidFill>
                          <a:prstClr val="black"/>
                        </a:solidFill>
                        <a:latin typeface="Cambria Math" panose="02040503050406030204" pitchFamily="18" charset="0"/>
                      </a:rPr>
                      <m:t>(0)</m:t>
                    </m:r>
                    <m:r>
                      <m:rPr>
                        <m:sty m:val="p"/>
                      </m:rPr>
                      <a:rPr lang="en-US" altLang="zh-CN" sz="1600">
                        <a:solidFill>
                          <a:prstClr val="black"/>
                        </a:solidFill>
                        <a:latin typeface="Cambria Math" panose="02040503050406030204" pitchFamily="18" charset="0"/>
                      </a:rPr>
                      <m:t>exp</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𝜎</m:t>
                    </m:r>
                    <m:r>
                      <a:rPr lang="en-US" altLang="zh-CN" sz="1600" i="1">
                        <a:solidFill>
                          <a:prstClr val="black"/>
                        </a:solidFill>
                        <a:latin typeface="Cambria Math" panose="02040503050406030204" pitchFamily="18" charset="0"/>
                      </a:rPr>
                      <m:t>𝐵</m:t>
                    </m:r>
                    <m:r>
                      <a:rPr lang="en-US" altLang="zh-CN" sz="1600" i="1">
                        <a:solidFill>
                          <a:prstClr val="black"/>
                        </a:solidFill>
                        <a:latin typeface="Cambria Math" panose="02040503050406030204" pitchFamily="18" charset="0"/>
                      </a:rPr>
                      <m:t>(</m:t>
                    </m:r>
                    <m:r>
                      <a:rPr lang="en-US" altLang="zh-CN" sz="1600" i="1">
                        <a:solidFill>
                          <a:prstClr val="black"/>
                        </a:solidFill>
                        <a:latin typeface="Cambria Math" panose="02040503050406030204" pitchFamily="18" charset="0"/>
                      </a:rPr>
                      <m:t>𝑡</m:t>
                    </m:r>
                    <m:r>
                      <a:rPr lang="en-US" altLang="zh-CN" sz="1600" i="1">
                        <a:solidFill>
                          <a:prstClr val="black"/>
                        </a:solidFill>
                        <a:latin typeface="Cambria Math" panose="02040503050406030204" pitchFamily="18" charset="0"/>
                      </a:rPr>
                      <m:t>)+</m:t>
                    </m:r>
                    <m:d>
                      <m:dPr>
                        <m:ctrlPr>
                          <a:rPr lang="en-US" altLang="zh-CN" sz="1600" i="1">
                            <a:solidFill>
                              <a:prstClr val="black"/>
                            </a:solidFill>
                            <a:latin typeface="Cambria Math" panose="02040503050406030204" pitchFamily="18" charset="0"/>
                          </a:rPr>
                        </m:ctrlPr>
                      </m:dPr>
                      <m:e>
                        <m:r>
                          <a:rPr lang="en-US" altLang="zh-CN" sz="1600" i="1">
                            <a:solidFill>
                              <a:prstClr val="black"/>
                            </a:solidFill>
                            <a:latin typeface="Cambria Math" panose="02040503050406030204" pitchFamily="18" charset="0"/>
                          </a:rPr>
                          <m:t>𝜇</m:t>
                        </m:r>
                        <m:r>
                          <a:rPr lang="en-US" altLang="zh-CN" sz="1600" i="1">
                            <a:solidFill>
                              <a:prstClr val="black"/>
                            </a:solidFill>
                            <a:latin typeface="Cambria Math" panose="02040503050406030204" pitchFamily="18" charset="0"/>
                          </a:rPr>
                          <m:t>−</m:t>
                        </m:r>
                        <m:f>
                          <m:fPr>
                            <m:ctrlPr>
                              <a:rPr lang="en-US" altLang="zh-CN" sz="1600" i="1">
                                <a:solidFill>
                                  <a:prstClr val="black"/>
                                </a:solidFill>
                                <a:latin typeface="Cambria Math" panose="02040503050406030204" pitchFamily="18" charset="0"/>
                              </a:rPr>
                            </m:ctrlPr>
                          </m:fPr>
                          <m:num>
                            <m:r>
                              <a:rPr lang="en-US" altLang="zh-CN" sz="1600" i="1">
                                <a:solidFill>
                                  <a:prstClr val="black"/>
                                </a:solidFill>
                                <a:latin typeface="Cambria Math" panose="02040503050406030204" pitchFamily="18" charset="0"/>
                              </a:rPr>
                              <m:t>1</m:t>
                            </m:r>
                          </m:num>
                          <m:den>
                            <m:r>
                              <a:rPr lang="en-US" altLang="zh-CN" sz="1600" i="1">
                                <a:solidFill>
                                  <a:prstClr val="black"/>
                                </a:solidFill>
                                <a:latin typeface="Cambria Math" panose="02040503050406030204" pitchFamily="18" charset="0"/>
                              </a:rPr>
                              <m:t>2</m:t>
                            </m:r>
                          </m:den>
                        </m:f>
                        <m:sSup>
                          <m:sSupPr>
                            <m:ctrlPr>
                              <a:rPr lang="en-US" altLang="zh-CN" sz="1600" i="1">
                                <a:solidFill>
                                  <a:prstClr val="black"/>
                                </a:solidFill>
                                <a:latin typeface="Cambria Math" panose="02040503050406030204" pitchFamily="18" charset="0"/>
                              </a:rPr>
                            </m:ctrlPr>
                          </m:sSupPr>
                          <m:e>
                            <m:r>
                              <a:rPr lang="en-US" altLang="zh-CN" sz="1600" i="1">
                                <a:solidFill>
                                  <a:prstClr val="black"/>
                                </a:solidFill>
                                <a:latin typeface="Cambria Math" panose="02040503050406030204" pitchFamily="18" charset="0"/>
                              </a:rPr>
                              <m:t>𝜎</m:t>
                            </m:r>
                          </m:e>
                          <m:sup>
                            <m:r>
                              <a:rPr lang="en-US" altLang="zh-CN" sz="1600" i="1">
                                <a:solidFill>
                                  <a:prstClr val="black"/>
                                </a:solidFill>
                                <a:latin typeface="Cambria Math" panose="02040503050406030204" pitchFamily="18" charset="0"/>
                              </a:rPr>
                              <m:t>2</m:t>
                            </m:r>
                          </m:sup>
                        </m:sSup>
                      </m:e>
                    </m:d>
                    <m:r>
                      <a:rPr lang="en-US" altLang="zh-CN" sz="1600" i="1">
                        <a:solidFill>
                          <a:prstClr val="black"/>
                        </a:solidFill>
                        <a:latin typeface="Cambria Math" panose="02040503050406030204" pitchFamily="18" charset="0"/>
                      </a:rPr>
                      <m:t>𝑡</m:t>
                    </m:r>
                    <m:r>
                      <a:rPr lang="en-US" altLang="zh-CN" sz="1600" i="1">
                        <a:solidFill>
                          <a:prstClr val="black"/>
                        </a:solidFill>
                        <a:latin typeface="Cambria Math" panose="02040503050406030204" pitchFamily="18" charset="0"/>
                      </a:rPr>
                      <m:t>}</m:t>
                    </m:r>
                  </m:oMath>
                </a14:m>
                <a:endParaRPr lang="en-US" altLang="zh-CN" sz="1600" dirty="0">
                  <a:solidFill>
                    <a:prstClr val="black"/>
                  </a:solidFill>
                </a:endParaRPr>
              </a:p>
              <a:p>
                <a:pPr>
                  <a:spcAft>
                    <a:spcPts val="50"/>
                  </a:spcAft>
                  <a:defRPr/>
                </a:pPr>
                <a14:m>
                  <m:oMathPara xmlns:m="http://schemas.openxmlformats.org/officeDocument/2006/math">
                    <m:oMathParaPr>
                      <m:jc m:val="center"/>
                    </m:oMathParaPr>
                    <m:oMath xmlns:m="http://schemas.openxmlformats.org/officeDocument/2006/math">
                      <m:r>
                        <a:rPr lang="en-US" altLang="zh-CN" b="0" i="1" smtClean="0">
                          <a:solidFill>
                            <a:prstClr val="black"/>
                          </a:solidFill>
                          <a:latin typeface="Cambria Math" panose="02040503050406030204" pitchFamily="18" charset="0"/>
                        </a:rPr>
                        <m:t>𝑆</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𝑡</m:t>
                      </m:r>
                      <m:r>
                        <a:rPr lang="en-US" altLang="zh-CN" b="0" i="1" smtClean="0">
                          <a:solidFill>
                            <a:prstClr val="black"/>
                          </a:solidFill>
                          <a:latin typeface="Cambria Math" panose="02040503050406030204" pitchFamily="18" charset="0"/>
                        </a:rPr>
                        <m:t>)</m:t>
                      </m:r>
                      <m:r>
                        <m:rPr>
                          <m:lit/>
                        </m:rPr>
                        <a:rPr lang="en-US" altLang="zh-CN" b="0" i="1" smtClean="0">
                          <a:solidFill>
                            <a:prstClr val="black"/>
                          </a:solidFill>
                          <a:latin typeface="Cambria Math" panose="02040503050406030204" pitchFamily="18" charset="0"/>
                        </a:rPr>
                        <m:t> </m:t>
                      </m:r>
                      <m:sSup>
                        <m:sSupPr>
                          <m:ctrlPr>
                            <a:rPr lang="en-US" altLang="zh-CN" b="0" i="1" smtClean="0">
                              <a:solidFill>
                                <a:prstClr val="black"/>
                              </a:solidFill>
                              <a:latin typeface="Cambria Math" panose="02040503050406030204" pitchFamily="18" charset="0"/>
                            </a:rPr>
                          </m:ctrlPr>
                        </m:sSupPr>
                        <m:e>
                          <m:r>
                            <a:rPr lang="en-US" altLang="zh-CN" b="0" i="1" smtClean="0">
                              <a:solidFill>
                                <a:prstClr val="black"/>
                              </a:solidFill>
                              <a:latin typeface="Cambria Math" panose="02040503050406030204" pitchFamily="18" charset="0"/>
                            </a:rPr>
                            <m:t>𝑒</m:t>
                          </m:r>
                        </m:e>
                        <m:sup>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𝑟𝑡</m:t>
                          </m:r>
                        </m:sup>
                      </m:sSup>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𝑆</m:t>
                      </m:r>
                      <m:r>
                        <a:rPr lang="en-US" altLang="zh-CN" b="0" i="1" smtClean="0">
                          <a:solidFill>
                            <a:prstClr val="black"/>
                          </a:solidFill>
                          <a:latin typeface="Cambria Math" panose="02040503050406030204" pitchFamily="18" charset="0"/>
                        </a:rPr>
                        <m:t>(0)</m:t>
                      </m:r>
                      <m:r>
                        <m:rPr>
                          <m:sty m:val="p"/>
                        </m:rPr>
                        <a:rPr lang="en-US" altLang="zh-CN">
                          <a:solidFill>
                            <a:prstClr val="black"/>
                          </a:solidFill>
                          <a:latin typeface="Cambria Math" panose="02040503050406030204" pitchFamily="18" charset="0"/>
                        </a:rPr>
                        <m:t>exp</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𝜎</m:t>
                      </m:r>
                      <m:r>
                        <a:rPr lang="en-US" altLang="zh-CN" i="1">
                          <a:solidFill>
                            <a:prstClr val="black"/>
                          </a:solidFill>
                          <a:latin typeface="Cambria Math" panose="02040503050406030204" pitchFamily="18" charset="0"/>
                        </a:rPr>
                        <m:t>𝐵</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𝑡</m:t>
                      </m:r>
                      <m:r>
                        <a:rPr lang="en-US" altLang="zh-CN" i="1">
                          <a:solidFill>
                            <a:prstClr val="black"/>
                          </a:solidFill>
                          <a:latin typeface="Cambria Math" panose="02040503050406030204" pitchFamily="18" charset="0"/>
                        </a:rPr>
                        <m:t>)+</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𝜇</m:t>
                          </m:r>
                          <m:r>
                            <a:rPr lang="en-US" altLang="zh-CN" b="0" i="1" smtClean="0">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𝑟</m:t>
                          </m:r>
                          <m:r>
                            <a:rPr lang="en-US" altLang="zh-CN" i="1">
                              <a:solidFill>
                                <a:prstClr val="black"/>
                              </a:solidFill>
                              <a:latin typeface="Cambria Math" panose="02040503050406030204" pitchFamily="18" charset="0"/>
                            </a:rPr>
                            <m:t>−</m:t>
                          </m:r>
                          <m:f>
                            <m:fPr>
                              <m:ctrlPr>
                                <a:rPr lang="en-US"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1</m:t>
                              </m:r>
                            </m:num>
                            <m:den>
                              <m:r>
                                <a:rPr lang="en-US" altLang="zh-CN" i="1">
                                  <a:solidFill>
                                    <a:prstClr val="black"/>
                                  </a:solidFill>
                                  <a:latin typeface="Cambria Math" panose="02040503050406030204" pitchFamily="18" charset="0"/>
                                </a:rPr>
                                <m:t>2</m:t>
                              </m:r>
                            </m:den>
                          </m:f>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𝜎</m:t>
                              </m:r>
                            </m:e>
                            <m:sup>
                              <m:r>
                                <a:rPr lang="en-US" altLang="zh-CN" i="1">
                                  <a:solidFill>
                                    <a:prstClr val="black"/>
                                  </a:solidFill>
                                  <a:latin typeface="Cambria Math" panose="02040503050406030204" pitchFamily="18" charset="0"/>
                                </a:rPr>
                                <m:t>2</m:t>
                              </m:r>
                            </m:sup>
                          </m:sSup>
                        </m:e>
                      </m:d>
                      <m:r>
                        <a:rPr lang="en-US" altLang="zh-CN" i="1">
                          <a:solidFill>
                            <a:prstClr val="black"/>
                          </a:solidFill>
                          <a:latin typeface="Cambria Math" panose="02040503050406030204" pitchFamily="18" charset="0"/>
                        </a:rPr>
                        <m:t>𝑡</m:t>
                      </m:r>
                      <m:r>
                        <a:rPr lang="en-US" altLang="zh-CN" b="0" i="1" smtClean="0">
                          <a:solidFill>
                            <a:prstClr val="black"/>
                          </a:solidFill>
                          <a:latin typeface="Cambria Math" panose="02040503050406030204" pitchFamily="18" charset="0"/>
                        </a:rPr>
                        <m:t>}</m:t>
                      </m:r>
                    </m:oMath>
                  </m:oMathPara>
                </a14:m>
                <a:endParaRPr lang="en-US" altLang="zh-CN" dirty="0">
                  <a:solidFill>
                    <a:prstClr val="black"/>
                  </a:solidFill>
                </a:endParaRPr>
              </a:p>
              <a:p>
                <a:pPr>
                  <a:spcAft>
                    <a:spcPts val="50"/>
                  </a:spcAft>
                  <a:defRPr/>
                </a:pPr>
                <a:r>
                  <a:rPr lang="en-US" altLang="zh-CN" sz="1600" b="0" dirty="0">
                    <a:solidFill>
                      <a:prstClr val="black"/>
                    </a:solidFill>
                  </a:rPr>
                  <a:t>	</a:t>
                </a:r>
                <a:r>
                  <a:rPr lang="zh-CN" altLang="en-US" sz="1600" b="0" dirty="0">
                    <a:solidFill>
                      <a:prstClr val="black"/>
                    </a:solidFill>
                  </a:rPr>
                  <a:t>得到期望</a:t>
                </a:r>
                <a:endParaRPr lang="en-US" altLang="zh-CN" sz="1600" dirty="0">
                  <a:solidFill>
                    <a:prstClr val="black"/>
                  </a:solidFill>
                </a:endParaRPr>
              </a:p>
              <a:p>
                <a:pPr marL="342900" indent="-342900">
                  <a:spcAft>
                    <a:spcPts val="50"/>
                  </a:spcAft>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Cambria Math" panose="02040503050406030204" pitchFamily="18" charset="0"/>
                  <a:cs typeface="+mn-cs"/>
                </a:endParaRPr>
              </a:p>
              <a:p>
                <a:pPr marR="0" lvl="0" algn="l" defTabSz="914400" rtl="0" eaLnBrk="1" fontAlgn="auto" latinLnBrk="0" hangingPunct="1">
                  <a:lnSpc>
                    <a:spcPct val="100000"/>
                  </a:lnSpc>
                  <a:spcBef>
                    <a:spcPts val="0"/>
                  </a:spcBef>
                  <a:spcAft>
                    <a:spcPts val="50"/>
                  </a:spcAft>
                  <a:buClrTx/>
                  <a:buSzTx/>
                  <a:defRPr/>
                </a:pPr>
                <a:r>
                  <a:rPr lang="en-US" altLang="zh-CN" sz="1600" dirty="0">
                    <a:solidFill>
                      <a:prstClr val="black"/>
                    </a:solidFill>
                    <a:latin typeface="Times New Roman" panose="02020603050405020304"/>
                    <a:ea typeface="微软雅黑" panose="020B0503020204020204" pitchFamily="34" charset="-122"/>
                    <a:cs typeface="+mn-ea"/>
                    <a:sym typeface="+mn-lt"/>
                  </a:rPr>
                  <a:t>	</a:t>
                </a:r>
                <a:r>
                  <a:rPr lang="zh-CN" altLang="en-US" sz="1600" dirty="0">
                    <a:solidFill>
                      <a:prstClr val="black"/>
                    </a:solidFill>
                    <a:latin typeface="Times New Roman" panose="02020603050405020304"/>
                    <a:ea typeface="微软雅黑" panose="020B0503020204020204" pitchFamily="34" charset="-122"/>
                    <a:cs typeface="+mn-ea"/>
                    <a:sym typeface="+mn-lt"/>
                  </a:rPr>
                  <a:t>引入</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lvl="1">
                  <a:spcAft>
                    <a:spcPts val="50"/>
                  </a:spcAft>
                  <a:defRPr/>
                </a:pPr>
                <a:r>
                  <a:rPr lang="en-US" altLang="zh-CN" sz="1600" dirty="0">
                    <a:solidFill>
                      <a:prstClr val="black"/>
                    </a:solidFill>
                    <a:latin typeface="Times New Roman" panose="02020603050405020304"/>
                    <a:ea typeface="微软雅黑" panose="020B0503020204020204" pitchFamily="34" charset="-122"/>
                    <a:cs typeface="+mn-ea"/>
                    <a:sym typeface="+mn-lt"/>
                  </a:rPr>
                  <a:t>	</a:t>
                </a:r>
                <a:r>
                  <a:rPr lang="zh-CN" altLang="en-US" sz="1600" dirty="0">
                    <a:solidFill>
                      <a:prstClr val="black"/>
                    </a:solidFill>
                    <a:latin typeface="Times New Roman" panose="02020603050405020304"/>
                    <a:ea typeface="微软雅黑" panose="020B0503020204020204" pitchFamily="34" charset="-122"/>
                    <a:cs typeface="+mn-ea"/>
                    <a:sym typeface="+mn-lt"/>
                  </a:rPr>
                  <a:t>进而有</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R="0" lvl="0" algn="l" defTabSz="914400" rtl="0" eaLnBrk="1" fontAlgn="auto" latinLnBrk="0" hangingPunct="1">
                  <a:lnSpc>
                    <a:spcPct val="100000"/>
                  </a:lnSpc>
                  <a:spcBef>
                    <a:spcPts val="0"/>
                  </a:spcBef>
                  <a:spcAft>
                    <a:spcPts val="50"/>
                  </a:spcAft>
                  <a:buClrTx/>
                  <a:buSzTx/>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lvl="0">
                  <a:spcAft>
                    <a:spcPts val="50"/>
                  </a:spcAft>
                  <a:defRPr/>
                </a:pPr>
                <a:r>
                  <a:rPr lang="en-US" altLang="zh-CN" sz="1600" dirty="0">
                    <a:solidFill>
                      <a:prstClr val="black"/>
                    </a:solidFill>
                    <a:latin typeface="Times New Roman" panose="02020603050405020304"/>
                    <a:ea typeface="微软雅黑" panose="020B0503020204020204" pitchFamily="34" charset="-122"/>
                    <a:cs typeface="+mn-ea"/>
                    <a:sym typeface="+mn-lt"/>
                  </a:rPr>
                  <a:t>	</a:t>
                </a:r>
                <a:r>
                  <a:rPr lang="zh-CN" altLang="en-US" sz="1600" dirty="0">
                    <a:solidFill>
                      <a:prstClr val="black"/>
                    </a:solidFill>
                    <a:latin typeface="Times New Roman" panose="02020603050405020304"/>
                    <a:ea typeface="微软雅黑" panose="020B0503020204020204" pitchFamily="34" charset="-122"/>
                    <a:cs typeface="+mn-ea"/>
                    <a:sym typeface="+mn-lt"/>
                  </a:rPr>
                  <a:t>由</a:t>
                </a:r>
                <a:r>
                  <a:rPr lang="en-US" altLang="zh-CN" sz="1600" dirty="0" err="1">
                    <a:solidFill>
                      <a:prstClr val="black"/>
                    </a:solidFill>
                    <a:latin typeface="Times New Roman" panose="02020603050405020304"/>
                    <a:ea typeface="微软雅黑" panose="020B0503020204020204" pitchFamily="34" charset="-122"/>
                    <a:cs typeface="+mn-ea"/>
                    <a:sym typeface="+mn-lt"/>
                  </a:rPr>
                  <a:t>Girsanov</a:t>
                </a:r>
                <a:r>
                  <a:rPr lang="zh-CN" altLang="en-US" sz="1600" dirty="0">
                    <a:solidFill>
                      <a:prstClr val="black"/>
                    </a:solidFill>
                    <a:latin typeface="Times New Roman" panose="02020603050405020304"/>
                    <a:ea typeface="微软雅黑" panose="020B0503020204020204" pitchFamily="34" charset="-122"/>
                    <a:cs typeface="+mn-ea"/>
                    <a:sym typeface="+mn-lt"/>
                  </a:rPr>
                  <a:t>定理，可知存在等价鞅测度</a:t>
                </a:r>
                <a14:m>
                  <m:oMath xmlns:m="http://schemas.openxmlformats.org/officeDocument/2006/math">
                    <m:r>
                      <a:rPr lang="en-US" altLang="zh-CN" sz="1600" b="0" i="1" smtClean="0">
                        <a:solidFill>
                          <a:prstClr val="black"/>
                        </a:solidFill>
                        <a:latin typeface="Cambria Math" panose="02040503050406030204" pitchFamily="18" charset="0"/>
                        <a:ea typeface="Cambria Math" panose="02040503050406030204" pitchFamily="18" charset="0"/>
                        <a:cs typeface="+mn-ea"/>
                        <a:sym typeface="+mn-lt"/>
                      </a:rPr>
                      <m:t>ℚ</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 </m:t>
                    </m:r>
                  </m:oMath>
                </a14:m>
                <a:r>
                  <a:rPr lang="zh-CN" altLang="en-US" sz="1600" dirty="0">
                    <a:solidFill>
                      <a:prstClr val="black"/>
                    </a:solidFill>
                    <a:latin typeface="Times New Roman" panose="02020603050405020304"/>
                    <a:ea typeface="微软雅黑" panose="020B0503020204020204" pitchFamily="34" charset="-122"/>
                    <a:cs typeface="+mn-ea"/>
                    <a:sym typeface="+mn-lt"/>
                  </a:rPr>
                  <a:t>，使得</a:t>
                </a:r>
                <a14:m>
                  <m:oMath xmlns:m="http://schemas.openxmlformats.org/officeDocument/2006/math">
                    <m:acc>
                      <m:accPr>
                        <m:chr m:val="̃"/>
                        <m:ctrlPr>
                          <a:rPr lang="en-US" altLang="zh-CN" i="1">
                            <a:solidFill>
                              <a:prstClr val="black"/>
                            </a:solidFill>
                            <a:latin typeface="Cambria Math" panose="02040503050406030204" pitchFamily="18" charset="0"/>
                            <a:cs typeface="+mn-ea"/>
                            <a:sym typeface="+mn-lt"/>
                          </a:rPr>
                        </m:ctrlPr>
                      </m:accPr>
                      <m:e>
                        <m:r>
                          <a:rPr lang="en-US" altLang="zh-CN" i="1">
                            <a:solidFill>
                              <a:prstClr val="black"/>
                            </a:solidFill>
                            <a:latin typeface="Cambria Math" panose="02040503050406030204" pitchFamily="18" charset="0"/>
                            <a:cs typeface="+mn-ea"/>
                            <a:sym typeface="+mn-lt"/>
                          </a:rPr>
                          <m:t>𝐵</m:t>
                        </m:r>
                      </m:e>
                    </m:acc>
                    <m:r>
                      <a:rPr lang="en-US" altLang="zh-CN" i="1">
                        <a:solidFill>
                          <a:prstClr val="black"/>
                        </a:solidFill>
                        <a:latin typeface="Cambria Math" panose="02040503050406030204" pitchFamily="18" charset="0"/>
                        <a:cs typeface="+mn-ea"/>
                        <a:sym typeface="+mn-lt"/>
                      </a:rPr>
                      <m:t>(</m:t>
                    </m:r>
                    <m:r>
                      <a:rPr lang="en-US" altLang="zh-CN" i="1">
                        <a:solidFill>
                          <a:prstClr val="black"/>
                        </a:solidFill>
                        <a:latin typeface="Cambria Math" panose="02040503050406030204" pitchFamily="18" charset="0"/>
                        <a:cs typeface="+mn-ea"/>
                        <a:sym typeface="+mn-lt"/>
                      </a:rPr>
                      <m:t>𝑡</m:t>
                    </m:r>
                    <m:r>
                      <a:rPr lang="en-US" altLang="zh-CN" b="0" i="1" smtClean="0">
                        <a:solidFill>
                          <a:prstClr val="black"/>
                        </a:solidFill>
                        <a:latin typeface="Cambria Math" panose="02040503050406030204" pitchFamily="18" charset="0"/>
                        <a:cs typeface="+mn-ea"/>
                        <a:sym typeface="+mn-lt"/>
                      </a:rPr>
                      <m:t>)</m:t>
                    </m:r>
                  </m:oMath>
                </a14:m>
                <a:r>
                  <a:rPr lang="zh-CN" altLang="en-US" sz="1600" dirty="0">
                    <a:solidFill>
                      <a:prstClr val="black"/>
                    </a:solidFill>
                    <a:latin typeface="Times New Roman" panose="02020603050405020304"/>
                    <a:ea typeface="微软雅黑" panose="020B0503020204020204" pitchFamily="34" charset="-122"/>
                    <a:cs typeface="+mn-ea"/>
                    <a:sym typeface="+mn-lt"/>
                  </a:rPr>
                  <a:t>是一个标准布朗运动，且</a:t>
                </a:r>
                <a14:m>
                  <m:oMath xmlns:m="http://schemas.openxmlformats.org/officeDocument/2006/math">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𝑆</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𝑡</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m:t>
                    </m:r>
                  </m:oMath>
                </a14:m>
                <a:r>
                  <a:rPr lang="zh-CN" altLang="en-US" sz="1600" dirty="0">
                    <a:solidFill>
                      <a:prstClr val="black"/>
                    </a:solidFill>
                    <a:latin typeface="Times New Roman" panose="02020603050405020304"/>
                    <a:ea typeface="微软雅黑" panose="020B0503020204020204" pitchFamily="34" charset="-122"/>
                    <a:cs typeface="+mn-ea"/>
                    <a:sym typeface="+mn-lt"/>
                  </a:rPr>
                  <a:t>是鞅。</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lvl="0">
                  <a:spcAft>
                    <a:spcPts val="50"/>
                  </a:spcAft>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lvl="0" indent="-285750">
                  <a:spcAft>
                    <a:spcPts val="5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 假设在</a:t>
                </a:r>
                <a:r>
                  <a:rPr lang="en-US" altLang="zh-CN" sz="1600" dirty="0">
                    <a:solidFill>
                      <a:prstClr val="black"/>
                    </a:solidFill>
                    <a:latin typeface="Times New Roman" panose="02020603050405020304"/>
                    <a:ea typeface="微软雅黑" panose="020B0503020204020204" pitchFamily="34" charset="-122"/>
                    <a:cs typeface="+mn-ea"/>
                    <a:sym typeface="+mn-lt"/>
                  </a:rPr>
                  <a:t>B-S</a:t>
                </a:r>
                <a:r>
                  <a:rPr lang="zh-CN" altLang="en-US" sz="1600" dirty="0">
                    <a:solidFill>
                      <a:prstClr val="black"/>
                    </a:solidFill>
                    <a:latin typeface="Times New Roman" panose="02020603050405020304"/>
                    <a:ea typeface="微软雅黑" panose="020B0503020204020204" pitchFamily="34" charset="-122"/>
                    <a:cs typeface="+mn-ea"/>
                    <a:sym typeface="+mn-lt"/>
                  </a:rPr>
                  <a:t>模型中，存在一个自融资策略</a:t>
                </a:r>
                <a14:m>
                  <m:oMath xmlns:m="http://schemas.openxmlformats.org/officeDocument/2006/math">
                    <m:d>
                      <m:dPr>
                        <m:ctrlP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ctrlPr>
                      </m:dPr>
                      <m:e>
                        <m:sSub>
                          <m:sSubPr>
                            <m:ctrlP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ctrlPr>
                          </m:sSubPr>
                          <m:e>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𝑎</m:t>
                            </m:r>
                          </m:e>
                          <m: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𝑡</m:t>
                            </m:r>
                          </m:sub>
                        </m:s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ctrlPr>
                          </m:sSubPr>
                          <m:e>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𝑏</m:t>
                            </m:r>
                          </m:e>
                          <m: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𝑡</m:t>
                            </m:r>
                          </m:sub>
                        </m:sSub>
                      </m:e>
                    </m:d>
                    <m:r>
                      <a:rPr lang="zh-CN" altLang="en-US" sz="1600" i="1">
                        <a:solidFill>
                          <a:prstClr val="black"/>
                        </a:solidFill>
                        <a:latin typeface="Cambria Math" panose="02040503050406030204" pitchFamily="18" charset="0"/>
                        <a:ea typeface="微软雅黑" panose="020B0503020204020204" pitchFamily="34" charset="-122"/>
                        <a:cs typeface="+mn-ea"/>
                        <a:sym typeface="+mn-lt"/>
                      </a:rPr>
                      <m:t>使得</m:t>
                    </m:r>
                  </m:oMath>
                </a14:m>
                <a:r>
                  <a:rPr lang="zh-CN" altLang="en-US" sz="1600" dirty="0">
                    <a:solidFill>
                      <a:prstClr val="black"/>
                    </a:solidFill>
                    <a:latin typeface="Times New Roman" panose="02020603050405020304"/>
                    <a:ea typeface="微软雅黑" panose="020B0503020204020204" pitchFamily="34" charset="-122"/>
                    <a:cs typeface="+mn-ea"/>
                    <a:sym typeface="+mn-lt"/>
                  </a:rPr>
                  <a:t>投资组合在</a:t>
                </a:r>
                <a:r>
                  <a:rPr lang="en-US" altLang="zh-CN" sz="1600" dirty="0">
                    <a:solidFill>
                      <a:prstClr val="black"/>
                    </a:solidFill>
                    <a:latin typeface="Times New Roman" panose="02020603050405020304"/>
                    <a:ea typeface="微软雅黑" panose="020B0503020204020204" pitchFamily="34" charset="-122"/>
                    <a:cs typeface="+mn-ea"/>
                    <a:sym typeface="+mn-lt"/>
                  </a:rPr>
                  <a:t>t</a:t>
                </a:r>
                <a:r>
                  <a:rPr lang="zh-CN" altLang="en-US" sz="1600" dirty="0">
                    <a:solidFill>
                      <a:prstClr val="black"/>
                    </a:solidFill>
                    <a:latin typeface="Times New Roman" panose="02020603050405020304"/>
                    <a:ea typeface="微软雅黑" panose="020B0503020204020204" pitchFamily="34" charset="-122"/>
                    <a:cs typeface="+mn-ea"/>
                    <a:sym typeface="+mn-lt"/>
                  </a:rPr>
                  <a:t>时刻的价值为</a:t>
                </a:r>
                <a14:m>
                  <m:oMath xmlns:m="http://schemas.openxmlformats.org/officeDocument/2006/math">
                    <m:sSub>
                      <m:sSubPr>
                        <m:ctrlP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ctrlPr>
                      </m:sSubPr>
                      <m:e>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𝑉</m:t>
                        </m:r>
                      </m:e>
                      <m: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𝑡</m:t>
                        </m:r>
                      </m:sub>
                    </m:s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ctrlPr>
                      </m:sSubPr>
                      <m:e>
                        <m:r>
                          <m:rPr>
                            <m:sty m:val="p"/>
                          </m:rPr>
                          <a:rPr lang="en-US" altLang="zh-CN" sz="1600" i="1">
                            <a:solidFill>
                              <a:prstClr val="black"/>
                            </a:solidFill>
                            <a:latin typeface="Cambria Math" panose="02040503050406030204" pitchFamily="18" charset="0"/>
                            <a:ea typeface="微软雅黑" panose="020B0503020204020204" pitchFamily="34" charset="-122"/>
                            <a:cs typeface="+mn-ea"/>
                            <a:sym typeface="+mn-lt"/>
                          </a:rPr>
                          <m:t>a</m:t>
                        </m:r>
                      </m:e>
                      <m:sub>
                        <m:r>
                          <m:rPr>
                            <m:sty m:val="p"/>
                          </m:rPr>
                          <a:rPr lang="en-US" altLang="zh-CN" sz="1600" b="0" i="0" smtClean="0">
                            <a:solidFill>
                              <a:prstClr val="black"/>
                            </a:solidFill>
                            <a:latin typeface="Cambria Math" panose="02040503050406030204" pitchFamily="18" charset="0"/>
                            <a:ea typeface="微软雅黑" panose="020B0503020204020204" pitchFamily="34" charset="-122"/>
                            <a:cs typeface="+mn-ea"/>
                            <a:sym typeface="+mn-lt"/>
                          </a:rPr>
                          <m:t>t</m:t>
                        </m:r>
                      </m:sub>
                    </m:sSub>
                    <m:r>
                      <a:rPr lang="en-US" altLang="zh-CN" sz="1600" b="0" i="1" smtClean="0">
                        <a:solidFill>
                          <a:prstClr val="black"/>
                        </a:solidFill>
                        <a:latin typeface="Cambria Math" panose="02040503050406030204" pitchFamily="18" charset="0"/>
                        <a:cs typeface="+mn-ea"/>
                        <a:sym typeface="+mn-lt"/>
                      </a:rPr>
                      <m:t>𝑆</m:t>
                    </m:r>
                    <m:r>
                      <a:rPr lang="en-US" altLang="zh-CN" sz="1600" b="0" i="1" smtClean="0">
                        <a:solidFill>
                          <a:prstClr val="black"/>
                        </a:solidFill>
                        <a:latin typeface="Cambria Math" panose="02040503050406030204" pitchFamily="18" charset="0"/>
                        <a:cs typeface="+mn-ea"/>
                        <a:sym typeface="+mn-lt"/>
                      </a:rPr>
                      <m:t>(</m:t>
                    </m:r>
                    <m:r>
                      <a:rPr lang="en-US" altLang="zh-CN" sz="1600" b="0" i="1" smtClean="0">
                        <a:solidFill>
                          <a:prstClr val="black"/>
                        </a:solidFill>
                        <a:latin typeface="Cambria Math" panose="02040503050406030204" pitchFamily="18" charset="0"/>
                        <a:cs typeface="+mn-ea"/>
                        <a:sym typeface="+mn-lt"/>
                      </a:rPr>
                      <m:t>𝑡</m:t>
                    </m:r>
                    <m:r>
                      <a:rPr lang="en-US" altLang="zh-CN" sz="1600" b="0" i="1" smtClean="0">
                        <a:solidFill>
                          <a:prstClr val="black"/>
                        </a:solidFill>
                        <a:latin typeface="Cambria Math" panose="02040503050406030204" pitchFamily="18" charset="0"/>
                        <a:cs typeface="+mn-ea"/>
                        <a:sym typeface="+mn-lt"/>
                      </a:rPr>
                      <m:t>)+</m:t>
                    </m:r>
                    <m:sSub>
                      <m:sSubPr>
                        <m:ctrlP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ctrlPr>
                      </m:sSubPr>
                      <m:e>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𝑏</m:t>
                        </m:r>
                      </m:e>
                      <m: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𝑡</m:t>
                        </m:r>
                      </m:sub>
                    </m:s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𝐷</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𝑡</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m:t>
                    </m:r>
                  </m:oMath>
                </a14:m>
                <a:r>
                  <a:rPr lang="zh-CN" altLang="en-US" sz="1600" dirty="0">
                    <a:solidFill>
                      <a:prstClr val="black"/>
                    </a:solidFill>
                    <a:latin typeface="Times New Roman" panose="02020603050405020304"/>
                    <a:ea typeface="微软雅黑" panose="020B0503020204020204" pitchFamily="34" charset="-122"/>
                    <a:cs typeface="+mn-ea"/>
                    <a:sym typeface="+mn-lt"/>
                  </a:rPr>
                  <a:t>，并且满足</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lvl="0">
                  <a:spcAft>
                    <a:spcPts val="50"/>
                  </a:spcAft>
                  <a:defRPr/>
                </a:pPr>
                <a:r>
                  <a:rPr lang="en-US" altLang="zh-CN" sz="1600" b="0" dirty="0">
                    <a:solidFill>
                      <a:prstClr val="black"/>
                    </a:solidFill>
                    <a:latin typeface="Times New Roman" panose="02020603050405020304"/>
                    <a:ea typeface="微软雅黑" panose="020B0503020204020204" pitchFamily="34" charset="-122"/>
                    <a:cs typeface="+mn-ea"/>
                    <a:sym typeface="+mn-lt"/>
                  </a:rPr>
                  <a:t>	</a:t>
                </a:r>
                <a14:m>
                  <m:oMath xmlns:m="http://schemas.openxmlformats.org/officeDocument/2006/math">
                    <m:sSub>
                      <m:sSubPr>
                        <m:ctrlP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ctrlPr>
                      </m:sSubPr>
                      <m:e>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𝑉</m:t>
                        </m:r>
                      </m:e>
                      <m: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𝑇</m:t>
                        </m:r>
                      </m:sub>
                    </m:s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m:t>
                    </m:r>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h</m:t>
                    </m:r>
                    <m:d>
                      <m:dPr>
                        <m:ctrlP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ctrlPr>
                      </m:dPr>
                      <m:e>
                        <m:sSub>
                          <m:sSubPr>
                            <m:ctrlP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ctrlPr>
                          </m:sSubPr>
                          <m:e>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𝑆</m:t>
                            </m:r>
                          </m:e>
                          <m:sub>
                            <m:r>
                              <a:rPr lang="en-US" altLang="zh-CN" sz="1600" b="0" i="1" smtClean="0">
                                <a:solidFill>
                                  <a:prstClr val="black"/>
                                </a:solidFill>
                                <a:latin typeface="Cambria Math" panose="02040503050406030204" pitchFamily="18" charset="0"/>
                                <a:ea typeface="微软雅黑" panose="020B0503020204020204" pitchFamily="34" charset="-122"/>
                                <a:cs typeface="+mn-ea"/>
                                <a:sym typeface="+mn-lt"/>
                              </a:rPr>
                              <m:t>𝑇</m:t>
                            </m:r>
                          </m:sub>
                        </m:sSub>
                      </m:e>
                    </m:d>
                  </m:oMath>
                </a14:m>
                <a:r>
                  <a:rPr lang="zh-CN" altLang="en-US" sz="1600" dirty="0">
                    <a:solidFill>
                      <a:prstClr val="black"/>
                    </a:solidFill>
                    <a:latin typeface="Times New Roman" panose="02020603050405020304"/>
                    <a:ea typeface="微软雅黑" panose="020B0503020204020204" pitchFamily="34" charset="-122"/>
                    <a:cs typeface="+mn-ea"/>
                    <a:sym typeface="+mn-lt"/>
                  </a:rPr>
                  <a:t>，（其中</a:t>
                </a:r>
                <a14:m>
                  <m:oMath xmlns:m="http://schemas.openxmlformats.org/officeDocument/2006/math">
                    <m:r>
                      <a:rPr lang="en-US" altLang="zh-CN" sz="1600" i="1">
                        <a:solidFill>
                          <a:prstClr val="black"/>
                        </a:solidFill>
                        <a:latin typeface="Cambria Math" panose="02040503050406030204" pitchFamily="18" charset="0"/>
                        <a:cs typeface="+mn-ea"/>
                        <a:sym typeface="+mn-lt"/>
                      </a:rPr>
                      <m:t>h</m:t>
                    </m:r>
                    <m:d>
                      <m:dPr>
                        <m:ctrlPr>
                          <a:rPr lang="en-US" altLang="zh-CN" sz="1600" i="1">
                            <a:solidFill>
                              <a:prstClr val="black"/>
                            </a:solidFill>
                            <a:latin typeface="Cambria Math" panose="02040503050406030204" pitchFamily="18" charset="0"/>
                            <a:cs typeface="+mn-ea"/>
                            <a:sym typeface="+mn-lt"/>
                          </a:rPr>
                        </m:ctrlPr>
                      </m:dPr>
                      <m:e>
                        <m:sSub>
                          <m:sSubPr>
                            <m:ctrlPr>
                              <a:rPr lang="en-US" altLang="zh-CN" sz="1600" i="1">
                                <a:solidFill>
                                  <a:prstClr val="black"/>
                                </a:solidFill>
                                <a:latin typeface="Cambria Math" panose="02040503050406030204" pitchFamily="18" charset="0"/>
                                <a:cs typeface="+mn-ea"/>
                                <a:sym typeface="+mn-lt"/>
                              </a:rPr>
                            </m:ctrlPr>
                          </m:sSubPr>
                          <m:e>
                            <m:r>
                              <a:rPr lang="en-US" altLang="zh-CN" sz="1600" i="1">
                                <a:solidFill>
                                  <a:prstClr val="black"/>
                                </a:solidFill>
                                <a:latin typeface="Cambria Math" panose="02040503050406030204" pitchFamily="18" charset="0"/>
                                <a:cs typeface="+mn-ea"/>
                                <a:sym typeface="+mn-lt"/>
                              </a:rPr>
                              <m:t>𝑆</m:t>
                            </m:r>
                          </m:e>
                          <m:sub>
                            <m:r>
                              <a:rPr lang="en-US" altLang="zh-CN" sz="1600" i="1">
                                <a:solidFill>
                                  <a:prstClr val="black"/>
                                </a:solidFill>
                                <a:latin typeface="Cambria Math" panose="02040503050406030204" pitchFamily="18" charset="0"/>
                                <a:cs typeface="+mn-ea"/>
                                <a:sym typeface="+mn-lt"/>
                              </a:rPr>
                              <m:t>𝑇</m:t>
                            </m:r>
                          </m:sub>
                        </m:sSub>
                      </m:e>
                    </m:d>
                  </m:oMath>
                </a14:m>
                <a:r>
                  <a:rPr lang="zh-CN" altLang="en-US" sz="1600" dirty="0">
                    <a:solidFill>
                      <a:prstClr val="black"/>
                    </a:solidFill>
                    <a:latin typeface="Times New Roman" panose="02020603050405020304"/>
                    <a:ea typeface="微软雅黑" panose="020B0503020204020204" pitchFamily="34" charset="-122"/>
                    <a:cs typeface="+mn-ea"/>
                    <a:sym typeface="+mn-lt"/>
                  </a:rPr>
                  <a:t>指期权的到期价值）则投资组合在</a:t>
                </a:r>
                <a:r>
                  <a:rPr lang="en-US" altLang="zh-CN" sz="1600" dirty="0">
                    <a:solidFill>
                      <a:prstClr val="black"/>
                    </a:solidFill>
                    <a:latin typeface="Times New Roman" panose="02020603050405020304"/>
                    <a:ea typeface="微软雅黑" panose="020B0503020204020204" pitchFamily="34" charset="-122"/>
                    <a:cs typeface="+mn-ea"/>
                    <a:sym typeface="+mn-lt"/>
                  </a:rPr>
                  <a:t>t</a:t>
                </a:r>
                <a:r>
                  <a:rPr lang="zh-CN" altLang="en-US" sz="1600" dirty="0">
                    <a:solidFill>
                      <a:prstClr val="black"/>
                    </a:solidFill>
                    <a:latin typeface="Times New Roman" panose="02020603050405020304"/>
                    <a:ea typeface="微软雅黑" panose="020B0503020204020204" pitchFamily="34" charset="-122"/>
                    <a:cs typeface="+mn-ea"/>
                    <a:sym typeface="+mn-lt"/>
                  </a:rPr>
                  <a:t>时刻的价值为</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lvl="0">
                  <a:spcAft>
                    <a:spcPts val="50"/>
                  </a:spcAft>
                  <a:defRPr/>
                </a:pPr>
                <a14:m>
                  <m:oMathPara xmlns:m="http://schemas.openxmlformats.org/officeDocument/2006/math">
                    <m:oMathParaPr>
                      <m:jc m:val="centerGroup"/>
                    </m:oMathParaPr>
                    <m:oMath xmlns:m="http://schemas.openxmlformats.org/officeDocument/2006/math">
                      <m:sSub>
                        <m:sSubPr>
                          <m:ctrlPr>
                            <a:rPr lang="en-US" altLang="zh-CN" b="0" i="1" smtClean="0">
                              <a:solidFill>
                                <a:prstClr val="black"/>
                              </a:solidFill>
                              <a:latin typeface="Cambria Math" panose="02040503050406030204" pitchFamily="18" charset="0"/>
                              <a:ea typeface="微软雅黑" panose="020B0503020204020204" pitchFamily="34" charset="-122"/>
                              <a:cs typeface="+mn-ea"/>
                              <a:sym typeface="+mn-lt"/>
                            </a:rPr>
                          </m:ctrlPr>
                        </m:sSubPr>
                        <m:e>
                          <m:r>
                            <a:rPr lang="en-US" altLang="zh-CN" b="0" i="1" smtClean="0">
                              <a:solidFill>
                                <a:prstClr val="black"/>
                              </a:solidFill>
                              <a:latin typeface="Cambria Math" panose="02040503050406030204" pitchFamily="18" charset="0"/>
                              <a:ea typeface="微软雅黑" panose="020B0503020204020204" pitchFamily="34" charset="-122"/>
                              <a:cs typeface="+mn-ea"/>
                              <a:sym typeface="+mn-lt"/>
                            </a:rPr>
                            <m:t>𝑉</m:t>
                          </m:r>
                        </m:e>
                        <m:sub>
                          <m:r>
                            <a:rPr lang="en-US" altLang="zh-CN" b="0" i="1" smtClean="0">
                              <a:solidFill>
                                <a:prstClr val="black"/>
                              </a:solidFill>
                              <a:latin typeface="Cambria Math" panose="02040503050406030204" pitchFamily="18" charset="0"/>
                              <a:ea typeface="微软雅黑" panose="020B0503020204020204" pitchFamily="34" charset="-122"/>
                              <a:cs typeface="+mn-ea"/>
                              <a:sym typeface="+mn-lt"/>
                            </a:rPr>
                            <m:t>𝑡</m:t>
                          </m:r>
                        </m:sub>
                      </m:sSub>
                      <m:r>
                        <a:rPr lang="en-US" altLang="zh-CN" b="0" i="1" smtClean="0">
                          <a:solidFill>
                            <a:prstClr val="black"/>
                          </a:solidFill>
                          <a:latin typeface="Cambria Math" panose="02040503050406030204" pitchFamily="18" charset="0"/>
                          <a:ea typeface="微软雅黑" panose="020B0503020204020204" pitchFamily="34" charset="-122"/>
                          <a:cs typeface="+mn-ea"/>
                          <a:sym typeface="+mn-lt"/>
                        </a:rPr>
                        <m:t>=</m:t>
                      </m:r>
                      <m:sSup>
                        <m:sSupPr>
                          <m:ctrlPr>
                            <a:rPr lang="en-US" altLang="zh-CN" b="0" i="1" smtClean="0">
                              <a:solidFill>
                                <a:prstClr val="black"/>
                              </a:solidFill>
                              <a:latin typeface="Cambria Math" panose="02040503050406030204" pitchFamily="18" charset="0"/>
                              <a:ea typeface="微软雅黑" panose="020B0503020204020204" pitchFamily="34" charset="-122"/>
                              <a:cs typeface="+mn-ea"/>
                              <a:sym typeface="+mn-lt"/>
                            </a:rPr>
                          </m:ctrlPr>
                        </m:sSupPr>
                        <m:e>
                          <m:r>
                            <a:rPr lang="zh-CN" altLang="en-US" b="0" i="1" smtClean="0">
                              <a:solidFill>
                                <a:prstClr val="black"/>
                              </a:solidFill>
                              <a:latin typeface="Cambria Math" panose="02040503050406030204" pitchFamily="18" charset="0"/>
                              <a:ea typeface="微软雅黑" panose="020B0503020204020204" pitchFamily="34" charset="-122"/>
                              <a:cs typeface="+mn-ea"/>
                              <a:sym typeface="+mn-lt"/>
                            </a:rPr>
                            <m:t>𝔼</m:t>
                          </m:r>
                        </m:e>
                        <m:sup>
                          <m:r>
                            <a:rPr lang="en-US" altLang="zh-CN" b="0" i="1" smtClean="0">
                              <a:solidFill>
                                <a:prstClr val="black"/>
                              </a:solidFill>
                              <a:latin typeface="Cambria Math" panose="02040503050406030204" pitchFamily="18" charset="0"/>
                              <a:ea typeface="Cambria Math" panose="02040503050406030204" pitchFamily="18" charset="0"/>
                              <a:cs typeface="+mn-ea"/>
                              <a:sym typeface="+mn-lt"/>
                            </a:rPr>
                            <m:t>ℚ</m:t>
                          </m:r>
                        </m:sup>
                      </m:sSup>
                      <m:d>
                        <m:dPr>
                          <m:begChr m:val="["/>
                          <m:endChr m:val="]"/>
                          <m:ctrlPr>
                            <a:rPr lang="en-US" altLang="zh-CN" i="1">
                              <a:solidFill>
                                <a:prstClr val="black"/>
                              </a:solidFill>
                              <a:latin typeface="Cambria Math" panose="02040503050406030204" pitchFamily="18" charset="0"/>
                              <a:ea typeface="Cambria Math" panose="02040503050406030204" pitchFamily="18" charset="0"/>
                              <a:cs typeface="+mn-ea"/>
                              <a:sym typeface="+mn-lt"/>
                            </a:rPr>
                          </m:ctrlPr>
                        </m:dPr>
                        <m:e>
                          <m:sSup>
                            <m:sSupPr>
                              <m:ctrlPr>
                                <a:rPr lang="en-US" altLang="zh-CN" i="1">
                                  <a:solidFill>
                                    <a:prstClr val="black"/>
                                  </a:solidFill>
                                  <a:latin typeface="Cambria Math" panose="02040503050406030204" pitchFamily="18" charset="0"/>
                                  <a:ea typeface="Cambria Math" panose="02040503050406030204" pitchFamily="18" charset="0"/>
                                  <a:cs typeface="+mn-ea"/>
                                  <a:sym typeface="+mn-lt"/>
                                </a:rPr>
                              </m:ctrlPr>
                            </m:sSupPr>
                            <m:e>
                              <m:r>
                                <a:rPr lang="en-US" altLang="zh-CN" i="1">
                                  <a:solidFill>
                                    <a:prstClr val="black"/>
                                  </a:solidFill>
                                  <a:latin typeface="Cambria Math" panose="02040503050406030204" pitchFamily="18" charset="0"/>
                                  <a:ea typeface="Cambria Math" panose="02040503050406030204" pitchFamily="18" charset="0"/>
                                  <a:cs typeface="+mn-ea"/>
                                  <a:sym typeface="+mn-lt"/>
                                </a:rPr>
                                <m:t>𝑒</m:t>
                              </m:r>
                            </m:e>
                            <m:sup>
                              <m:d>
                                <m:dPr>
                                  <m:ctrlPr>
                                    <a:rPr lang="en-US" altLang="zh-CN" i="1">
                                      <a:solidFill>
                                        <a:prstClr val="black"/>
                                      </a:solidFill>
                                      <a:latin typeface="Cambria Math" panose="02040503050406030204" pitchFamily="18" charset="0"/>
                                      <a:ea typeface="Cambria Math" panose="02040503050406030204" pitchFamily="18" charset="0"/>
                                      <a:cs typeface="+mn-ea"/>
                                      <a:sym typeface="+mn-lt"/>
                                    </a:rPr>
                                  </m:ctrlPr>
                                </m:dPr>
                                <m:e>
                                  <m:r>
                                    <a:rPr lang="en-US" altLang="zh-CN" i="1">
                                      <a:solidFill>
                                        <a:prstClr val="black"/>
                                      </a:solidFill>
                                      <a:latin typeface="Cambria Math" panose="02040503050406030204" pitchFamily="18" charset="0"/>
                                      <a:ea typeface="Cambria Math" panose="02040503050406030204" pitchFamily="18" charset="0"/>
                                      <a:cs typeface="+mn-ea"/>
                                      <a:sym typeface="+mn-lt"/>
                                    </a:rPr>
                                    <m:t>−</m:t>
                                  </m:r>
                                  <m:r>
                                    <a:rPr lang="en-US" altLang="zh-CN" i="1">
                                      <a:solidFill>
                                        <a:prstClr val="black"/>
                                      </a:solidFill>
                                      <a:latin typeface="Cambria Math" panose="02040503050406030204" pitchFamily="18" charset="0"/>
                                      <a:ea typeface="Cambria Math" panose="02040503050406030204" pitchFamily="18" charset="0"/>
                                      <a:cs typeface="+mn-ea"/>
                                      <a:sym typeface="+mn-lt"/>
                                    </a:rPr>
                                    <m:t>𝑟</m:t>
                                  </m:r>
                                  <m:d>
                                    <m:dPr>
                                      <m:ctrlPr>
                                        <a:rPr lang="en-US" altLang="zh-CN" i="1">
                                          <a:solidFill>
                                            <a:prstClr val="black"/>
                                          </a:solidFill>
                                          <a:latin typeface="Cambria Math" panose="02040503050406030204" pitchFamily="18" charset="0"/>
                                          <a:ea typeface="Cambria Math" panose="02040503050406030204" pitchFamily="18" charset="0"/>
                                          <a:cs typeface="+mn-ea"/>
                                          <a:sym typeface="+mn-lt"/>
                                        </a:rPr>
                                      </m:ctrlPr>
                                    </m:dPr>
                                    <m:e>
                                      <m:r>
                                        <a:rPr lang="en-US" altLang="zh-CN" i="1">
                                          <a:solidFill>
                                            <a:prstClr val="black"/>
                                          </a:solidFill>
                                          <a:latin typeface="Cambria Math" panose="02040503050406030204" pitchFamily="18" charset="0"/>
                                          <a:ea typeface="Cambria Math" panose="02040503050406030204" pitchFamily="18" charset="0"/>
                                          <a:cs typeface="+mn-ea"/>
                                          <a:sym typeface="+mn-lt"/>
                                        </a:rPr>
                                        <m:t>𝑇</m:t>
                                      </m:r>
                                      <m:r>
                                        <a:rPr lang="en-US" altLang="zh-CN" i="1">
                                          <a:solidFill>
                                            <a:prstClr val="black"/>
                                          </a:solidFill>
                                          <a:latin typeface="Cambria Math" panose="02040503050406030204" pitchFamily="18" charset="0"/>
                                          <a:ea typeface="Cambria Math" panose="02040503050406030204" pitchFamily="18" charset="0"/>
                                          <a:cs typeface="+mn-ea"/>
                                          <a:sym typeface="+mn-lt"/>
                                        </a:rPr>
                                        <m:t>−</m:t>
                                      </m:r>
                                      <m:r>
                                        <a:rPr lang="en-US" altLang="zh-CN" i="1">
                                          <a:solidFill>
                                            <a:prstClr val="black"/>
                                          </a:solidFill>
                                          <a:latin typeface="Cambria Math" panose="02040503050406030204" pitchFamily="18" charset="0"/>
                                          <a:ea typeface="Cambria Math" panose="02040503050406030204" pitchFamily="18" charset="0"/>
                                          <a:cs typeface="+mn-ea"/>
                                          <a:sym typeface="+mn-lt"/>
                                        </a:rPr>
                                        <m:t>𝑡</m:t>
                                      </m:r>
                                    </m:e>
                                  </m:d>
                                </m:e>
                              </m:d>
                              <m:r>
                                <a:rPr lang="en-US" altLang="zh-CN" i="1">
                                  <a:solidFill>
                                    <a:prstClr val="black"/>
                                  </a:solidFill>
                                  <a:latin typeface="Cambria Math" panose="02040503050406030204" pitchFamily="18" charset="0"/>
                                  <a:ea typeface="Cambria Math" panose="02040503050406030204" pitchFamily="18" charset="0"/>
                                  <a:cs typeface="+mn-ea"/>
                                  <a:sym typeface="+mn-lt"/>
                                </a:rPr>
                                <m:t>h</m:t>
                              </m:r>
                              <m:d>
                                <m:dPr>
                                  <m:ctrlPr>
                                    <a:rPr lang="en-US" altLang="zh-CN" i="1">
                                      <a:solidFill>
                                        <a:prstClr val="black"/>
                                      </a:solidFill>
                                      <a:latin typeface="Cambria Math" panose="02040503050406030204" pitchFamily="18" charset="0"/>
                                      <a:ea typeface="Cambria Math" panose="02040503050406030204" pitchFamily="18" charset="0"/>
                                      <a:cs typeface="+mn-ea"/>
                                      <a:sym typeface="+mn-lt"/>
                                    </a:rPr>
                                  </m:ctrlPr>
                                </m:dPr>
                                <m:e>
                                  <m:sSub>
                                    <m:sSubPr>
                                      <m:ctrlPr>
                                        <a:rPr lang="en-US" altLang="zh-CN" i="1">
                                          <a:solidFill>
                                            <a:prstClr val="black"/>
                                          </a:solidFill>
                                          <a:latin typeface="Cambria Math" panose="02040503050406030204" pitchFamily="18" charset="0"/>
                                          <a:ea typeface="Cambria Math" panose="02040503050406030204" pitchFamily="18" charset="0"/>
                                          <a:cs typeface="+mn-ea"/>
                                          <a:sym typeface="+mn-lt"/>
                                        </a:rPr>
                                      </m:ctrlPr>
                                    </m:sSubPr>
                                    <m:e>
                                      <m:r>
                                        <a:rPr lang="en-US" altLang="zh-CN" i="1">
                                          <a:solidFill>
                                            <a:prstClr val="black"/>
                                          </a:solidFill>
                                          <a:latin typeface="Cambria Math" panose="02040503050406030204" pitchFamily="18" charset="0"/>
                                          <a:ea typeface="Cambria Math" panose="02040503050406030204" pitchFamily="18" charset="0"/>
                                          <a:cs typeface="+mn-ea"/>
                                          <a:sym typeface="+mn-lt"/>
                                        </a:rPr>
                                        <m:t>𝑆</m:t>
                                      </m:r>
                                    </m:e>
                                    <m:sub>
                                      <m:r>
                                        <a:rPr lang="en-US" altLang="zh-CN" i="1">
                                          <a:solidFill>
                                            <a:prstClr val="black"/>
                                          </a:solidFill>
                                          <a:latin typeface="Cambria Math" panose="02040503050406030204" pitchFamily="18" charset="0"/>
                                          <a:ea typeface="Cambria Math" panose="02040503050406030204" pitchFamily="18" charset="0"/>
                                          <a:cs typeface="+mn-ea"/>
                                          <a:sym typeface="+mn-lt"/>
                                        </a:rPr>
                                        <m:t>𝑇</m:t>
                                      </m:r>
                                    </m:sub>
                                  </m:sSub>
                                </m:e>
                              </m:d>
                            </m:sup>
                          </m:sSup>
                        </m:e>
                        <m:e>
                          <m:sSub>
                            <m:sSubPr>
                              <m:ctrlPr>
                                <a:rPr lang="en-US" altLang="zh-CN" i="1">
                                  <a:solidFill>
                                    <a:prstClr val="black"/>
                                  </a:solidFill>
                                  <a:latin typeface="Cambria Math" panose="02040503050406030204" pitchFamily="18" charset="0"/>
                                  <a:ea typeface="Cambria Math" panose="02040503050406030204" pitchFamily="18" charset="0"/>
                                  <a:cs typeface="+mn-ea"/>
                                  <a:sym typeface="+mn-lt"/>
                                </a:rPr>
                              </m:ctrlPr>
                            </m:sSubPr>
                            <m:e>
                              <m:r>
                                <a:rPr lang="en-US" altLang="zh-CN" i="1">
                                  <a:solidFill>
                                    <a:prstClr val="black"/>
                                  </a:solidFill>
                                  <a:latin typeface="Cambria Math" panose="02040503050406030204" pitchFamily="18" charset="0"/>
                                  <a:ea typeface="Cambria Math" panose="02040503050406030204" pitchFamily="18" charset="0"/>
                                  <a:cs typeface="+mn-ea"/>
                                  <a:sym typeface="+mn-lt"/>
                                </a:rPr>
                                <m:t>ℱ</m:t>
                              </m:r>
                            </m:e>
                            <m:sub>
                              <m:r>
                                <a:rPr lang="en-US" altLang="zh-CN" i="1">
                                  <a:solidFill>
                                    <a:prstClr val="black"/>
                                  </a:solidFill>
                                  <a:latin typeface="Cambria Math" panose="02040503050406030204" pitchFamily="18" charset="0"/>
                                  <a:ea typeface="Cambria Math" panose="02040503050406030204" pitchFamily="18" charset="0"/>
                                  <a:cs typeface="+mn-ea"/>
                                  <a:sym typeface="+mn-lt"/>
                                </a:rPr>
                                <m:t>𝑡</m:t>
                              </m:r>
                            </m:sub>
                          </m:sSub>
                        </m:e>
                      </m:d>
                      <m:r>
                        <a:rPr lang="en-US" altLang="zh-CN" b="0" i="1" smtClean="0">
                          <a:solidFill>
                            <a:prstClr val="black"/>
                          </a:solidFill>
                          <a:latin typeface="Cambria Math" panose="02040503050406030204" pitchFamily="18" charset="0"/>
                          <a:ea typeface="Cambria Math" panose="02040503050406030204" pitchFamily="18" charset="0"/>
                          <a:cs typeface="+mn-ea"/>
                          <a:sym typeface="+mn-lt"/>
                        </a:rPr>
                        <m:t>,</m:t>
                      </m:r>
                      <m:r>
                        <a:rPr lang="en-US" altLang="zh-CN" b="0" i="1" smtClean="0">
                          <a:solidFill>
                            <a:prstClr val="black"/>
                          </a:solidFill>
                          <a:latin typeface="Cambria Math" panose="02040503050406030204" pitchFamily="18" charset="0"/>
                          <a:ea typeface="Cambria Math" panose="02040503050406030204" pitchFamily="18" charset="0"/>
                          <a:cs typeface="+mn-ea"/>
                          <a:sym typeface="+mn-lt"/>
                        </a:rPr>
                        <m:t>𝑡</m:t>
                      </m:r>
                      <m:r>
                        <a:rPr lang="en-US" altLang="zh-CN" b="0" i="1" smtClean="0">
                          <a:solidFill>
                            <a:prstClr val="black"/>
                          </a:solidFill>
                          <a:latin typeface="Cambria Math" panose="02040503050406030204" pitchFamily="18" charset="0"/>
                          <a:ea typeface="Cambria Math" panose="02040503050406030204" pitchFamily="18" charset="0"/>
                          <a:cs typeface="+mn-ea"/>
                          <a:sym typeface="+mn-lt"/>
                        </a:rPr>
                        <m:t>∈[0,</m:t>
                      </m:r>
                      <m:r>
                        <a:rPr lang="en-US" altLang="zh-CN" b="0" i="1" smtClean="0">
                          <a:solidFill>
                            <a:prstClr val="black"/>
                          </a:solidFill>
                          <a:latin typeface="Cambria Math" panose="02040503050406030204" pitchFamily="18" charset="0"/>
                          <a:ea typeface="Cambria Math" panose="02040503050406030204" pitchFamily="18" charset="0"/>
                          <a:cs typeface="+mn-ea"/>
                          <a:sym typeface="+mn-lt"/>
                        </a:rPr>
                        <m:t>𝑇</m:t>
                      </m:r>
                      <m:r>
                        <a:rPr lang="en-US" altLang="zh-CN" b="0" i="1" smtClean="0">
                          <a:solidFill>
                            <a:prstClr val="black"/>
                          </a:solidFill>
                          <a:latin typeface="Cambria Math" panose="02040503050406030204" pitchFamily="18" charset="0"/>
                          <a:ea typeface="Cambria Math" panose="02040503050406030204" pitchFamily="18" charset="0"/>
                          <a:cs typeface="+mn-ea"/>
                          <a:sym typeface="+mn-lt"/>
                        </a:rPr>
                        <m:t>]</m:t>
                      </m:r>
                    </m:oMath>
                  </m:oMathPara>
                </a14:m>
                <a:endParaRPr lang="en-US" altLang="zh-CN" dirty="0">
                  <a:solidFill>
                    <a:prstClr val="black"/>
                  </a:solidFill>
                  <a:latin typeface="Times New Roman" panose="02020603050405020304"/>
                  <a:ea typeface="微软雅黑" panose="020B0503020204020204" pitchFamily="34" charset="-122"/>
                  <a:cs typeface="+mn-ea"/>
                  <a:sym typeface="+mn-lt"/>
                </a:endParaRPr>
              </a:p>
              <a:p>
                <a:pPr lvl="0">
                  <a:spcAft>
                    <a:spcPts val="50"/>
                  </a:spcAft>
                  <a:defRPr/>
                </a:pPr>
                <a:r>
                  <a:rPr lang="en-US" altLang="zh-CN" dirty="0">
                    <a:solidFill>
                      <a:prstClr val="black"/>
                    </a:solidFill>
                    <a:latin typeface="Times New Roman" panose="02020603050405020304"/>
                    <a:ea typeface="微软雅黑" panose="020B0503020204020204" pitchFamily="34" charset="-122"/>
                    <a:cs typeface="+mn-ea"/>
                    <a:sym typeface="+mn-lt"/>
                  </a:rPr>
                  <a:t>	</a:t>
                </a:r>
                <a:r>
                  <a:rPr lang="zh-CN" altLang="en-US" sz="1600" dirty="0">
                    <a:solidFill>
                      <a:prstClr val="black"/>
                    </a:solidFill>
                    <a:latin typeface="Times New Roman" panose="02020603050405020304"/>
                    <a:ea typeface="微软雅黑" panose="020B0503020204020204" pitchFamily="34" charset="-122"/>
                    <a:cs typeface="+mn-ea"/>
                    <a:sym typeface="+mn-lt"/>
                  </a:rPr>
                  <a:t>对于欧式看涨期权，也可以得出</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R="0" lvl="0" algn="l" defTabSz="914400" rtl="0" eaLnBrk="1" fontAlgn="auto" latinLnBrk="0" hangingPunct="1">
                  <a:lnSpc>
                    <a:spcPct val="100000"/>
                  </a:lnSpc>
                  <a:spcBef>
                    <a:spcPts val="0"/>
                  </a:spcBef>
                  <a:spcAft>
                    <a:spcPts val="50"/>
                  </a:spcAft>
                  <a:buClrTx/>
                  <a:buSzTx/>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R="0" lvl="0" algn="l" defTabSz="914400" rtl="0" eaLnBrk="1" fontAlgn="auto" latinLnBrk="0" hangingPunct="1">
                  <a:lnSpc>
                    <a:spcPct val="100000"/>
                  </a:lnSpc>
                  <a:spcBef>
                    <a:spcPts val="0"/>
                  </a:spcBef>
                  <a:spcAft>
                    <a:spcPts val="50"/>
                  </a:spcAft>
                  <a:buClrTx/>
                  <a:buSzTx/>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342900" marR="0" lvl="0" indent="-34290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428499" y="1398214"/>
                <a:ext cx="11531600" cy="5143972"/>
              </a:xfrm>
              <a:prstGeom prst="rect">
                <a:avLst/>
              </a:prstGeom>
              <a:blipFill rotWithShape="1">
                <a:blip r:embed="rId3"/>
                <a:stretch>
                  <a:fillRect l="-87" t="-196" r="-78" b="-177"/>
                </a:stretch>
              </a:blipFill>
              <a:ln w="19050">
                <a:solidFill>
                  <a:srgbClr val="972022"/>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737692" y="2936009"/>
                <a:ext cx="3346685" cy="579582"/>
              </a:xfrm>
              <a:prstGeom prst="rect">
                <a:avLst/>
              </a:prstGeom>
            </p:spPr>
            <p:txBody>
              <a:bodyPr wrap="none">
                <a:spAutoFit/>
              </a:bodyPr>
              <a:lstStyle/>
              <a:p>
                <a:pPr>
                  <a:spcAft>
                    <a:spcPts val="50"/>
                  </a:spcAft>
                  <a:defRPr/>
                </a:pPr>
                <a14:m>
                  <m:oMathPara xmlns:m="http://schemas.openxmlformats.org/officeDocument/2006/math">
                    <m:oMathParaPr>
                      <m:jc m:val="center"/>
                    </m:oMathParaPr>
                    <m:oMath xmlns:m="http://schemas.openxmlformats.org/officeDocument/2006/math">
                      <m:acc>
                        <m:accPr>
                          <m:chr m:val="̃"/>
                          <m:ctrlPr>
                            <a:rPr lang="en-US" altLang="zh-CN" i="1" smtClean="0">
                              <a:solidFill>
                                <a:prstClr val="black"/>
                              </a:solidFill>
                              <a:latin typeface="Cambria Math" panose="02040503050406030204" pitchFamily="18" charset="0"/>
                              <a:cs typeface="+mn-ea"/>
                              <a:sym typeface="+mn-lt"/>
                            </a:rPr>
                          </m:ctrlPr>
                        </m:accPr>
                        <m:e>
                          <m:r>
                            <a:rPr lang="en-US" altLang="zh-CN" i="1">
                              <a:solidFill>
                                <a:prstClr val="black"/>
                              </a:solidFill>
                              <a:latin typeface="Cambria Math" panose="02040503050406030204" pitchFamily="18" charset="0"/>
                              <a:cs typeface="+mn-ea"/>
                              <a:sym typeface="+mn-lt"/>
                            </a:rPr>
                            <m:t>𝐵</m:t>
                          </m:r>
                        </m:e>
                      </m:acc>
                      <m:r>
                        <a:rPr lang="en-US" altLang="zh-CN" b="0" i="1" smtClean="0">
                          <a:solidFill>
                            <a:prstClr val="black"/>
                          </a:solidFill>
                          <a:latin typeface="Cambria Math" panose="02040503050406030204" pitchFamily="18" charset="0"/>
                          <a:cs typeface="+mn-ea"/>
                          <a:sym typeface="+mn-lt"/>
                        </a:rPr>
                        <m:t>(</m:t>
                      </m:r>
                      <m:r>
                        <a:rPr lang="en-US" altLang="zh-CN" b="0" i="1" smtClean="0">
                          <a:solidFill>
                            <a:prstClr val="black"/>
                          </a:solidFill>
                          <a:latin typeface="Cambria Math" panose="02040503050406030204" pitchFamily="18" charset="0"/>
                          <a:cs typeface="+mn-ea"/>
                          <a:sym typeface="+mn-lt"/>
                        </a:rPr>
                        <m:t>𝑡</m:t>
                      </m:r>
                      <m:r>
                        <a:rPr lang="en-US" altLang="zh-CN" b="0" i="1" smtClean="0">
                          <a:solidFill>
                            <a:prstClr val="black"/>
                          </a:solidFill>
                          <a:latin typeface="Cambria Math" panose="02040503050406030204" pitchFamily="18" charset="0"/>
                          <a:cs typeface="+mn-ea"/>
                          <a:sym typeface="+mn-lt"/>
                        </a:rPr>
                        <m:t>)=</m:t>
                      </m:r>
                      <m:r>
                        <a:rPr lang="en-US" altLang="zh-CN" i="1" dirty="0">
                          <a:solidFill>
                            <a:prstClr val="black"/>
                          </a:solidFill>
                          <a:latin typeface="Cambria Math" panose="02040503050406030204" pitchFamily="18" charset="0"/>
                          <a:cs typeface="+mn-ea"/>
                          <a:sym typeface="+mn-lt"/>
                        </a:rPr>
                        <m:t>𝐵</m:t>
                      </m:r>
                      <m:d>
                        <m:dPr>
                          <m:ctrlPr>
                            <a:rPr lang="en-US" altLang="zh-CN" i="1" dirty="0">
                              <a:solidFill>
                                <a:prstClr val="black"/>
                              </a:solidFill>
                              <a:latin typeface="Cambria Math" panose="02040503050406030204" pitchFamily="18" charset="0"/>
                              <a:cs typeface="+mn-ea"/>
                              <a:sym typeface="+mn-lt"/>
                            </a:rPr>
                          </m:ctrlPr>
                        </m:dPr>
                        <m:e>
                          <m:r>
                            <a:rPr lang="en-US" altLang="zh-CN" i="1" dirty="0">
                              <a:solidFill>
                                <a:prstClr val="black"/>
                              </a:solidFill>
                              <a:latin typeface="Cambria Math" panose="02040503050406030204" pitchFamily="18" charset="0"/>
                              <a:cs typeface="+mn-ea"/>
                              <a:sym typeface="+mn-lt"/>
                            </a:rPr>
                            <m:t>𝑡</m:t>
                          </m:r>
                        </m:e>
                      </m:d>
                      <m:r>
                        <a:rPr lang="en-US" altLang="zh-CN" i="1" dirty="0">
                          <a:solidFill>
                            <a:prstClr val="black"/>
                          </a:solidFill>
                          <a:latin typeface="Cambria Math" panose="02040503050406030204" pitchFamily="18" charset="0"/>
                          <a:cs typeface="+mn-ea"/>
                          <a:sym typeface="+mn-lt"/>
                        </a:rPr>
                        <m:t>+</m:t>
                      </m:r>
                      <m:f>
                        <m:fPr>
                          <m:ctrlPr>
                            <a:rPr lang="en-US" altLang="zh-CN" i="1" dirty="0">
                              <a:solidFill>
                                <a:prstClr val="black"/>
                              </a:solidFill>
                              <a:latin typeface="Cambria Math" panose="02040503050406030204" pitchFamily="18" charset="0"/>
                              <a:cs typeface="+mn-ea"/>
                              <a:sym typeface="+mn-lt"/>
                            </a:rPr>
                          </m:ctrlPr>
                        </m:fPr>
                        <m:num>
                          <m:r>
                            <a:rPr lang="en-US" altLang="zh-CN" i="1" dirty="0">
                              <a:solidFill>
                                <a:prstClr val="black"/>
                              </a:solidFill>
                              <a:latin typeface="Cambria Math" panose="02040503050406030204" pitchFamily="18" charset="0"/>
                              <a:cs typeface="+mn-ea"/>
                              <a:sym typeface="+mn-lt"/>
                            </a:rPr>
                            <m:t>𝜇</m:t>
                          </m:r>
                          <m:r>
                            <a:rPr lang="en-US" altLang="zh-CN" i="1" dirty="0">
                              <a:solidFill>
                                <a:prstClr val="black"/>
                              </a:solidFill>
                              <a:latin typeface="Cambria Math" panose="02040503050406030204" pitchFamily="18" charset="0"/>
                              <a:cs typeface="+mn-ea"/>
                              <a:sym typeface="+mn-lt"/>
                            </a:rPr>
                            <m:t>−</m:t>
                          </m:r>
                          <m:r>
                            <a:rPr lang="en-US" altLang="zh-CN" i="1" dirty="0">
                              <a:solidFill>
                                <a:prstClr val="black"/>
                              </a:solidFill>
                              <a:latin typeface="Cambria Math" panose="02040503050406030204" pitchFamily="18" charset="0"/>
                              <a:cs typeface="+mn-ea"/>
                              <a:sym typeface="+mn-lt"/>
                            </a:rPr>
                            <m:t>𝑟</m:t>
                          </m:r>
                        </m:num>
                        <m:den>
                          <m:r>
                            <a:rPr lang="en-US" altLang="zh-CN" i="1" dirty="0">
                              <a:solidFill>
                                <a:prstClr val="black"/>
                              </a:solidFill>
                              <a:latin typeface="Cambria Math" panose="02040503050406030204" pitchFamily="18" charset="0"/>
                              <a:cs typeface="+mn-ea"/>
                              <a:sym typeface="+mn-lt"/>
                            </a:rPr>
                            <m:t>𝜎</m:t>
                          </m:r>
                        </m:den>
                      </m:f>
                      <m:r>
                        <a:rPr lang="en-US" altLang="zh-CN" i="1" dirty="0">
                          <a:solidFill>
                            <a:prstClr val="black"/>
                          </a:solidFill>
                          <a:latin typeface="Cambria Math" panose="02040503050406030204" pitchFamily="18" charset="0"/>
                          <a:cs typeface="+mn-ea"/>
                          <a:sym typeface="+mn-lt"/>
                        </a:rPr>
                        <m:t>𝑡</m:t>
                      </m:r>
                      <m:r>
                        <a:rPr lang="en-US" altLang="zh-CN" i="1" dirty="0">
                          <a:solidFill>
                            <a:prstClr val="black"/>
                          </a:solidFill>
                          <a:latin typeface="Cambria Math" panose="02040503050406030204" pitchFamily="18" charset="0"/>
                          <a:cs typeface="+mn-ea"/>
                          <a:sym typeface="+mn-lt"/>
                        </a:rPr>
                        <m:t>,</m:t>
                      </m:r>
                      <m:r>
                        <a:rPr lang="en-US" altLang="zh-CN" i="1" dirty="0">
                          <a:solidFill>
                            <a:prstClr val="black"/>
                          </a:solidFill>
                          <a:latin typeface="Cambria Math" panose="02040503050406030204" pitchFamily="18" charset="0"/>
                          <a:cs typeface="+mn-ea"/>
                          <a:sym typeface="+mn-lt"/>
                        </a:rPr>
                        <m:t>𝑡</m:t>
                      </m:r>
                      <m:r>
                        <a:rPr lang="en-US" altLang="zh-CN" i="1" dirty="0">
                          <a:solidFill>
                            <a:prstClr val="black"/>
                          </a:solidFill>
                          <a:latin typeface="Cambria Math" panose="02040503050406030204" pitchFamily="18" charset="0"/>
                          <a:cs typeface="+mn-ea"/>
                          <a:sym typeface="+mn-lt"/>
                        </a:rPr>
                        <m:t>∈[0,</m:t>
                      </m:r>
                      <m:r>
                        <a:rPr lang="en-US" altLang="zh-CN" i="1" dirty="0">
                          <a:solidFill>
                            <a:prstClr val="black"/>
                          </a:solidFill>
                          <a:latin typeface="Cambria Math" panose="02040503050406030204" pitchFamily="18" charset="0"/>
                          <a:cs typeface="+mn-ea"/>
                          <a:sym typeface="+mn-lt"/>
                        </a:rPr>
                        <m:t>𝑇</m:t>
                      </m:r>
                      <m:r>
                        <a:rPr lang="en-US" altLang="zh-CN" i="1" dirty="0">
                          <a:solidFill>
                            <a:prstClr val="black"/>
                          </a:solidFill>
                          <a:latin typeface="Cambria Math" panose="02040503050406030204" pitchFamily="18" charset="0"/>
                          <a:cs typeface="+mn-ea"/>
                          <a:sym typeface="+mn-lt"/>
                        </a:rPr>
                        <m:t>]</m:t>
                      </m:r>
                    </m:oMath>
                  </m:oMathPara>
                </a14:m>
                <a:endParaRPr lang="en-US" altLang="zh-CN" dirty="0">
                  <a:solidFill>
                    <a:prstClr val="black"/>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3737692" y="2936009"/>
                <a:ext cx="3346685" cy="579582"/>
              </a:xfrm>
              <a:prstGeom prst="rect">
                <a:avLst/>
              </a:prstGeom>
              <a:blipFill rotWithShape="1">
                <a:blip r:embed="rId4"/>
                <a:stretch>
                  <a:fillRect l="-2" t="-70" r="9" b="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737692" y="2450155"/>
                <a:ext cx="2854115" cy="387927"/>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rPr>
                        <m:t>𝐸</m:t>
                      </m:r>
                      <m:d>
                        <m:dPr>
                          <m:begChr m:val="["/>
                          <m:endChr m:val="]"/>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𝑆</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𝑡</m:t>
                              </m:r>
                            </m:e>
                          </m:d>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𝑒</m:t>
                              </m:r>
                            </m:e>
                            <m: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𝑟𝑡</m:t>
                              </m:r>
                            </m:sup>
                          </m:sSup>
                        </m:e>
                      </m:d>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𝑆</m:t>
                          </m:r>
                        </m:e>
                        <m:sub>
                          <m:r>
                            <a:rPr lang="en-US" altLang="zh-CN" i="1">
                              <a:solidFill>
                                <a:prstClr val="black"/>
                              </a:solidFill>
                              <a:latin typeface="Cambria Math" panose="02040503050406030204" pitchFamily="18" charset="0"/>
                            </a:rPr>
                            <m:t>0</m:t>
                          </m:r>
                        </m:sub>
                      </m:sSub>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𝑒</m:t>
                          </m:r>
                        </m:e>
                        <m:sup>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𝜇</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𝑟</m:t>
                              </m:r>
                              <m:r>
                                <a:rPr lang="en-US" altLang="zh-CN" i="1">
                                  <a:solidFill>
                                    <a:prstClr val="black"/>
                                  </a:solidFill>
                                  <a:latin typeface="Cambria Math" panose="02040503050406030204" pitchFamily="18" charset="0"/>
                                </a:rPr>
                                <m:t> </m:t>
                              </m:r>
                            </m:e>
                          </m:d>
                          <m:r>
                            <a:rPr lang="en-US" altLang="zh-CN" i="1">
                              <a:solidFill>
                                <a:prstClr val="black"/>
                              </a:solidFill>
                              <a:latin typeface="Cambria Math" panose="02040503050406030204" pitchFamily="18" charset="0"/>
                            </a:rPr>
                            <m:t>𝑡</m:t>
                          </m:r>
                        </m:sup>
                      </m:sSup>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3737692" y="2450155"/>
                <a:ext cx="2854115" cy="387927"/>
              </a:xfrm>
              <a:prstGeom prst="rect">
                <a:avLst/>
              </a:prstGeom>
              <a:blipFill rotWithShape="1">
                <a:blip r:embed="rId5"/>
                <a:stretch>
                  <a:fillRect l="-3" t="-84" r="18"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318687" y="3441748"/>
                <a:ext cx="3747244" cy="623761"/>
              </a:xfrm>
              <a:prstGeom prst="rect">
                <a:avLst/>
              </a:prstGeom>
            </p:spPr>
            <p:txBody>
              <a:bodyPr wrap="none">
                <a:spAutoFit/>
              </a:bodyPr>
              <a:lstStyle/>
              <a:p>
                <a:pPr>
                  <a:spcAft>
                    <a:spcPts val="50"/>
                  </a:spcAft>
                  <a:defRPr/>
                </a:pPr>
                <a14:m>
                  <m:oMathPara xmlns:m="http://schemas.openxmlformats.org/officeDocument/2006/math">
                    <m:oMathParaPr>
                      <m:jc m:val="center"/>
                    </m:oMathParaPr>
                    <m:oMath xmlns:m="http://schemas.openxmlformats.org/officeDocument/2006/math">
                      <m:r>
                        <a:rPr lang="en-US" altLang="zh-CN" i="1">
                          <a:solidFill>
                            <a:prstClr val="black"/>
                          </a:solidFill>
                          <a:latin typeface="Cambria Math" panose="02040503050406030204" pitchFamily="18" charset="0"/>
                        </a:rPr>
                        <m:t>𝑆</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𝑡</m:t>
                      </m:r>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𝑒</m:t>
                          </m:r>
                        </m:e>
                        <m: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𝑟𝑡</m:t>
                          </m:r>
                        </m:sup>
                      </m:sSup>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𝑆</m:t>
                      </m:r>
                      <m:r>
                        <a:rPr lang="en-US" altLang="zh-CN" i="1">
                          <a:solidFill>
                            <a:prstClr val="black"/>
                          </a:solidFill>
                          <a:latin typeface="Cambria Math" panose="02040503050406030204" pitchFamily="18" charset="0"/>
                        </a:rPr>
                        <m:t>(0)</m:t>
                      </m:r>
                      <m:r>
                        <m:rPr>
                          <m:sty m:val="p"/>
                        </m:rPr>
                        <a:rPr lang="en-US" altLang="zh-CN">
                          <a:solidFill>
                            <a:prstClr val="black"/>
                          </a:solidFill>
                          <a:latin typeface="Cambria Math" panose="02040503050406030204" pitchFamily="18" charset="0"/>
                        </a:rPr>
                        <m:t>exp</m:t>
                      </m:r>
                      <m:r>
                        <a:rPr lang="en-US" altLang="zh-CN"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𝜎</m:t>
                      </m:r>
                      <m:acc>
                        <m:accPr>
                          <m:chr m:val="̃"/>
                          <m:ctrlPr>
                            <a:rPr lang="en-US" altLang="zh-CN" i="1">
                              <a:solidFill>
                                <a:prstClr val="black"/>
                              </a:solidFill>
                              <a:latin typeface="Cambria Math" panose="02040503050406030204" pitchFamily="18" charset="0"/>
                              <a:cs typeface="+mn-ea"/>
                              <a:sym typeface="+mn-lt"/>
                            </a:rPr>
                          </m:ctrlPr>
                        </m:accPr>
                        <m:e>
                          <m:r>
                            <a:rPr lang="en-US" altLang="zh-CN" i="1">
                              <a:solidFill>
                                <a:prstClr val="black"/>
                              </a:solidFill>
                              <a:latin typeface="Cambria Math" panose="02040503050406030204" pitchFamily="18" charset="0"/>
                              <a:cs typeface="+mn-ea"/>
                              <a:sym typeface="+mn-lt"/>
                            </a:rPr>
                            <m:t>𝐵</m:t>
                          </m:r>
                        </m:e>
                      </m:acc>
                      <m:r>
                        <a:rPr lang="en-US" altLang="zh-CN" i="1">
                          <a:solidFill>
                            <a:prstClr val="black"/>
                          </a:solidFill>
                          <a:latin typeface="Cambria Math" panose="02040503050406030204" pitchFamily="18" charset="0"/>
                          <a:cs typeface="+mn-ea"/>
                          <a:sym typeface="+mn-lt"/>
                        </a:rPr>
                        <m:t>(</m:t>
                      </m:r>
                      <m:r>
                        <a:rPr lang="en-US" altLang="zh-CN" i="1">
                          <a:solidFill>
                            <a:prstClr val="black"/>
                          </a:solidFill>
                          <a:latin typeface="Cambria Math" panose="02040503050406030204" pitchFamily="18" charset="0"/>
                          <a:cs typeface="+mn-ea"/>
                          <a:sym typeface="+mn-lt"/>
                        </a:rPr>
                        <m:t>𝑡</m:t>
                      </m:r>
                      <m:r>
                        <a:rPr lang="en-US" altLang="zh-CN" i="1">
                          <a:solidFill>
                            <a:prstClr val="black"/>
                          </a:solidFill>
                          <a:latin typeface="Cambria Math" panose="02040503050406030204" pitchFamily="18" charset="0"/>
                          <a:cs typeface="+mn-ea"/>
                          <a:sym typeface="+mn-lt"/>
                        </a:rPr>
                        <m:t>)−</m:t>
                      </m:r>
                      <m:f>
                        <m:fPr>
                          <m:ctrlPr>
                            <a:rPr lang="en-US" altLang="zh-CN" i="1">
                              <a:solidFill>
                                <a:prstClr val="black"/>
                              </a:solidFill>
                              <a:latin typeface="Cambria Math" panose="02040503050406030204" pitchFamily="18" charset="0"/>
                            </a:rPr>
                          </m:ctrlPr>
                        </m:fPr>
                        <m:num>
                          <m:r>
                            <a:rPr lang="en-US" altLang="zh-CN" i="1">
                              <a:solidFill>
                                <a:prstClr val="black"/>
                              </a:solidFill>
                              <a:latin typeface="Cambria Math" panose="02040503050406030204" pitchFamily="18" charset="0"/>
                            </a:rPr>
                            <m:t>1</m:t>
                          </m:r>
                        </m:num>
                        <m:den>
                          <m:r>
                            <a:rPr lang="en-US" altLang="zh-CN" i="1">
                              <a:solidFill>
                                <a:prstClr val="black"/>
                              </a:solidFill>
                              <a:latin typeface="Cambria Math" panose="02040503050406030204" pitchFamily="18" charset="0"/>
                            </a:rPr>
                            <m:t>2</m:t>
                          </m:r>
                        </m:den>
                      </m:f>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𝜎</m:t>
                          </m:r>
                        </m:e>
                        <m:sup>
                          <m:r>
                            <a:rPr lang="en-US" altLang="zh-CN" i="1">
                              <a:solidFill>
                                <a:prstClr val="black"/>
                              </a:solidFill>
                              <a:latin typeface="Cambria Math" panose="02040503050406030204" pitchFamily="18" charset="0"/>
                            </a:rPr>
                            <m:t>2</m:t>
                          </m:r>
                        </m:sup>
                      </m:sSup>
                      <m:r>
                        <a:rPr lang="en-US" altLang="zh-CN" i="1">
                          <a:solidFill>
                            <a:prstClr val="black"/>
                          </a:solidFill>
                          <a:latin typeface="Cambria Math" panose="02040503050406030204" pitchFamily="18" charset="0"/>
                        </a:rPr>
                        <m:t>𝑡</m:t>
                      </m:r>
                      <m:r>
                        <a:rPr lang="en-US" altLang="zh-CN" b="0" i="1" smtClean="0">
                          <a:solidFill>
                            <a:prstClr val="black"/>
                          </a:solidFill>
                          <a:latin typeface="Cambria Math" panose="02040503050406030204" pitchFamily="18" charset="0"/>
                        </a:rPr>
                        <m:t>}</m:t>
                      </m:r>
                    </m:oMath>
                  </m:oMathPara>
                </a14:m>
                <a:endParaRPr lang="en-US" altLang="zh-CN" dirty="0">
                  <a:solidFill>
                    <a:prstClr val="black"/>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318687" y="3441748"/>
                <a:ext cx="3747244" cy="623761"/>
              </a:xfrm>
              <a:prstGeom prst="rect">
                <a:avLst/>
              </a:prstGeom>
              <a:blipFill rotWithShape="1">
                <a:blip r:embed="rId6"/>
                <a:stretch>
                  <a:fillRect l="-5" t="-8" r="8"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08248" y="5710367"/>
                <a:ext cx="3746410" cy="38792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𝑆𝑁</m:t>
                      </m:r>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d>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sSup>
                        <m:s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d>
                            <m:dPr>
                              <m:begChr m:val=""/>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𝑟</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d>
                        </m:sup>
                      </m:s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𝑁</m:t>
                      </m:r>
                      <m:d>
                        <m:d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e>
                      </m:d>
                    </m:oMath>
                  </m:oMathPara>
                </a14:m>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2108248" y="5710367"/>
                <a:ext cx="3746410" cy="387927"/>
              </a:xfrm>
              <a:prstGeom prst="rect">
                <a:avLst/>
              </a:prstGeom>
              <a:blipFill rotWithShape="1">
                <a:blip r:embed="rId7"/>
                <a:stretch>
                  <a:fillRect l="-1" t="-115" r="16" b="1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854658" y="5313005"/>
                <a:ext cx="3872887" cy="120218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&amp;</m:t>
                              </m:r>
                              <m:sSub>
                                <m:sSub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d>
                                    <m:dPr>
                                      <m:begChr m:val=""/>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log</m:t>
                                      </m:r>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type m:val="lin"/>
                                          <m:ctrlP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𝑆</m:t>
                                          </m:r>
                                        </m:num>
                                        <m:den>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den>
                                      </m:f>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𝑟</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2</m:t>
                                              </m:r>
                                            </m:den>
                                          </m:f>
                                          <m:sSup>
                                            <m:sSup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e>
                                            <m:sup>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d>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d>
                                </m:num>
                                <m:den>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ad>
                                    <m:radPr>
                                      <m:degHide m:val="on"/>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rad>
                                </m:den>
                              </m:f>
                            </m:e>
                            <m:e>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&amp;</m:t>
                              </m:r>
                              <m:sSub>
                                <m:sSub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𝜎</m:t>
                              </m:r>
                              <m:rad>
                                <m:radPr>
                                  <m:degHide m:val="on"/>
                                  <m:ctrlP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𝑇</m:t>
                                  </m:r>
                                  <m:r>
                                    <a:rPr kumimoji="0" lang="zh-CN" altLang="en-US"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600" b="0" i="1" u="none" strike="noStrike" kern="1200" cap="none" spc="0" normalizeH="0" baseline="0" noProof="0">
                                      <a:ln>
                                        <a:noFill/>
                                      </a:ln>
                                      <a:solidFill>
                                        <a:prstClr val="black"/>
                                      </a:solidFill>
                                      <a:effectLst/>
                                      <a:uLnTx/>
                                      <a:uFillTx/>
                                      <a:latin typeface="Cambria Math" panose="02040503050406030204" pitchFamily="18" charset="0"/>
                                      <a:cs typeface="+mn-cs"/>
                                    </a:rPr>
                                    <m:t>𝑡</m:t>
                                  </m:r>
                                </m:e>
                              </m:rad>
                            </m:e>
                          </m:eqArr>
                        </m:e>
                      </m:d>
                    </m:oMath>
                  </m:oMathPara>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5854658" y="5313005"/>
                <a:ext cx="3872887" cy="1202189"/>
              </a:xfrm>
              <a:prstGeom prst="rect">
                <a:avLst/>
              </a:prstGeom>
              <a:blipFill rotWithShape="1">
                <a:blip r:embed="rId8"/>
                <a:stretch>
                  <a:fillRect l="-15" t="-49" r="16" b="8"/>
                </a:stretch>
              </a:blipFill>
            </p:spPr>
            <p:txBody>
              <a:bodyPr/>
              <a:lstStyle/>
              <a:p>
                <a:r>
                  <a:rPr lang="zh-CN" alt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损益归因分析</a:t>
            </a:r>
            <a:r>
              <a:rPr lang="en-US" altLang="zh-CN">
                <a:sym typeface="+mn-ea"/>
              </a:rPr>
              <a:t>-pnl</a:t>
            </a:r>
            <a:r>
              <a:rPr lang="zh-CN" altLang="en-US">
                <a:sym typeface="+mn-ea"/>
              </a:rPr>
              <a:t>构成</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60</a:t>
            </a:fld>
            <a:endParaRPr lang="zh-CN" altLang="en-US" dirty="0"/>
          </a:p>
        </p:txBody>
      </p:sp>
      <p:pic>
        <p:nvPicPr>
          <p:cNvPr id="6" name="Picture 5"/>
          <p:cNvPicPr>
            <a:picLocks noChangeAspect="1"/>
          </p:cNvPicPr>
          <p:nvPr/>
        </p:nvPicPr>
        <p:blipFill>
          <a:blip r:embed="rId3"/>
          <a:stretch>
            <a:fillRect/>
          </a:stretch>
        </p:blipFill>
        <p:spPr>
          <a:xfrm>
            <a:off x="773722" y="1218599"/>
            <a:ext cx="7249449" cy="484736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损益归因分析</a:t>
            </a:r>
            <a:r>
              <a:rPr lang="en-US" altLang="zh-CN">
                <a:sym typeface="+mn-ea"/>
              </a:rPr>
              <a:t>-pnl</a:t>
            </a:r>
            <a:r>
              <a:rPr lang="zh-CN" altLang="en-US">
                <a:sym typeface="+mn-ea"/>
              </a:rPr>
              <a:t>构成</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61</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81780" y="1327954"/>
                <a:ext cx="11531600" cy="5030736"/>
              </a:xfrm>
              <a:prstGeom prst="rect">
                <a:avLst/>
              </a:prstGeom>
              <a:noFill/>
              <a:ln w="19050">
                <a:solidFill>
                  <a:srgbClr val="972022"/>
                </a:solidFill>
                <a:prstDash val="sysDash"/>
              </a:ln>
            </p:spPr>
            <p:txBody>
              <a:bodyPr wrap="square" rtlCol="0">
                <a:spAutoFit/>
              </a:bodyPr>
              <a:lstStyle/>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𝐶</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𝐶</m:t>
                      </m:r>
                      <m:d>
                        <m:dPr>
                          <m:ctrlP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𝑆</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𝐾</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𝑟</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𝑇</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i="1" kern="100">
                              <a:latin typeface="Cambria Math" panose="02040503050406030204" pitchFamily="18" charset="0"/>
                              <a:cs typeface="Times New Roman" panose="02020603050405020304" pitchFamily="18" charset="0"/>
                            </a:rPr>
                            <m:t>σ</m:t>
                          </m:r>
                        </m:e>
                      </m:d>
                    </m:oMath>
                  </m:oMathPara>
                </a14:m>
                <a:endParaRPr lang="en-US" altLang="zh-CN" sz="1800" b="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sz="1800" b="0" i="0" kern="100" smtClean="0">
                          <a:effectLst/>
                          <a:latin typeface="Cambria Math" panose="02040503050406030204" pitchFamily="18" charset="0"/>
                          <a:ea typeface="楷体" panose="02010609060101010101" pitchFamily="49" charset="-122"/>
                          <a:cs typeface="Times New Roman" panose="02020603050405020304" pitchFamily="18" charset="0"/>
                        </a:rPr>
                        <m:t>Δ</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𝐶</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en-US" sz="1800" i="1" kern="100" dirty="0" smtClean="0">
                              <a:solidFill>
                                <a:srgbClr val="836967"/>
                              </a:solidFill>
                              <a:effectLst/>
                              <a:latin typeface="Cambria Math" panose="02040503050406030204" pitchFamily="18" charset="0"/>
                            </a:rPr>
                          </m:ctrlPr>
                        </m:fPr>
                        <m:num>
                          <m:r>
                            <a:rPr lang="zh-CN" altLang="en-US" sz="1800" kern="100" dirty="0">
                              <a:effectLst/>
                              <a:latin typeface="Cambria Math" panose="02040503050406030204" pitchFamily="18" charset="0"/>
                            </a:rPr>
                            <m:t>𝜕</m:t>
                          </m:r>
                          <m:r>
                            <a:rPr lang="zh-CN" altLang="en-US" sz="1800" i="1" kern="100" dirty="0">
                              <a:effectLst/>
                              <a:latin typeface="Cambria Math" panose="02040503050406030204" pitchFamily="18" charset="0"/>
                            </a:rPr>
                            <m:t>𝐶</m:t>
                          </m:r>
                        </m:num>
                        <m:den>
                          <m:r>
                            <a:rPr lang="zh-CN" altLang="en-US" sz="1800" i="0" kern="100" dirty="0">
                              <a:effectLst/>
                              <a:latin typeface="Cambria Math" panose="02040503050406030204" pitchFamily="18" charset="0"/>
                            </a:rPr>
                            <m:t>𝜕</m:t>
                          </m:r>
                          <m:r>
                            <a:rPr lang="zh-CN" altLang="en-US" sz="1800" i="1" kern="100" dirty="0">
                              <a:effectLst/>
                              <a:latin typeface="Cambria Math" panose="02040503050406030204" pitchFamily="18" charset="0"/>
                            </a:rPr>
                            <m:t>𝑆</m:t>
                          </m:r>
                        </m:den>
                      </m:f>
                      <m:r>
                        <m:rPr>
                          <m:sty m:val="p"/>
                        </m:rPr>
                        <a:rPr lang="zh-CN" altLang="en-US" sz="1800" i="0" kern="100" dirty="0">
                          <a:effectLst/>
                          <a:latin typeface="Cambria Math" panose="02040503050406030204" pitchFamily="18" charset="0"/>
                        </a:rPr>
                        <m:t>Δ</m:t>
                      </m:r>
                      <m:r>
                        <a:rPr lang="zh-CN" altLang="en-US" sz="1800" i="1" kern="100" dirty="0">
                          <a:effectLst/>
                          <a:latin typeface="Cambria Math" panose="02040503050406030204" pitchFamily="18" charset="0"/>
                        </a:rPr>
                        <m:t>𝑆</m:t>
                      </m:r>
                      <m:r>
                        <a:rPr lang="zh-CN" altLang="en-US" sz="1800" i="0" kern="100" dirty="0">
                          <a:effectLst/>
                          <a:latin typeface="Cambria Math" panose="02040503050406030204" pitchFamily="18" charset="0"/>
                        </a:rPr>
                        <m:t>+</m:t>
                      </m:r>
                      <m:f>
                        <m:fPr>
                          <m:ctrlPr>
                            <a:rPr lang="zh-CN" altLang="en-US" sz="1800" i="1" kern="100" dirty="0">
                              <a:solidFill>
                                <a:srgbClr val="836967"/>
                              </a:solidFill>
                              <a:effectLst/>
                              <a:latin typeface="Cambria Math" panose="02040503050406030204" pitchFamily="18" charset="0"/>
                            </a:rPr>
                          </m:ctrlPr>
                        </m:fPr>
                        <m:num>
                          <m:r>
                            <a:rPr lang="zh-CN" altLang="en-US" sz="1800" i="0" kern="100" dirty="0">
                              <a:effectLst/>
                              <a:latin typeface="Cambria Math" panose="02040503050406030204" pitchFamily="18" charset="0"/>
                            </a:rPr>
                            <m:t>1</m:t>
                          </m:r>
                        </m:num>
                        <m:den>
                          <m:r>
                            <a:rPr lang="zh-CN" altLang="en-US" sz="1800" i="0" kern="100" dirty="0">
                              <a:effectLst/>
                              <a:latin typeface="Cambria Math" panose="02040503050406030204" pitchFamily="18" charset="0"/>
                            </a:rPr>
                            <m:t>2</m:t>
                          </m:r>
                        </m:den>
                      </m:f>
                      <m:f>
                        <m:fPr>
                          <m:ctrlPr>
                            <a:rPr lang="zh-CN" altLang="en-US" sz="1800" i="1" kern="100" dirty="0">
                              <a:solidFill>
                                <a:srgbClr val="836967"/>
                              </a:solidFill>
                              <a:effectLst/>
                              <a:latin typeface="Cambria Math" panose="02040503050406030204" pitchFamily="18" charset="0"/>
                            </a:rPr>
                          </m:ctrlPr>
                        </m:fPr>
                        <m:num>
                          <m:sSup>
                            <m:sSupPr>
                              <m:ctrlPr>
                                <a:rPr lang="zh-CN" altLang="en-US" sz="1800" i="1" kern="100" dirty="0">
                                  <a:solidFill>
                                    <a:srgbClr val="836967"/>
                                  </a:solidFill>
                                  <a:effectLst/>
                                  <a:latin typeface="Cambria Math" panose="02040503050406030204" pitchFamily="18" charset="0"/>
                                </a:rPr>
                              </m:ctrlPr>
                            </m:sSupPr>
                            <m:e>
                              <m:r>
                                <a:rPr lang="zh-CN" altLang="en-US" sz="1800" i="0" kern="100" dirty="0">
                                  <a:effectLst/>
                                  <a:latin typeface="Cambria Math" panose="02040503050406030204" pitchFamily="18" charset="0"/>
                                </a:rPr>
                                <m:t>𝜕</m:t>
                              </m:r>
                            </m:e>
                            <m:sup>
                              <m:r>
                                <a:rPr lang="zh-CN" altLang="en-US" sz="1800" i="0" kern="100" dirty="0">
                                  <a:effectLst/>
                                  <a:latin typeface="Cambria Math" panose="02040503050406030204" pitchFamily="18" charset="0"/>
                                </a:rPr>
                                <m:t>2</m:t>
                              </m:r>
                            </m:sup>
                          </m:sSup>
                          <m:r>
                            <a:rPr lang="zh-CN" altLang="en-US" sz="1800" i="1" kern="100" dirty="0">
                              <a:effectLst/>
                              <a:latin typeface="Cambria Math" panose="02040503050406030204" pitchFamily="18" charset="0"/>
                            </a:rPr>
                            <m:t>𝐶</m:t>
                          </m:r>
                        </m:num>
                        <m:den>
                          <m:r>
                            <a:rPr lang="zh-CN" altLang="en-US" sz="1800" i="0" kern="100" dirty="0">
                              <a:effectLst/>
                              <a:latin typeface="Cambria Math" panose="02040503050406030204" pitchFamily="18" charset="0"/>
                            </a:rPr>
                            <m:t>𝜕</m:t>
                          </m:r>
                          <m:sSup>
                            <m:sSupPr>
                              <m:ctrlPr>
                                <a:rPr lang="zh-CN" altLang="en-US" sz="1800" i="1" kern="100" dirty="0">
                                  <a:solidFill>
                                    <a:srgbClr val="836967"/>
                                  </a:solidFill>
                                  <a:effectLst/>
                                  <a:latin typeface="Cambria Math" panose="02040503050406030204" pitchFamily="18" charset="0"/>
                                </a:rPr>
                              </m:ctrlPr>
                            </m:sSupPr>
                            <m:e>
                              <m:r>
                                <a:rPr lang="zh-CN" altLang="en-US" sz="1800" i="1" kern="100" dirty="0">
                                  <a:effectLst/>
                                  <a:latin typeface="Cambria Math" panose="02040503050406030204" pitchFamily="18" charset="0"/>
                                </a:rPr>
                                <m:t>𝑆</m:t>
                              </m:r>
                            </m:e>
                            <m:sup>
                              <m:r>
                                <a:rPr lang="zh-CN" altLang="en-US" sz="1800" i="0" kern="100" dirty="0">
                                  <a:effectLst/>
                                  <a:latin typeface="Cambria Math" panose="02040503050406030204" pitchFamily="18" charset="0"/>
                                </a:rPr>
                                <m:t>2</m:t>
                              </m:r>
                            </m:sup>
                          </m:sSup>
                        </m:den>
                      </m:f>
                      <m:sSup>
                        <m:sSupPr>
                          <m:ctrlPr>
                            <a:rPr lang="zh-CN" altLang="en-US" sz="1800" i="1" kern="100" dirty="0">
                              <a:solidFill>
                                <a:srgbClr val="836967"/>
                              </a:solidFill>
                              <a:effectLst/>
                              <a:latin typeface="Cambria Math" panose="02040503050406030204" pitchFamily="18" charset="0"/>
                            </a:rPr>
                          </m:ctrlPr>
                        </m:sSupPr>
                        <m:e>
                          <m:d>
                            <m:dPr>
                              <m:ctrlPr>
                                <a:rPr lang="zh-CN" altLang="en-US" sz="1800" i="1" kern="100" dirty="0" smtClean="0">
                                  <a:solidFill>
                                    <a:schemeClr val="tx1"/>
                                  </a:solidFill>
                                  <a:effectLst/>
                                  <a:latin typeface="Cambria Math" panose="02040503050406030204" pitchFamily="18" charset="0"/>
                                </a:rPr>
                              </m:ctrlPr>
                            </m:dPr>
                            <m:e>
                              <m:r>
                                <m:rPr>
                                  <m:sty m:val="p"/>
                                </m:rPr>
                                <a:rPr lang="en-US" altLang="zh-CN" sz="1800" b="0" i="0" kern="100" dirty="0" smtClean="0">
                                  <a:solidFill>
                                    <a:schemeClr val="tx1"/>
                                  </a:solidFill>
                                  <a:effectLst/>
                                  <a:latin typeface="Cambria Math" panose="02040503050406030204" pitchFamily="18" charset="0"/>
                                </a:rPr>
                                <m:t>Δ</m:t>
                              </m:r>
                              <m:r>
                                <a:rPr lang="en-US" altLang="zh-CN" sz="1800" b="0" i="1" kern="100" dirty="0" smtClean="0">
                                  <a:solidFill>
                                    <a:schemeClr val="tx1"/>
                                  </a:solidFill>
                                  <a:effectLst/>
                                  <a:latin typeface="Cambria Math" panose="02040503050406030204" pitchFamily="18" charset="0"/>
                                </a:rPr>
                                <m:t>𝑆</m:t>
                              </m:r>
                            </m:e>
                          </m:d>
                        </m:e>
                        <m:sup>
                          <m:r>
                            <a:rPr lang="zh-CN" altLang="en-US" sz="1800" i="0" kern="100" dirty="0">
                              <a:effectLst/>
                              <a:latin typeface="Cambria Math" panose="02040503050406030204" pitchFamily="18" charset="0"/>
                            </a:rPr>
                            <m:t>2</m:t>
                          </m:r>
                        </m:sup>
                      </m:sSup>
                      <m:r>
                        <a:rPr lang="zh-CN" altLang="en-US" sz="1800" i="0" kern="100" dirty="0">
                          <a:effectLst/>
                          <a:latin typeface="Cambria Math" panose="02040503050406030204" pitchFamily="18" charset="0"/>
                        </a:rPr>
                        <m:t>+</m:t>
                      </m:r>
                      <m:f>
                        <m:fPr>
                          <m:ctrlPr>
                            <a:rPr lang="zh-CN" altLang="en-US" sz="1800" i="1" kern="100" dirty="0">
                              <a:solidFill>
                                <a:srgbClr val="836967"/>
                              </a:solidFill>
                              <a:effectLst/>
                              <a:latin typeface="Cambria Math" panose="02040503050406030204" pitchFamily="18" charset="0"/>
                            </a:rPr>
                          </m:ctrlPr>
                        </m:fPr>
                        <m:num>
                          <m:r>
                            <a:rPr lang="zh-CN" altLang="en-US" sz="1800" i="0" kern="100" dirty="0">
                              <a:effectLst/>
                              <a:latin typeface="Cambria Math" panose="02040503050406030204" pitchFamily="18" charset="0"/>
                            </a:rPr>
                            <m:t>𝜕</m:t>
                          </m:r>
                          <m:r>
                            <a:rPr lang="zh-CN" altLang="en-US" sz="1800" i="1" kern="100" dirty="0">
                              <a:effectLst/>
                              <a:latin typeface="Cambria Math" panose="02040503050406030204" pitchFamily="18" charset="0"/>
                            </a:rPr>
                            <m:t>𝐶</m:t>
                          </m:r>
                        </m:num>
                        <m:den>
                          <m:r>
                            <a:rPr lang="zh-CN" altLang="en-US" sz="1800" i="0" kern="100" dirty="0">
                              <a:effectLst/>
                              <a:latin typeface="Cambria Math" panose="02040503050406030204" pitchFamily="18" charset="0"/>
                            </a:rPr>
                            <m:t>𝜕</m:t>
                          </m:r>
                          <m:d>
                            <m:dPr>
                              <m:ctrlPr>
                                <a:rPr lang="zh-CN" altLang="en-US" sz="1800" i="1" kern="100" dirty="0">
                                  <a:solidFill>
                                    <a:srgbClr val="836967"/>
                                  </a:solidFill>
                                  <a:effectLst/>
                                  <a:latin typeface="Cambria Math" panose="02040503050406030204" pitchFamily="18" charset="0"/>
                                </a:rPr>
                              </m:ctrlPr>
                            </m:dPr>
                            <m:e>
                              <m:r>
                                <a:rPr lang="zh-CN" altLang="en-US" sz="1800" i="1" kern="100" dirty="0">
                                  <a:effectLst/>
                                  <a:latin typeface="Cambria Math" panose="02040503050406030204" pitchFamily="18" charset="0"/>
                                </a:rPr>
                                <m:t>𝑇</m:t>
                              </m:r>
                              <m:r>
                                <a:rPr lang="zh-CN" altLang="en-US" sz="1800" i="0" kern="100" dirty="0">
                                  <a:effectLst/>
                                  <a:latin typeface="Cambria Math" panose="02040503050406030204" pitchFamily="18" charset="0"/>
                                </a:rPr>
                                <m:t>−</m:t>
                              </m:r>
                              <m:r>
                                <a:rPr lang="zh-CN" altLang="en-US" sz="1800" i="1" kern="100" dirty="0">
                                  <a:effectLst/>
                                  <a:latin typeface="Cambria Math" panose="02040503050406030204" pitchFamily="18" charset="0"/>
                                </a:rPr>
                                <m:t>𝑡</m:t>
                              </m:r>
                            </m:e>
                          </m:d>
                        </m:den>
                      </m:f>
                      <m:r>
                        <m:rPr>
                          <m:sty m:val="p"/>
                        </m:rPr>
                        <a:rPr lang="zh-CN" altLang="en-US" sz="1800" i="0" kern="100" dirty="0">
                          <a:effectLst/>
                          <a:latin typeface="Cambria Math" panose="02040503050406030204" pitchFamily="18" charset="0"/>
                        </a:rPr>
                        <m:t>Δ</m:t>
                      </m:r>
                      <m:d>
                        <m:dPr>
                          <m:ctrlPr>
                            <a:rPr lang="zh-CN" altLang="en-US" sz="1800" i="1" kern="100" dirty="0">
                              <a:solidFill>
                                <a:srgbClr val="836967"/>
                              </a:solidFill>
                              <a:effectLst/>
                              <a:latin typeface="Cambria Math" panose="02040503050406030204" pitchFamily="18" charset="0"/>
                            </a:rPr>
                          </m:ctrlPr>
                        </m:dPr>
                        <m:e>
                          <m:r>
                            <a:rPr lang="zh-CN" altLang="en-US" sz="1800" i="1" kern="100" dirty="0">
                              <a:effectLst/>
                              <a:latin typeface="Cambria Math" panose="02040503050406030204" pitchFamily="18" charset="0"/>
                            </a:rPr>
                            <m:t>𝑇</m:t>
                          </m:r>
                          <m:r>
                            <a:rPr lang="zh-CN" altLang="en-US" sz="1800" i="0" kern="100" dirty="0">
                              <a:effectLst/>
                              <a:latin typeface="Cambria Math" panose="02040503050406030204" pitchFamily="18" charset="0"/>
                            </a:rPr>
                            <m:t>−</m:t>
                          </m:r>
                          <m:r>
                            <a:rPr lang="zh-CN" altLang="en-US" sz="1800" i="1" kern="100" dirty="0">
                              <a:effectLst/>
                              <a:latin typeface="Cambria Math" panose="02040503050406030204" pitchFamily="18" charset="0"/>
                            </a:rPr>
                            <m:t>𝑡</m:t>
                          </m:r>
                        </m:e>
                      </m:d>
                      <m:r>
                        <a:rPr lang="zh-CN" altLang="en-US" sz="1800" i="0" kern="100" dirty="0">
                          <a:effectLst/>
                          <a:latin typeface="Cambria Math" panose="02040503050406030204" pitchFamily="18" charset="0"/>
                        </a:rPr>
                        <m:t>+</m:t>
                      </m:r>
                      <m:f>
                        <m:fPr>
                          <m:ctrlPr>
                            <a:rPr lang="zh-CN" altLang="en-US" sz="1800" i="1" kern="100" dirty="0">
                              <a:solidFill>
                                <a:srgbClr val="836967"/>
                              </a:solidFill>
                              <a:effectLst/>
                              <a:latin typeface="Cambria Math" panose="02040503050406030204" pitchFamily="18" charset="0"/>
                            </a:rPr>
                          </m:ctrlPr>
                        </m:fPr>
                        <m:num>
                          <m:r>
                            <a:rPr lang="zh-CN" altLang="en-US" sz="1800" i="0" kern="100" dirty="0">
                              <a:effectLst/>
                              <a:latin typeface="Cambria Math" panose="02040503050406030204" pitchFamily="18" charset="0"/>
                            </a:rPr>
                            <m:t>𝜕</m:t>
                          </m:r>
                          <m:r>
                            <a:rPr lang="zh-CN" altLang="en-US" sz="1800" i="1" kern="100" dirty="0">
                              <a:effectLst/>
                              <a:latin typeface="Cambria Math" panose="02040503050406030204" pitchFamily="18" charset="0"/>
                            </a:rPr>
                            <m:t>𝐶</m:t>
                          </m:r>
                        </m:num>
                        <m:den>
                          <m:r>
                            <a:rPr lang="zh-CN" altLang="en-US" sz="1800" i="0" kern="100" dirty="0">
                              <a:effectLst/>
                              <a:latin typeface="Cambria Math" panose="02040503050406030204" pitchFamily="18" charset="0"/>
                            </a:rPr>
                            <m:t>𝜕</m:t>
                          </m:r>
                          <m:r>
                            <a:rPr lang="zh-CN" altLang="en-US" sz="1800" i="1" kern="100" dirty="0">
                              <a:effectLst/>
                              <a:latin typeface="Cambria Math" panose="02040503050406030204" pitchFamily="18" charset="0"/>
                            </a:rPr>
                            <m:t>𝜎</m:t>
                          </m:r>
                        </m:den>
                      </m:f>
                      <m:r>
                        <m:rPr>
                          <m:sty m:val="p"/>
                        </m:rPr>
                        <a:rPr lang="zh-CN" altLang="en-US" sz="1800" i="0" kern="100" dirty="0">
                          <a:effectLst/>
                          <a:latin typeface="Cambria Math" panose="02040503050406030204" pitchFamily="18" charset="0"/>
                        </a:rPr>
                        <m:t>Δ</m:t>
                      </m:r>
                      <m:r>
                        <a:rPr lang="zh-CN" altLang="en-US" sz="1800" i="1" kern="100" dirty="0">
                          <a:effectLst/>
                          <a:latin typeface="Cambria Math" panose="02040503050406030204" pitchFamily="18" charset="0"/>
                        </a:rPr>
                        <m:t>𝜎</m:t>
                      </m:r>
                      <m:r>
                        <a:rPr lang="zh-CN" altLang="en-US" sz="1800" i="0" kern="100" dirty="0">
                          <a:effectLst/>
                          <a:latin typeface="Cambria Math" panose="02040503050406030204" pitchFamily="18" charset="0"/>
                        </a:rPr>
                        <m:t>+</m:t>
                      </m:r>
                      <m:r>
                        <a:rPr lang="zh-CN" altLang="en-US" sz="1800" i="1" kern="100" dirty="0">
                          <a:effectLst/>
                          <a:latin typeface="Cambria Math" panose="02040503050406030204" pitchFamily="18" charset="0"/>
                        </a:rPr>
                        <m:t>𝜀</m:t>
                      </m:r>
                    </m:oMath>
                  </m:oMathPara>
                </a14:m>
                <a:endParaRPr lang="en-US" altLang="zh-CN" sz="1800" kern="100" dirty="0">
                  <a:effectLst/>
                  <a:latin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sz="1800" b="0" i="0" kern="100" smtClean="0">
                          <a:effectLst/>
                          <a:latin typeface="Cambria Math" panose="02040503050406030204" pitchFamily="18" charset="0"/>
                          <a:ea typeface="楷体" panose="02010609060101010101" pitchFamily="49" charset="-122"/>
                          <a:cs typeface="Times New Roman" panose="02020603050405020304" pitchFamily="18" charset="0"/>
                        </a:rPr>
                        <m:t>Δ</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𝐶</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0" i="1" kern="100" smtClean="0">
                          <a:effectLst/>
                          <a:latin typeface="Cambria Math" panose="02040503050406030204" pitchFamily="18" charset="0"/>
                          <a:ea typeface="楷体" panose="02010609060101010101" pitchFamily="49" charset="-122"/>
                          <a:cs typeface="Times New Roman" panose="02020603050405020304" pitchFamily="18" charset="0"/>
                        </a:rPr>
                        <m:t>𝑑𝑒𝑙𝑡𝑎</m:t>
                      </m:r>
                      <m:r>
                        <m:rPr>
                          <m:sty m:val="p"/>
                        </m:rPr>
                        <a:rPr lang="zh-CN" altLang="en-US" kern="100" dirty="0">
                          <a:latin typeface="Cambria Math" panose="02040503050406030204" pitchFamily="18" charset="0"/>
                        </a:rPr>
                        <m:t>Δ</m:t>
                      </m:r>
                      <m:r>
                        <a:rPr lang="zh-CN" altLang="en-US" i="1" kern="100" dirty="0">
                          <a:latin typeface="Cambria Math" panose="02040503050406030204" pitchFamily="18" charset="0"/>
                        </a:rPr>
                        <m:t>𝑆</m:t>
                      </m:r>
                      <m:r>
                        <a:rPr lang="en-US" altLang="zh-CN" b="0" i="1" kern="100" dirty="0" smtClean="0">
                          <a:latin typeface="Cambria Math" panose="02040503050406030204" pitchFamily="18" charset="0"/>
                        </a:rPr>
                        <m:t>+</m:t>
                      </m:r>
                      <m:f>
                        <m:fPr>
                          <m:ctrlPr>
                            <a:rPr lang="zh-CN" altLang="en-US" i="1" kern="100" dirty="0" smtClean="0">
                              <a:solidFill>
                                <a:schemeClr val="tx1"/>
                              </a:solidFill>
                              <a:latin typeface="Cambria Math" panose="02040503050406030204" pitchFamily="18" charset="0"/>
                            </a:rPr>
                          </m:ctrlPr>
                        </m:fPr>
                        <m:num>
                          <m:r>
                            <a:rPr lang="zh-CN" altLang="en-US" kern="100" dirty="0">
                              <a:solidFill>
                                <a:schemeClr val="tx1"/>
                              </a:solidFill>
                              <a:latin typeface="Cambria Math" panose="02040503050406030204" pitchFamily="18" charset="0"/>
                            </a:rPr>
                            <m:t>1</m:t>
                          </m:r>
                        </m:num>
                        <m:den>
                          <m:r>
                            <a:rPr lang="zh-CN" altLang="en-US" kern="100" dirty="0">
                              <a:solidFill>
                                <a:schemeClr val="tx1"/>
                              </a:solidFill>
                              <a:latin typeface="Cambria Math" panose="02040503050406030204" pitchFamily="18" charset="0"/>
                            </a:rPr>
                            <m:t>2</m:t>
                          </m:r>
                        </m:den>
                      </m:f>
                      <m:r>
                        <a:rPr lang="en-US" altLang="zh-CN" b="0" i="1" kern="100" dirty="0" smtClean="0">
                          <a:solidFill>
                            <a:schemeClr val="tx1"/>
                          </a:solidFill>
                          <a:latin typeface="Cambria Math" panose="02040503050406030204" pitchFamily="18" charset="0"/>
                        </a:rPr>
                        <m:t>𝑔𝑎𝑚𝑚𝑎</m:t>
                      </m:r>
                      <m:sSup>
                        <m:sSupPr>
                          <m:ctrlPr>
                            <a:rPr lang="zh-CN" altLang="en-US" i="1" kern="100" dirty="0">
                              <a:solidFill>
                                <a:srgbClr val="836967"/>
                              </a:solidFill>
                              <a:latin typeface="Cambria Math" panose="02040503050406030204" pitchFamily="18" charset="0"/>
                            </a:rPr>
                          </m:ctrlPr>
                        </m:sSupPr>
                        <m:e>
                          <m:d>
                            <m:dPr>
                              <m:ctrlPr>
                                <a:rPr lang="zh-CN" altLang="en-US" i="1" kern="100" dirty="0">
                                  <a:latin typeface="Cambria Math" panose="02040503050406030204" pitchFamily="18" charset="0"/>
                                </a:rPr>
                              </m:ctrlPr>
                            </m:dPr>
                            <m:e>
                              <m:r>
                                <m:rPr>
                                  <m:sty m:val="p"/>
                                </m:rPr>
                                <a:rPr lang="en-US" altLang="zh-CN" kern="100" dirty="0">
                                  <a:latin typeface="Cambria Math" panose="02040503050406030204" pitchFamily="18" charset="0"/>
                                </a:rPr>
                                <m:t>Δ</m:t>
                              </m:r>
                              <m:r>
                                <a:rPr lang="en-US" altLang="zh-CN" i="1" kern="100" dirty="0">
                                  <a:latin typeface="Cambria Math" panose="02040503050406030204" pitchFamily="18" charset="0"/>
                                </a:rPr>
                                <m:t>𝑆</m:t>
                              </m:r>
                            </m:e>
                          </m:d>
                        </m:e>
                        <m:sup>
                          <m:r>
                            <a:rPr lang="zh-CN" altLang="en-US" kern="100" dirty="0">
                              <a:latin typeface="Cambria Math" panose="02040503050406030204" pitchFamily="18" charset="0"/>
                            </a:rPr>
                            <m:t>2</m:t>
                          </m:r>
                        </m:sup>
                      </m:sSup>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𝑡h𝑒𝑡𝑎</m:t>
                      </m:r>
                      <m:r>
                        <m:rPr>
                          <m:sty m:val="p"/>
                        </m:rPr>
                        <a:rPr lang="en-US" altLang="zh-CN" b="0" i="0" kern="100" dirty="0" smtClean="0">
                          <a:latin typeface="Cambria Math" panose="02040503050406030204" pitchFamily="18" charset="0"/>
                        </a:rPr>
                        <m:t>Δ</m:t>
                      </m:r>
                      <m:r>
                        <a:rPr lang="en-US" altLang="zh-CN" b="0" i="1" kern="100" dirty="0" smtClean="0">
                          <a:latin typeface="Cambria Math" panose="02040503050406030204" pitchFamily="18" charset="0"/>
                        </a:rPr>
                        <m:t>𝑡</m:t>
                      </m:r>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𝑣𝑒𝑔𝑎</m:t>
                      </m:r>
                      <m:r>
                        <m:rPr>
                          <m:sty m:val="p"/>
                        </m:rPr>
                        <a:rPr lang="en-US" altLang="zh-CN" b="0" i="0" kern="100" dirty="0" smtClean="0">
                          <a:latin typeface="Cambria Math" panose="02040503050406030204" pitchFamily="18" charset="0"/>
                        </a:rPr>
                        <m:t>Δ</m:t>
                      </m:r>
                      <m:r>
                        <m:rPr>
                          <m:sty m:val="p"/>
                        </m:rPr>
                        <a:rPr lang="en-US" altLang="zh-CN" b="0" i="1" kern="100" dirty="0" smtClean="0">
                          <a:latin typeface="Cambria Math" panose="02040503050406030204" pitchFamily="18" charset="0"/>
                        </a:rPr>
                        <m:t>σ</m:t>
                      </m:r>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𝜖</m:t>
                      </m:r>
                    </m:oMath>
                  </m:oMathPara>
                </a14:m>
                <a:endParaRPr lang="en-US" altLang="zh-CN" b="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BSM:</a:t>
                </a:r>
              </a:p>
              <a:p>
                <a:pPr indent="304800" algn="just">
                  <a:lnSpc>
                    <a:spcPct val="150000"/>
                  </a:lnSpc>
                </a:pPr>
                <a14:m>
                  <m:oMathPara xmlns:m="http://schemas.openxmlformats.org/officeDocument/2006/math">
                    <m:oMathParaPr>
                      <m:jc m:val="centerGroup"/>
                    </m:oMathParaPr>
                    <m:oMath xmlns:m="http://schemas.openxmlformats.org/officeDocument/2006/math">
                      <m:f>
                        <m:fPr>
                          <m:ctrlPr>
                            <a:rPr lang="zh-CN" altLang="en-US" sz="1800" i="1" kern="100" smtClean="0">
                              <a:solidFill>
                                <a:srgbClr val="836967"/>
                              </a:solidFill>
                              <a:effectLst/>
                              <a:latin typeface="Cambria Math" panose="02040503050406030204" pitchFamily="18" charset="0"/>
                            </a:rPr>
                          </m:ctrlPr>
                        </m:fPr>
                        <m:num>
                          <m:r>
                            <a:rPr lang="zh-CN" altLang="en-US" sz="1800" i="1" kern="100" smtClean="0">
                              <a:effectLst/>
                              <a:latin typeface="Cambria Math" panose="02040503050406030204" pitchFamily="18" charset="0"/>
                            </a:rPr>
                            <m:t>𝜕</m:t>
                          </m:r>
                          <m:r>
                            <a:rPr lang="zh-CN" altLang="en-US" sz="1800" i="1" kern="100" smtClean="0">
                              <a:effectLst/>
                              <a:latin typeface="Cambria Math" panose="02040503050406030204" pitchFamily="18" charset="0"/>
                            </a:rPr>
                            <m:t>𝐶</m:t>
                          </m:r>
                        </m:num>
                        <m:den>
                          <m:r>
                            <a:rPr lang="zh-CN" altLang="en-US" sz="1800" i="1" kern="100" smtClean="0">
                              <a:effectLst/>
                              <a:latin typeface="Cambria Math" panose="02040503050406030204" pitchFamily="18" charset="0"/>
                            </a:rPr>
                            <m:t>𝜕</m:t>
                          </m:r>
                          <m:r>
                            <a:rPr lang="zh-CN" altLang="en-US" sz="1800" i="1" kern="100" smtClean="0">
                              <a:effectLst/>
                              <a:latin typeface="Cambria Math" panose="02040503050406030204" pitchFamily="18" charset="0"/>
                            </a:rPr>
                            <m:t>𝑡</m:t>
                          </m:r>
                        </m:den>
                      </m:f>
                      <m:r>
                        <a:rPr lang="zh-CN" altLang="en-US" sz="1800" i="1" kern="100" smtClean="0">
                          <a:effectLst/>
                          <a:latin typeface="Cambria Math" panose="02040503050406030204" pitchFamily="18" charset="0"/>
                        </a:rPr>
                        <m:t>+</m:t>
                      </m:r>
                      <m:f>
                        <m:fPr>
                          <m:ctrlPr>
                            <a:rPr lang="zh-CN" altLang="en-US" sz="1800" i="1" kern="100" smtClean="0">
                              <a:solidFill>
                                <a:srgbClr val="836967"/>
                              </a:solidFill>
                              <a:effectLst/>
                              <a:latin typeface="Cambria Math" panose="02040503050406030204" pitchFamily="18" charset="0"/>
                            </a:rPr>
                          </m:ctrlPr>
                        </m:fPr>
                        <m:num>
                          <m:r>
                            <a:rPr lang="zh-CN" altLang="en-US" sz="1800" i="1" kern="100" smtClean="0">
                              <a:effectLst/>
                              <a:latin typeface="Cambria Math" panose="02040503050406030204" pitchFamily="18" charset="0"/>
                            </a:rPr>
                            <m:t>𝜕</m:t>
                          </m:r>
                          <m:r>
                            <a:rPr lang="zh-CN" altLang="en-US" sz="1800" i="1" kern="100" smtClean="0">
                              <a:effectLst/>
                              <a:latin typeface="Cambria Math" panose="02040503050406030204" pitchFamily="18" charset="0"/>
                            </a:rPr>
                            <m:t>𝐶</m:t>
                          </m:r>
                        </m:num>
                        <m:den>
                          <m:r>
                            <a:rPr lang="zh-CN" altLang="en-US" sz="1800" i="1" kern="100" smtClean="0">
                              <a:effectLst/>
                              <a:latin typeface="Cambria Math" panose="02040503050406030204" pitchFamily="18" charset="0"/>
                            </a:rPr>
                            <m:t>𝜕</m:t>
                          </m:r>
                          <m:r>
                            <a:rPr lang="zh-CN" altLang="en-US" sz="1800" i="1" kern="100" smtClean="0">
                              <a:effectLst/>
                              <a:latin typeface="Cambria Math" panose="02040503050406030204" pitchFamily="18" charset="0"/>
                            </a:rPr>
                            <m:t>𝑆</m:t>
                          </m:r>
                        </m:den>
                      </m:f>
                      <m:r>
                        <a:rPr lang="zh-CN" altLang="en-US" sz="1800" i="1" kern="100" smtClean="0">
                          <a:effectLst/>
                          <a:latin typeface="Cambria Math" panose="02040503050406030204" pitchFamily="18" charset="0"/>
                        </a:rPr>
                        <m:t>𝑟</m:t>
                      </m:r>
                      <m:sSub>
                        <m:sSubPr>
                          <m:ctrlPr>
                            <a:rPr lang="zh-CN" altLang="en-US" sz="1800" i="1" kern="100" smtClean="0">
                              <a:solidFill>
                                <a:srgbClr val="836967"/>
                              </a:solidFill>
                              <a:effectLst/>
                              <a:latin typeface="Cambria Math" panose="02040503050406030204" pitchFamily="18" charset="0"/>
                            </a:rPr>
                          </m:ctrlPr>
                        </m:sSubPr>
                        <m:e>
                          <m:r>
                            <a:rPr lang="zh-CN" altLang="en-US" sz="1800" i="1" kern="100" smtClean="0">
                              <a:effectLst/>
                              <a:latin typeface="Cambria Math" panose="02040503050406030204" pitchFamily="18" charset="0"/>
                            </a:rPr>
                            <m:t>𝑆</m:t>
                          </m:r>
                        </m:e>
                        <m:sub>
                          <m:r>
                            <a:rPr lang="zh-CN" altLang="en-US" sz="1800" i="1" kern="100" smtClean="0">
                              <a:effectLst/>
                              <a:latin typeface="Cambria Math" panose="02040503050406030204" pitchFamily="18" charset="0"/>
                            </a:rPr>
                            <m:t>𝑡</m:t>
                          </m:r>
                        </m:sub>
                      </m:sSub>
                      <m:r>
                        <a:rPr lang="zh-CN" altLang="en-US" sz="1800" i="1" kern="100" smtClean="0">
                          <a:effectLst/>
                          <a:latin typeface="Cambria Math" panose="02040503050406030204" pitchFamily="18" charset="0"/>
                        </a:rPr>
                        <m:t>+</m:t>
                      </m:r>
                      <m:f>
                        <m:fPr>
                          <m:ctrlPr>
                            <a:rPr lang="zh-CN" altLang="en-US" sz="1800" i="1" kern="100" smtClean="0">
                              <a:solidFill>
                                <a:srgbClr val="836967"/>
                              </a:solidFill>
                              <a:effectLst/>
                              <a:latin typeface="Cambria Math" panose="02040503050406030204" pitchFamily="18" charset="0"/>
                            </a:rPr>
                          </m:ctrlPr>
                        </m:fPr>
                        <m:num>
                          <m:r>
                            <a:rPr lang="zh-CN" altLang="en-US" sz="1800" i="1" kern="100" smtClean="0">
                              <a:effectLst/>
                              <a:latin typeface="Cambria Math" panose="02040503050406030204" pitchFamily="18" charset="0"/>
                            </a:rPr>
                            <m:t>1</m:t>
                          </m:r>
                        </m:num>
                        <m:den>
                          <m:r>
                            <a:rPr lang="zh-CN" altLang="en-US" sz="1800" i="1" kern="100" smtClean="0">
                              <a:effectLst/>
                              <a:latin typeface="Cambria Math" panose="02040503050406030204" pitchFamily="18" charset="0"/>
                            </a:rPr>
                            <m:t>2</m:t>
                          </m:r>
                        </m:den>
                      </m:f>
                      <m:f>
                        <m:fPr>
                          <m:ctrlPr>
                            <a:rPr lang="zh-CN" altLang="en-US" sz="1800" i="1" kern="100" smtClean="0">
                              <a:solidFill>
                                <a:srgbClr val="836967"/>
                              </a:solidFill>
                              <a:effectLst/>
                              <a:latin typeface="Cambria Math" panose="02040503050406030204" pitchFamily="18" charset="0"/>
                            </a:rPr>
                          </m:ctrlPr>
                        </m:fPr>
                        <m:num>
                          <m:sSup>
                            <m:sSupPr>
                              <m:ctrlPr>
                                <a:rPr lang="zh-CN" altLang="en-US" sz="1800" i="1" kern="100" smtClean="0">
                                  <a:solidFill>
                                    <a:srgbClr val="836967"/>
                                  </a:solidFill>
                                  <a:effectLst/>
                                  <a:latin typeface="Cambria Math" panose="02040503050406030204" pitchFamily="18" charset="0"/>
                                </a:rPr>
                              </m:ctrlPr>
                            </m:sSupPr>
                            <m:e>
                              <m:r>
                                <a:rPr lang="zh-CN" altLang="en-US" sz="1800" i="1" kern="100" smtClean="0">
                                  <a:effectLst/>
                                  <a:latin typeface="Cambria Math" panose="02040503050406030204" pitchFamily="18" charset="0"/>
                                </a:rPr>
                                <m:t>𝜕</m:t>
                              </m:r>
                            </m:e>
                            <m:sup>
                              <m:r>
                                <a:rPr lang="zh-CN" altLang="en-US" sz="1800" i="1" kern="100" smtClean="0">
                                  <a:effectLst/>
                                  <a:latin typeface="Cambria Math" panose="02040503050406030204" pitchFamily="18" charset="0"/>
                                </a:rPr>
                                <m:t>2</m:t>
                              </m:r>
                            </m:sup>
                          </m:sSup>
                          <m:r>
                            <a:rPr lang="zh-CN" altLang="en-US" sz="1800" i="1" kern="100" smtClean="0">
                              <a:effectLst/>
                              <a:latin typeface="Cambria Math" panose="02040503050406030204" pitchFamily="18" charset="0"/>
                            </a:rPr>
                            <m:t>𝐶</m:t>
                          </m:r>
                        </m:num>
                        <m:den>
                          <m:sSup>
                            <m:sSupPr>
                              <m:ctrlPr>
                                <a:rPr lang="zh-CN" altLang="en-US" sz="1800" i="1" kern="100" smtClean="0">
                                  <a:solidFill>
                                    <a:srgbClr val="836967"/>
                                  </a:solidFill>
                                  <a:effectLst/>
                                  <a:latin typeface="Cambria Math" panose="02040503050406030204" pitchFamily="18" charset="0"/>
                                </a:rPr>
                              </m:ctrlPr>
                            </m:sSupPr>
                            <m:e>
                              <m:d>
                                <m:dPr>
                                  <m:ctrlPr>
                                    <a:rPr lang="zh-CN" altLang="en-US" sz="1800" i="1" kern="100" smtClean="0">
                                      <a:solidFill>
                                        <a:srgbClr val="836967"/>
                                      </a:solidFill>
                                      <a:effectLst/>
                                      <a:latin typeface="Cambria Math" panose="02040503050406030204" pitchFamily="18" charset="0"/>
                                    </a:rPr>
                                  </m:ctrlPr>
                                </m:dPr>
                                <m:e>
                                  <m:r>
                                    <a:rPr lang="zh-CN" altLang="en-US" sz="1800" i="1" kern="100" smtClean="0">
                                      <a:effectLst/>
                                      <a:latin typeface="Cambria Math" panose="02040503050406030204" pitchFamily="18" charset="0"/>
                                    </a:rPr>
                                    <m:t>𝜕</m:t>
                                  </m:r>
                                  <m:r>
                                    <a:rPr lang="en-US" altLang="zh-CN" sz="1800" b="0" i="1" kern="100" smtClean="0">
                                      <a:effectLst/>
                                      <a:latin typeface="Cambria Math" panose="02040503050406030204" pitchFamily="18" charset="0"/>
                                    </a:rPr>
                                    <m:t>𝑆</m:t>
                                  </m:r>
                                </m:e>
                              </m:d>
                            </m:e>
                            <m:sup>
                              <m:r>
                                <a:rPr lang="zh-CN" altLang="en-US" sz="1800" i="1" kern="100" smtClean="0">
                                  <a:effectLst/>
                                  <a:latin typeface="Cambria Math" panose="02040503050406030204" pitchFamily="18" charset="0"/>
                                </a:rPr>
                                <m:t>2</m:t>
                              </m:r>
                            </m:sup>
                          </m:sSup>
                        </m:den>
                      </m:f>
                      <m:sSup>
                        <m:sSupPr>
                          <m:ctrlPr>
                            <a:rPr lang="zh-CN" altLang="en-US" sz="1800" i="1" kern="100" smtClean="0">
                              <a:solidFill>
                                <a:schemeClr val="tx1"/>
                              </a:solidFill>
                              <a:effectLst/>
                              <a:latin typeface="Cambria Math" panose="02040503050406030204" pitchFamily="18" charset="0"/>
                            </a:rPr>
                          </m:ctrlPr>
                        </m:sSupPr>
                        <m:e>
                          <m:r>
                            <a:rPr lang="zh-CN" altLang="en-US" sz="1800" i="1" kern="100" smtClean="0">
                              <a:solidFill>
                                <a:schemeClr val="tx1"/>
                              </a:solidFill>
                              <a:effectLst/>
                              <a:latin typeface="Cambria Math" panose="02040503050406030204" pitchFamily="18" charset="0"/>
                            </a:rPr>
                            <m:t>𝜎</m:t>
                          </m:r>
                        </m:e>
                        <m:sup>
                          <m:r>
                            <a:rPr lang="zh-CN" altLang="en-US" sz="1800" i="1" kern="100" smtClean="0">
                              <a:solidFill>
                                <a:schemeClr val="tx1"/>
                              </a:solidFill>
                              <a:effectLst/>
                              <a:latin typeface="Cambria Math" panose="02040503050406030204" pitchFamily="18" charset="0"/>
                            </a:rPr>
                            <m:t>2</m:t>
                          </m:r>
                        </m:sup>
                      </m:sSup>
                      <m:sSup>
                        <m:sSupPr>
                          <m:ctrlPr>
                            <a:rPr lang="zh-CN" altLang="en-US" sz="1800" i="1" kern="100" smtClean="0">
                              <a:solidFill>
                                <a:schemeClr val="tx1"/>
                              </a:solidFill>
                              <a:effectLst/>
                              <a:latin typeface="Cambria Math" panose="02040503050406030204" pitchFamily="18" charset="0"/>
                            </a:rPr>
                          </m:ctrlPr>
                        </m:sSupPr>
                        <m:e>
                          <m:sSub>
                            <m:sSubPr>
                              <m:ctrlPr>
                                <a:rPr lang="en-US" altLang="zh-CN" sz="1800" b="0" i="1" kern="100" smtClean="0">
                                  <a:solidFill>
                                    <a:schemeClr val="tx1"/>
                                  </a:solidFill>
                                  <a:effectLst/>
                                  <a:latin typeface="Cambria Math" panose="02040503050406030204" pitchFamily="18" charset="0"/>
                                </a:rPr>
                              </m:ctrlPr>
                            </m:sSubPr>
                            <m:e>
                              <m:r>
                                <a:rPr lang="en-US" altLang="zh-CN" sz="1800" b="0" i="1" kern="100" smtClean="0">
                                  <a:solidFill>
                                    <a:schemeClr val="tx1"/>
                                  </a:solidFill>
                                  <a:effectLst/>
                                  <a:latin typeface="Cambria Math" panose="02040503050406030204" pitchFamily="18" charset="0"/>
                                </a:rPr>
                                <m:t>𝑆</m:t>
                              </m:r>
                            </m:e>
                            <m:sub>
                              <m:r>
                                <a:rPr lang="en-US" altLang="zh-CN" sz="1800" b="0" i="1" kern="100" smtClean="0">
                                  <a:solidFill>
                                    <a:schemeClr val="tx1"/>
                                  </a:solidFill>
                                  <a:effectLst/>
                                  <a:latin typeface="Cambria Math" panose="02040503050406030204" pitchFamily="18" charset="0"/>
                                </a:rPr>
                                <m:t>𝑡</m:t>
                              </m:r>
                            </m:sub>
                          </m:sSub>
                        </m:e>
                        <m:sup>
                          <m:r>
                            <a:rPr lang="zh-CN" altLang="en-US" sz="1800" i="1" kern="100" smtClean="0">
                              <a:solidFill>
                                <a:schemeClr val="tx1"/>
                              </a:solidFill>
                              <a:effectLst/>
                              <a:latin typeface="Cambria Math" panose="02040503050406030204" pitchFamily="18" charset="0"/>
                            </a:rPr>
                            <m:t>2</m:t>
                          </m:r>
                        </m:sup>
                      </m:sSup>
                      <m:r>
                        <a:rPr lang="zh-CN" altLang="en-US" sz="1800" i="1" kern="100" smtClean="0">
                          <a:effectLst/>
                          <a:latin typeface="Cambria Math" panose="02040503050406030204" pitchFamily="18" charset="0"/>
                        </a:rPr>
                        <m:t>=</m:t>
                      </m:r>
                      <m:r>
                        <a:rPr lang="zh-CN" altLang="en-US" sz="1800" i="1" kern="100" smtClean="0">
                          <a:effectLst/>
                          <a:latin typeface="Cambria Math" panose="02040503050406030204" pitchFamily="18" charset="0"/>
                        </a:rPr>
                        <m:t>𝑟𝐶</m:t>
                      </m:r>
                    </m:oMath>
                  </m:oMathPara>
                </a14:m>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r>
                  <a:rPr lang="zh-CN" altLang="en-US" kern="100" dirty="0">
                    <a:latin typeface="+mn-ea"/>
                    <a:cs typeface="Times New Roman" panose="02020603050405020304" pitchFamily="18" charset="0"/>
                  </a:rPr>
                  <a:t>代入</a:t>
                </a:r>
                <a14:m>
                  <m:oMath xmlns:m="http://schemas.openxmlformats.org/officeDocument/2006/math">
                    <m:f>
                      <m:fPr>
                        <m:ctrlPr>
                          <a:rPr lang="zh-CN" altLang="en-US" sz="1800" i="1" kern="100" smtClean="0">
                            <a:solidFill>
                              <a:srgbClr val="836967"/>
                            </a:solidFill>
                            <a:effectLst/>
                            <a:latin typeface="Cambria Math" panose="02040503050406030204" pitchFamily="18" charset="0"/>
                          </a:rPr>
                        </m:ctrlPr>
                      </m:fPr>
                      <m:num>
                        <m:r>
                          <a:rPr lang="zh-CN" altLang="en-US" sz="1800" i="1" kern="100" smtClean="0">
                            <a:effectLst/>
                            <a:latin typeface="Cambria Math" panose="02040503050406030204" pitchFamily="18" charset="0"/>
                          </a:rPr>
                          <m:t>𝜕</m:t>
                        </m:r>
                        <m:r>
                          <a:rPr lang="zh-CN" altLang="en-US" sz="1800" i="1" kern="100" smtClean="0">
                            <a:effectLst/>
                            <a:latin typeface="Cambria Math" panose="02040503050406030204" pitchFamily="18" charset="0"/>
                          </a:rPr>
                          <m:t>𝐶</m:t>
                        </m:r>
                      </m:num>
                      <m:den>
                        <m:r>
                          <a:rPr lang="zh-CN" altLang="en-US" sz="1800" i="1" kern="100" smtClean="0">
                            <a:effectLst/>
                            <a:latin typeface="Cambria Math" panose="02040503050406030204" pitchFamily="18" charset="0"/>
                          </a:rPr>
                          <m:t>𝜕</m:t>
                        </m:r>
                        <m:r>
                          <a:rPr lang="zh-CN" altLang="en-US" sz="1800" i="1" kern="100" smtClean="0">
                            <a:effectLst/>
                            <a:latin typeface="Cambria Math" panose="02040503050406030204" pitchFamily="18" charset="0"/>
                          </a:rPr>
                          <m:t>𝑡</m:t>
                        </m:r>
                      </m:den>
                    </m:f>
                  </m:oMath>
                </a14:m>
                <a:r>
                  <a:rPr lang="zh-CN" altLang="en-US" kern="100" dirty="0">
                    <a:latin typeface="+mn-ea"/>
                    <a:cs typeface="Times New Roman" panose="02020603050405020304" pitchFamily="18" charset="0"/>
                  </a:rPr>
                  <a:t>，并暂时不考虑</a:t>
                </a:r>
                <a:r>
                  <a:rPr lang="en-US" altLang="zh-CN" kern="100" dirty="0">
                    <a:latin typeface="+mn-ea"/>
                    <a:cs typeface="Times New Roman" panose="02020603050405020304" pitchFamily="18" charset="0"/>
                  </a:rPr>
                  <a:t>Vega</a:t>
                </a:r>
                <a:r>
                  <a:rPr lang="zh-CN" altLang="en-US" kern="100" dirty="0">
                    <a:latin typeface="+mn-ea"/>
                    <a:cs typeface="Times New Roman" panose="02020603050405020304" pitchFamily="18" charset="0"/>
                  </a:rPr>
                  <a:t>项，有</a:t>
                </a:r>
                <a:r>
                  <a:rPr lang="zh-CN" altLang="en-US" sz="1800" kern="100" dirty="0">
                    <a:effectLst/>
                    <a:latin typeface="+mn-ea"/>
                    <a:cs typeface="Times New Roman" panose="02020603050405020304" pitchFamily="18" charset="0"/>
                  </a:rPr>
                  <a:t>：</a:t>
                </a:r>
                <a:endParaRPr lang="en-US" altLang="zh-CN" sz="1800" kern="100" dirty="0">
                  <a:effectLst/>
                  <a:latin typeface="+mn-ea"/>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b="0" i="0" kern="100" smtClean="0">
                          <a:latin typeface="Cambria Math" panose="02040503050406030204" pitchFamily="18" charset="0"/>
                          <a:ea typeface="楷体" panose="02010609060101010101" pitchFamily="49" charset="-122"/>
                          <a:cs typeface="Times New Roman" panose="02020603050405020304" pitchFamily="18" charset="0"/>
                        </a:rPr>
                        <m:t>d</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𝑑𝑒𝑙𝑡𝑎</m:t>
                      </m:r>
                      <m:r>
                        <a:rPr lang="en-US" altLang="zh-CN" b="0" i="0" kern="100" smtClean="0">
                          <a:latin typeface="Cambria Math" panose="02040503050406030204" pitchFamily="18" charset="0"/>
                          <a:ea typeface="楷体" panose="02010609060101010101" pitchFamily="49" charset="-122"/>
                          <a:cs typeface="Times New Roman" panose="02020603050405020304" pitchFamily="18" charset="0"/>
                        </a:rPr>
                        <m:t> </m:t>
                      </m:r>
                      <m:r>
                        <m:rPr>
                          <m:sty m:val="p"/>
                        </m:rPr>
                        <a:rPr lang="en-US" altLang="zh-CN" b="0" i="0" kern="100" dirty="0" smtClean="0">
                          <a:latin typeface="Cambria Math" panose="02040503050406030204" pitchFamily="18" charset="0"/>
                        </a:rPr>
                        <m:t>d</m:t>
                      </m:r>
                      <m:r>
                        <a:rPr lang="zh-CN" altLang="en-US" i="1" kern="100" dirty="0">
                          <a:latin typeface="Cambria Math" panose="02040503050406030204" pitchFamily="18" charset="0"/>
                        </a:rPr>
                        <m:t>𝑆</m:t>
                      </m:r>
                      <m:r>
                        <a:rPr lang="en-US" altLang="zh-CN" i="1" kern="100" dirty="0">
                          <a:latin typeface="Cambria Math" panose="02040503050406030204" pitchFamily="18" charset="0"/>
                        </a:rPr>
                        <m:t>+</m:t>
                      </m:r>
                      <m:f>
                        <m:fPr>
                          <m:ctrlPr>
                            <a:rPr lang="zh-CN" altLang="en-US" i="1" kern="100" dirty="0">
                              <a:latin typeface="Cambria Math" panose="02040503050406030204" pitchFamily="18" charset="0"/>
                            </a:rPr>
                          </m:ctrlPr>
                        </m:fPr>
                        <m:num>
                          <m:r>
                            <a:rPr lang="zh-CN" altLang="en-US" kern="100" dirty="0">
                              <a:latin typeface="Cambria Math" panose="02040503050406030204" pitchFamily="18" charset="0"/>
                            </a:rPr>
                            <m:t>1</m:t>
                          </m:r>
                        </m:num>
                        <m:den>
                          <m:r>
                            <a:rPr lang="zh-CN" altLang="en-US" kern="100" dirty="0">
                              <a:latin typeface="Cambria Math" panose="02040503050406030204" pitchFamily="18" charset="0"/>
                            </a:rPr>
                            <m:t>2</m:t>
                          </m:r>
                        </m:den>
                      </m:f>
                      <m:r>
                        <a:rPr lang="en-US" altLang="zh-CN" i="1" kern="100" dirty="0">
                          <a:latin typeface="Cambria Math" panose="02040503050406030204" pitchFamily="18" charset="0"/>
                        </a:rPr>
                        <m:t>𝑔𝑎𝑚𝑚𝑎</m:t>
                      </m:r>
                      <m:sSup>
                        <m:sSupPr>
                          <m:ctrlPr>
                            <a:rPr lang="zh-CN" altLang="en-US" i="1" kern="100" dirty="0">
                              <a:solidFill>
                                <a:srgbClr val="836967"/>
                              </a:solidFill>
                              <a:latin typeface="Cambria Math" panose="02040503050406030204" pitchFamily="18" charset="0"/>
                            </a:rPr>
                          </m:ctrlPr>
                        </m:sSupPr>
                        <m:e>
                          <m:d>
                            <m:dPr>
                              <m:ctrlPr>
                                <a:rPr lang="zh-CN" altLang="en-US" i="1" kern="100" dirty="0">
                                  <a:latin typeface="Cambria Math" panose="02040503050406030204" pitchFamily="18" charset="0"/>
                                </a:rPr>
                              </m:ctrlPr>
                            </m:dPr>
                            <m:e>
                              <m:r>
                                <m:rPr>
                                  <m:sty m:val="p"/>
                                </m:rPr>
                                <a:rPr lang="en-US" altLang="zh-CN" b="0" i="0" kern="100" dirty="0" smtClean="0">
                                  <a:latin typeface="Cambria Math" panose="02040503050406030204" pitchFamily="18" charset="0"/>
                                </a:rPr>
                                <m:t>d</m:t>
                              </m:r>
                              <m:r>
                                <a:rPr lang="en-US" altLang="zh-CN" i="1" kern="100" dirty="0">
                                  <a:latin typeface="Cambria Math" panose="02040503050406030204" pitchFamily="18" charset="0"/>
                                </a:rPr>
                                <m:t>𝑆</m:t>
                              </m:r>
                            </m:e>
                          </m:d>
                        </m:e>
                        <m:sup>
                          <m:r>
                            <a:rPr lang="zh-CN" altLang="en-US" kern="100" dirty="0">
                              <a:latin typeface="Cambria Math" panose="02040503050406030204" pitchFamily="18" charset="0"/>
                            </a:rPr>
                            <m:t>2</m:t>
                          </m:r>
                        </m:sup>
                      </m:sSup>
                      <m:r>
                        <a:rPr lang="en-US" altLang="zh-CN" i="1" kern="100" dirty="0">
                          <a:latin typeface="Cambria Math" panose="02040503050406030204" pitchFamily="18" charset="0"/>
                        </a:rPr>
                        <m:t>+</m:t>
                      </m:r>
                      <m:d>
                        <m:dPr>
                          <m:ctrlPr>
                            <a:rPr lang="en-US" altLang="zh-CN" i="1" kern="100" dirty="0" smtClean="0">
                              <a:latin typeface="Cambria Math" panose="02040503050406030204" pitchFamily="18" charset="0"/>
                            </a:rPr>
                          </m:ctrlPr>
                        </m:dPr>
                        <m:e>
                          <m:r>
                            <a:rPr lang="en-US" altLang="zh-CN" b="0" i="1" kern="100" dirty="0" smtClean="0">
                              <a:latin typeface="Cambria Math" panose="02040503050406030204" pitchFamily="18" charset="0"/>
                            </a:rPr>
                            <m:t>𝑟𝐶</m:t>
                          </m:r>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𝑑𝑒𝑙𝑡𝑎</m:t>
                          </m:r>
                          <m:r>
                            <a:rPr lang="en-US" altLang="zh-CN" b="0" i="1" kern="100" dirty="0" smtClean="0">
                              <a:latin typeface="Cambria Math" panose="02040503050406030204" pitchFamily="18" charset="0"/>
                            </a:rPr>
                            <m:t> </m:t>
                          </m:r>
                          <m:r>
                            <a:rPr lang="en-US" altLang="zh-CN" b="0" i="1" kern="100" dirty="0" smtClean="0">
                              <a:latin typeface="Cambria Math" panose="02040503050406030204" pitchFamily="18" charset="0"/>
                            </a:rPr>
                            <m:t>𝑆</m:t>
                          </m:r>
                          <m:r>
                            <a:rPr lang="en-US" altLang="zh-CN" b="0" i="1" kern="100" dirty="0" smtClean="0">
                              <a:latin typeface="Cambria Math" panose="02040503050406030204" pitchFamily="18" charset="0"/>
                            </a:rPr>
                            <m:t> </m:t>
                          </m:r>
                          <m:r>
                            <a:rPr lang="en-US" altLang="zh-CN" b="0" i="1" kern="100" dirty="0" smtClean="0">
                              <a:latin typeface="Cambria Math" panose="02040503050406030204" pitchFamily="18" charset="0"/>
                            </a:rPr>
                            <m:t>𝑟</m:t>
                          </m:r>
                          <m:r>
                            <a:rPr lang="en-US" altLang="zh-CN" b="0" i="1" kern="100" dirty="0" smtClean="0">
                              <a:latin typeface="Cambria Math" panose="02040503050406030204" pitchFamily="18" charset="0"/>
                            </a:rPr>
                            <m:t>−</m:t>
                          </m:r>
                          <m:f>
                            <m:fPr>
                              <m:ctrlPr>
                                <a:rPr lang="en-US" altLang="zh-CN" b="0" i="1" kern="100" dirty="0" smtClean="0">
                                  <a:latin typeface="Cambria Math" panose="02040503050406030204" pitchFamily="18" charset="0"/>
                                </a:rPr>
                              </m:ctrlPr>
                            </m:fPr>
                            <m:num>
                              <m:r>
                                <a:rPr lang="en-US" altLang="zh-CN" b="0" i="1" kern="100" dirty="0" smtClean="0">
                                  <a:latin typeface="Cambria Math" panose="02040503050406030204" pitchFamily="18" charset="0"/>
                                </a:rPr>
                                <m:t>1</m:t>
                              </m:r>
                            </m:num>
                            <m:den>
                              <m:r>
                                <a:rPr lang="en-US" altLang="zh-CN" b="0" i="1" kern="100" dirty="0" smtClean="0">
                                  <a:latin typeface="Cambria Math" panose="02040503050406030204" pitchFamily="18" charset="0"/>
                                </a:rPr>
                                <m:t>2</m:t>
                              </m:r>
                            </m:den>
                          </m:f>
                          <m:r>
                            <a:rPr lang="en-US" altLang="zh-CN" b="0" i="1" kern="100" dirty="0" smtClean="0">
                              <a:latin typeface="Cambria Math" panose="02040503050406030204" pitchFamily="18" charset="0"/>
                            </a:rPr>
                            <m:t>𝑔𝑎𝑚𝑚𝑎</m:t>
                          </m:r>
                          <m:r>
                            <a:rPr lang="en-US" altLang="zh-CN" b="0" i="1" kern="100" dirty="0" smtClean="0">
                              <a:latin typeface="Cambria Math" panose="02040503050406030204" pitchFamily="18" charset="0"/>
                            </a:rPr>
                            <m:t> </m:t>
                          </m:r>
                          <m:sSup>
                            <m:sSupPr>
                              <m:ctrlPr>
                                <a:rPr lang="en-US" altLang="zh-CN" b="0" i="1" kern="100" dirty="0" smtClean="0">
                                  <a:latin typeface="Cambria Math" panose="02040503050406030204" pitchFamily="18" charset="0"/>
                                </a:rPr>
                              </m:ctrlPr>
                            </m:sSupPr>
                            <m:e>
                              <m:r>
                                <a:rPr lang="en-US" altLang="zh-CN" b="0" i="1" kern="100" dirty="0" smtClean="0">
                                  <a:latin typeface="Cambria Math" panose="02040503050406030204" pitchFamily="18" charset="0"/>
                                </a:rPr>
                                <m:t>𝑆</m:t>
                              </m:r>
                            </m:e>
                            <m:sup>
                              <m:r>
                                <a:rPr lang="en-US" altLang="zh-CN" b="0" i="1" kern="100" dirty="0" smtClean="0">
                                  <a:latin typeface="Cambria Math" panose="02040503050406030204" pitchFamily="18" charset="0"/>
                                </a:rPr>
                                <m:t>2</m:t>
                              </m:r>
                            </m:sup>
                          </m:sSup>
                          <m:sSup>
                            <m:sSupPr>
                              <m:ctrlPr>
                                <a:rPr lang="en-US" altLang="zh-CN" b="0" i="1" kern="100" dirty="0" smtClean="0">
                                  <a:latin typeface="Cambria Math" panose="02040503050406030204" pitchFamily="18" charset="0"/>
                                </a:rPr>
                              </m:ctrlPr>
                            </m:sSupPr>
                            <m:e>
                              <m:r>
                                <a:rPr lang="zh-CN" altLang="en-US" i="1" kern="100">
                                  <a:latin typeface="Cambria Math" panose="02040503050406030204" pitchFamily="18" charset="0"/>
                                </a:rPr>
                                <m:t>𝜎</m:t>
                              </m:r>
                            </m:e>
                            <m:sup>
                              <m:r>
                                <a:rPr lang="en-US" altLang="zh-CN" b="0" i="1" kern="100" dirty="0" smtClean="0">
                                  <a:latin typeface="Cambria Math" panose="02040503050406030204" pitchFamily="18" charset="0"/>
                                </a:rPr>
                                <m:t>2</m:t>
                              </m:r>
                            </m:sup>
                          </m:sSup>
                        </m:e>
                      </m:d>
                      <m:r>
                        <m:rPr>
                          <m:sty m:val="p"/>
                        </m:rPr>
                        <a:rPr lang="en-US" altLang="zh-CN" kern="100" dirty="0">
                          <a:latin typeface="Cambria Math" panose="02040503050406030204" pitchFamily="18" charset="0"/>
                        </a:rPr>
                        <m:t>Δ</m:t>
                      </m:r>
                      <m:r>
                        <a:rPr lang="en-US" altLang="zh-CN" i="1" kern="100" dirty="0">
                          <a:latin typeface="Cambria Math" panose="02040503050406030204" pitchFamily="18" charset="0"/>
                        </a:rPr>
                        <m:t>𝑡</m:t>
                      </m:r>
                    </m:oMath>
                  </m:oMathPara>
                </a14:m>
                <a:endParaRPr lang="zh-CN" altLang="en-US" sz="18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81780" y="1327954"/>
                <a:ext cx="11531600" cy="5030736"/>
              </a:xfrm>
              <a:prstGeom prst="rect">
                <a:avLst/>
              </a:prstGeom>
              <a:blipFill rotWithShape="1">
                <a:blip r:embed="rId3"/>
                <a:stretch>
                  <a:fillRect l="-84" t="-193" r="-81" b="-181"/>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202731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泰勒展开</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损益归因分析</a:t>
            </a:r>
            <a:r>
              <a:rPr lang="en-US" altLang="zh-CN">
                <a:sym typeface="+mn-ea"/>
              </a:rPr>
              <a:t>-pnl</a:t>
            </a:r>
            <a:r>
              <a:rPr lang="zh-CN" altLang="en-US">
                <a:sym typeface="+mn-ea"/>
              </a:rPr>
              <a:t>构成</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62</a:t>
            </a:fld>
            <a:endParaRPr lang="zh-CN" altLang="en-US" dirty="0"/>
          </a:p>
        </p:txBody>
      </p:sp>
      <p:sp>
        <p:nvSpPr>
          <p:cNvPr id="4" name="文本框 3"/>
          <p:cNvSpPr txBox="1"/>
          <p:nvPr/>
        </p:nvSpPr>
        <p:spPr>
          <a:xfrm>
            <a:off x="381780" y="1327954"/>
            <a:ext cx="11531600" cy="3782895"/>
          </a:xfrm>
          <a:prstGeom prst="rect">
            <a:avLst/>
          </a:prstGeom>
          <a:noFill/>
          <a:ln w="19050">
            <a:solidFill>
              <a:srgbClr val="972022"/>
            </a:solidFill>
            <a:prstDash val="sysDash"/>
          </a:ln>
        </p:spPr>
        <p:txBody>
          <a:bodyPr wrap="square" rtlCol="0">
            <a:spAutoFit/>
          </a:bodyPr>
          <a:lstStyle/>
          <a:p>
            <a:pPr indent="304800" algn="just">
              <a:lnSpc>
                <a:spcPct val="150000"/>
              </a:lnSpc>
            </a:pPr>
            <a:r>
              <a:rPr lang="en-US" altLang="zh-CN" sz="1800" kern="100" dirty="0">
                <a:effectLst/>
                <a:latin typeface="+mn-ea"/>
                <a:cs typeface="Times New Roman" panose="02020603050405020304" pitchFamily="18" charset="0"/>
              </a:rPr>
              <a:t>Gamma </a:t>
            </a:r>
            <a:r>
              <a:rPr lang="en-US" altLang="zh-CN" sz="1800" kern="100" dirty="0" err="1">
                <a:effectLst/>
                <a:latin typeface="+mn-ea"/>
                <a:cs typeface="Times New Roman" panose="02020603050405020304" pitchFamily="18" charset="0"/>
              </a:rPr>
              <a:t>pnl</a:t>
            </a:r>
            <a:r>
              <a:rPr lang="zh-CN" altLang="en-US" sz="1800" kern="100" dirty="0">
                <a:effectLst/>
                <a:latin typeface="+mn-ea"/>
                <a:cs typeface="Times New Roman" panose="02020603050405020304" pitchFamily="18" charset="0"/>
              </a:rPr>
              <a:t>的性质与标的股票价格的隐含波动率的变化有关，或者说与</a:t>
            </a:r>
            <a:r>
              <a:rPr lang="en-US" altLang="zh-CN" sz="1800" kern="100" dirty="0">
                <a:effectLst/>
                <a:latin typeface="+mn-ea"/>
                <a:cs typeface="Times New Roman" panose="02020603050405020304" pitchFamily="18" charset="0"/>
              </a:rPr>
              <a:t>Vanna</a:t>
            </a:r>
            <a:r>
              <a:rPr lang="zh-CN" altLang="en-US" sz="1800" kern="100" dirty="0">
                <a:effectLst/>
                <a:latin typeface="+mn-ea"/>
                <a:cs typeface="Times New Roman" panose="02020603050405020304" pitchFamily="18" charset="0"/>
              </a:rPr>
              <a:t>的符号有关。</a:t>
            </a:r>
          </a:p>
          <a:p>
            <a:pPr indent="304800" algn="just">
              <a:lnSpc>
                <a:spcPct val="150000"/>
              </a:lnSpc>
            </a:pPr>
            <a:endParaRPr lang="zh-CN" altLang="en-US" sz="1800" kern="100" dirty="0">
              <a:effectLst/>
              <a:latin typeface="+mn-ea"/>
              <a:cs typeface="Times New Roman" panose="02020603050405020304" pitchFamily="18" charset="0"/>
            </a:endParaRPr>
          </a:p>
          <a:p>
            <a:pPr indent="304800" algn="just">
              <a:lnSpc>
                <a:spcPct val="150000"/>
              </a:lnSpc>
            </a:pPr>
            <a:r>
              <a:rPr lang="zh-CN" altLang="en-US" sz="1800" kern="100" dirty="0">
                <a:effectLst/>
                <a:latin typeface="+mn-ea"/>
                <a:cs typeface="Times New Roman" panose="02020603050405020304" pitchFamily="18" charset="0"/>
              </a:rPr>
              <a:t>在牛市或熊市的趋势中，隐含波动性与价格呈正相关。这是投资者寻求风险的情况。在先前的大幅度变动后，人们预计会有更大的变动。因此，隐含波动性高于实现波动性。因此，要制定一个</a:t>
            </a:r>
            <a:r>
              <a:rPr lang="en-US" altLang="zh-CN" sz="1800" kern="100" dirty="0">
                <a:effectLst/>
                <a:latin typeface="+mn-ea"/>
                <a:cs typeface="Times New Roman" panose="02020603050405020304" pitchFamily="18" charset="0"/>
              </a:rPr>
              <a:t>Delta</a:t>
            </a:r>
            <a:r>
              <a:rPr lang="zh-CN" altLang="en-US" sz="1800" kern="100" dirty="0">
                <a:effectLst/>
                <a:latin typeface="+mn-ea"/>
                <a:cs typeface="Times New Roman" panose="02020603050405020304" pitchFamily="18" charset="0"/>
              </a:rPr>
              <a:t>中性策略，应该做多</a:t>
            </a:r>
            <a:r>
              <a:rPr lang="en-US" altLang="zh-CN" sz="1800" kern="100" dirty="0">
                <a:effectLst/>
                <a:latin typeface="+mn-ea"/>
                <a:cs typeface="Times New Roman" panose="02020603050405020304" pitchFamily="18" charset="0"/>
              </a:rPr>
              <a:t>Gamma</a:t>
            </a:r>
            <a:r>
              <a:rPr lang="zh-CN" altLang="en-US" sz="1800" kern="100" dirty="0">
                <a:effectLst/>
                <a:latin typeface="+mn-ea"/>
                <a:cs typeface="Times New Roman" panose="02020603050405020304" pitchFamily="18" charset="0"/>
              </a:rPr>
              <a:t>，做空</a:t>
            </a:r>
            <a:r>
              <a:rPr lang="en-US" altLang="zh-CN" sz="1800" kern="100" dirty="0">
                <a:effectLst/>
                <a:latin typeface="+mn-ea"/>
                <a:cs typeface="Times New Roman" panose="02020603050405020304" pitchFamily="18" charset="0"/>
              </a:rPr>
              <a:t>Vega</a:t>
            </a:r>
            <a:r>
              <a:rPr lang="zh-CN" altLang="en-US" sz="1800" kern="100" dirty="0">
                <a:effectLst/>
                <a:latin typeface="+mn-ea"/>
                <a:cs typeface="Times New Roman" panose="02020603050405020304" pitchFamily="18" charset="0"/>
              </a:rPr>
              <a:t>，或者进入一个</a:t>
            </a:r>
            <a:r>
              <a:rPr lang="en-US" altLang="zh-CN" sz="1800" kern="100" dirty="0">
                <a:effectLst/>
                <a:latin typeface="+mn-ea"/>
                <a:cs typeface="Times New Roman" panose="02020603050405020304" pitchFamily="18" charset="0"/>
              </a:rPr>
              <a:t>credit calendar spread</a:t>
            </a:r>
            <a:r>
              <a:rPr lang="zh-CN" altLang="en-US" sz="1800" kern="100" dirty="0">
                <a:effectLst/>
                <a:latin typeface="+mn-ea"/>
                <a:cs typeface="Times New Roman" panose="02020603050405020304" pitchFamily="18" charset="0"/>
              </a:rPr>
              <a:t>。</a:t>
            </a:r>
          </a:p>
          <a:p>
            <a:pPr indent="304800" algn="just">
              <a:lnSpc>
                <a:spcPct val="150000"/>
              </a:lnSpc>
            </a:pPr>
            <a:endParaRPr lang="zh-CN" altLang="en-US" sz="1800" kern="100" dirty="0">
              <a:effectLst/>
              <a:latin typeface="+mn-ea"/>
              <a:cs typeface="Times New Roman" panose="02020603050405020304" pitchFamily="18" charset="0"/>
            </a:endParaRPr>
          </a:p>
          <a:p>
            <a:pPr indent="304800" algn="just">
              <a:lnSpc>
                <a:spcPct val="150000"/>
              </a:lnSpc>
            </a:pPr>
            <a:r>
              <a:rPr lang="zh-CN" altLang="en-US" sz="1800" kern="100" dirty="0">
                <a:effectLst/>
                <a:latin typeface="+mn-ea"/>
                <a:cs typeface="Times New Roman" panose="02020603050405020304" pitchFamily="18" charset="0"/>
              </a:rPr>
              <a:t>在均值回归市场中，隐含波动性与价格呈负相关。这是投资者厌恶风险的情况。在先前的大幅度变动后，人们预计会有更小的变动。因此，隐含波动性低于实现波动性。因此，要制定一个</a:t>
            </a:r>
            <a:r>
              <a:rPr lang="en-US" altLang="zh-CN" sz="1800" kern="100" dirty="0">
                <a:effectLst/>
                <a:latin typeface="+mn-ea"/>
                <a:cs typeface="Times New Roman" panose="02020603050405020304" pitchFamily="18" charset="0"/>
              </a:rPr>
              <a:t>Delta</a:t>
            </a:r>
            <a:r>
              <a:rPr lang="zh-CN" altLang="en-US" sz="1800" kern="100" dirty="0">
                <a:effectLst/>
                <a:latin typeface="+mn-ea"/>
                <a:cs typeface="Times New Roman" panose="02020603050405020304" pitchFamily="18" charset="0"/>
              </a:rPr>
              <a:t>中性策略，应该做空</a:t>
            </a:r>
            <a:r>
              <a:rPr lang="en-US" altLang="zh-CN" sz="1800" kern="100" dirty="0">
                <a:effectLst/>
                <a:latin typeface="+mn-ea"/>
                <a:cs typeface="Times New Roman" panose="02020603050405020304" pitchFamily="18" charset="0"/>
              </a:rPr>
              <a:t>Gamma</a:t>
            </a:r>
            <a:r>
              <a:rPr lang="zh-CN" altLang="en-US" sz="1800" kern="100" dirty="0">
                <a:effectLst/>
                <a:latin typeface="+mn-ea"/>
                <a:cs typeface="Times New Roman" panose="02020603050405020304" pitchFamily="18" charset="0"/>
              </a:rPr>
              <a:t>，做多</a:t>
            </a:r>
            <a:r>
              <a:rPr lang="en-US" altLang="zh-CN" sz="1800" kern="100" dirty="0">
                <a:effectLst/>
                <a:latin typeface="+mn-ea"/>
                <a:cs typeface="Times New Roman" panose="02020603050405020304" pitchFamily="18" charset="0"/>
              </a:rPr>
              <a:t>Vega</a:t>
            </a:r>
            <a:r>
              <a:rPr lang="zh-CN" altLang="en-US" sz="1800" kern="100" dirty="0">
                <a:effectLst/>
                <a:latin typeface="+mn-ea"/>
                <a:cs typeface="Times New Roman" panose="02020603050405020304" pitchFamily="18" charset="0"/>
              </a:rPr>
              <a:t>，或者进入一个</a:t>
            </a:r>
            <a:r>
              <a:rPr lang="en-US" altLang="zh-CN" sz="1800" kern="100" dirty="0">
                <a:effectLst/>
                <a:latin typeface="+mn-ea"/>
                <a:cs typeface="Times New Roman" panose="02020603050405020304" pitchFamily="18" charset="0"/>
              </a:rPr>
              <a:t>debit calendar spread</a:t>
            </a:r>
            <a:r>
              <a:rPr lang="zh-CN" altLang="en-US" sz="1800" kern="100" dirty="0">
                <a:effectLst/>
                <a:latin typeface="+mn-ea"/>
                <a:cs typeface="Times New Roman" panose="02020603050405020304" pitchFamily="18" charset="0"/>
              </a:rPr>
              <a:t>。</a:t>
            </a:r>
          </a:p>
        </p:txBody>
      </p:sp>
      <p:sp>
        <p:nvSpPr>
          <p:cNvPr id="5" name="文本框 4"/>
          <p:cNvSpPr txBox="1"/>
          <p:nvPr/>
        </p:nvSpPr>
        <p:spPr>
          <a:xfrm>
            <a:off x="375918" y="958622"/>
            <a:ext cx="2027313" cy="369332"/>
          </a:xfrm>
          <a:prstGeom prst="rect">
            <a:avLst/>
          </a:prstGeom>
          <a:solidFill>
            <a:srgbClr val="9C0308"/>
          </a:solidFill>
        </p:spPr>
        <p:txBody>
          <a:bodyPr wrap="square" rtlCol="0">
            <a:spAutoFit/>
          </a:bodyPr>
          <a:lstStyle/>
          <a:p>
            <a:pPr algn="ctr">
              <a:spcAft>
                <a:spcPts val="50"/>
              </a:spcAft>
              <a:defRPr/>
            </a:pPr>
            <a:r>
              <a:rPr lang="en-US" altLang="zh-CN" dirty="0">
                <a:solidFill>
                  <a:prstClr val="white"/>
                </a:solidFill>
                <a:cs typeface="+mn-ea"/>
                <a:sym typeface="+mn-lt"/>
              </a:rPr>
              <a:t>Gamma PNL</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损益归因分析</a:t>
            </a:r>
            <a:r>
              <a:rPr lang="en-US" altLang="zh-CN">
                <a:sym typeface="+mn-ea"/>
              </a:rPr>
              <a:t>-pnl</a:t>
            </a:r>
            <a:r>
              <a:rPr lang="zh-CN" altLang="en-US">
                <a:sym typeface="+mn-ea"/>
              </a:rPr>
              <a:t>构成</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63</a:t>
            </a:fld>
            <a:endParaRPr lang="zh-CN" altLang="en-US" dirty="0"/>
          </a:p>
        </p:txBody>
      </p:sp>
      <p:sp>
        <p:nvSpPr>
          <p:cNvPr id="4" name="文本框 3"/>
          <p:cNvSpPr txBox="1"/>
          <p:nvPr/>
        </p:nvSpPr>
        <p:spPr>
          <a:xfrm>
            <a:off x="381780" y="1327954"/>
            <a:ext cx="11531600" cy="2951898"/>
          </a:xfrm>
          <a:prstGeom prst="rect">
            <a:avLst/>
          </a:prstGeom>
          <a:noFill/>
          <a:ln w="19050">
            <a:solidFill>
              <a:srgbClr val="972022"/>
            </a:solidFill>
            <a:prstDash val="sysDash"/>
          </a:ln>
        </p:spPr>
        <p:txBody>
          <a:bodyPr wrap="square" rtlCol="0">
            <a:spAutoFit/>
          </a:bodyPr>
          <a:lstStyle/>
          <a:p>
            <a:pPr indent="304800" algn="just">
              <a:lnSpc>
                <a:spcPct val="150000"/>
              </a:lnSpc>
            </a:pPr>
            <a:r>
              <a:rPr lang="en-US" altLang="zh-CN" sz="1800" kern="100" dirty="0">
                <a:effectLst/>
                <a:latin typeface="+mn-ea"/>
                <a:cs typeface="Times New Roman" panose="02020603050405020304" pitchFamily="18" charset="0"/>
              </a:rPr>
              <a:t>Theta</a:t>
            </a:r>
            <a:r>
              <a:rPr lang="zh-CN" altLang="en-US" sz="1800" kern="100" dirty="0">
                <a:effectLst/>
                <a:latin typeface="+mn-ea"/>
                <a:cs typeface="Times New Roman" panose="02020603050405020304" pitchFamily="18" charset="0"/>
              </a:rPr>
              <a:t>衡量的是期权价值随着时间的推移而变化的速度。对于持有者来说，</a:t>
            </a:r>
            <a:r>
              <a:rPr lang="en-US" altLang="zh-CN" sz="1800" kern="100" dirty="0">
                <a:effectLst/>
                <a:latin typeface="+mn-ea"/>
                <a:cs typeface="Times New Roman" panose="02020603050405020304" pitchFamily="18" charset="0"/>
              </a:rPr>
              <a:t>Theta </a:t>
            </a:r>
            <a:r>
              <a:rPr lang="zh-CN" altLang="en-US" sz="1800" kern="100" dirty="0">
                <a:effectLst/>
                <a:latin typeface="+mn-ea"/>
                <a:cs typeface="Times New Roman" panose="02020603050405020304" pitchFamily="18" charset="0"/>
              </a:rPr>
              <a:t>通常是负值，因为随着时间的推移，未行使的期权的时间价值会逐渐衰减。这种衰减在期权接近到期时尤为显著。</a:t>
            </a:r>
          </a:p>
          <a:p>
            <a:pPr indent="304800" algn="just">
              <a:lnSpc>
                <a:spcPct val="150000"/>
              </a:lnSpc>
            </a:pPr>
            <a:endParaRPr lang="zh-CN" altLang="en-US" sz="1800" kern="100" dirty="0">
              <a:effectLst/>
              <a:latin typeface="+mn-ea"/>
              <a:cs typeface="Times New Roman" panose="02020603050405020304" pitchFamily="18" charset="0"/>
            </a:endParaRPr>
          </a:p>
          <a:p>
            <a:pPr indent="304800" algn="just">
              <a:lnSpc>
                <a:spcPct val="150000"/>
              </a:lnSpc>
            </a:pPr>
            <a:r>
              <a:rPr lang="zh-CN" altLang="en-US" sz="1800" kern="100" dirty="0">
                <a:effectLst/>
                <a:latin typeface="+mn-ea"/>
                <a:cs typeface="Times New Roman" panose="02020603050405020304" pitchFamily="18" charset="0"/>
              </a:rPr>
              <a:t>因此，</a:t>
            </a:r>
            <a:r>
              <a:rPr lang="en-US" altLang="zh-CN" sz="1800" kern="100" dirty="0">
                <a:effectLst/>
                <a:latin typeface="+mn-ea"/>
                <a:cs typeface="Times New Roman" panose="02020603050405020304" pitchFamily="18" charset="0"/>
              </a:rPr>
              <a:t>Theta </a:t>
            </a:r>
            <a:r>
              <a:rPr lang="en-US" altLang="zh-CN" sz="1800" kern="100" dirty="0" err="1">
                <a:effectLst/>
                <a:latin typeface="+mn-ea"/>
                <a:cs typeface="Times New Roman" panose="02020603050405020304" pitchFamily="18" charset="0"/>
              </a:rPr>
              <a:t>pnl</a:t>
            </a:r>
            <a:r>
              <a:rPr lang="en-US" altLang="zh-CN" sz="1800" kern="100" dirty="0">
                <a:effectLst/>
                <a:latin typeface="+mn-ea"/>
                <a:cs typeface="Times New Roman" panose="02020603050405020304" pitchFamily="18" charset="0"/>
              </a:rPr>
              <a:t> </a:t>
            </a:r>
            <a:r>
              <a:rPr lang="zh-CN" altLang="en-US" sz="1800" kern="100" dirty="0">
                <a:effectLst/>
                <a:latin typeface="+mn-ea"/>
                <a:cs typeface="Times New Roman" panose="02020603050405020304" pitchFamily="18" charset="0"/>
              </a:rPr>
              <a:t>是由于这个时间衰减效应而产生的损益。如果你持有一个期权，随着时间的推移，期权的价值会因为 </a:t>
            </a:r>
            <a:r>
              <a:rPr lang="en-US" altLang="zh-CN" sz="1800" kern="100" dirty="0">
                <a:effectLst/>
                <a:latin typeface="+mn-ea"/>
                <a:cs typeface="Times New Roman" panose="02020603050405020304" pitchFamily="18" charset="0"/>
              </a:rPr>
              <a:t>Theta </a:t>
            </a:r>
            <a:r>
              <a:rPr lang="zh-CN" altLang="en-US" sz="1800" kern="100" dirty="0">
                <a:effectLst/>
                <a:latin typeface="+mn-ea"/>
                <a:cs typeface="Times New Roman" panose="02020603050405020304" pitchFamily="18" charset="0"/>
              </a:rPr>
              <a:t>而逐渐下降。这种下降在你的投资损益中会被记作损失，即 </a:t>
            </a:r>
            <a:r>
              <a:rPr lang="en-US" altLang="zh-CN" sz="1800" kern="100" dirty="0">
                <a:effectLst/>
                <a:latin typeface="+mn-ea"/>
                <a:cs typeface="Times New Roman" panose="02020603050405020304" pitchFamily="18" charset="0"/>
              </a:rPr>
              <a:t>Theta </a:t>
            </a:r>
            <a:r>
              <a:rPr lang="en-US" altLang="zh-CN" sz="1800" kern="100" dirty="0" err="1">
                <a:effectLst/>
                <a:latin typeface="+mn-ea"/>
                <a:cs typeface="Times New Roman" panose="02020603050405020304" pitchFamily="18" charset="0"/>
              </a:rPr>
              <a:t>pnl</a:t>
            </a:r>
            <a:r>
              <a:rPr lang="en-US" altLang="zh-CN" sz="1800" kern="100" dirty="0">
                <a:effectLst/>
                <a:latin typeface="+mn-ea"/>
                <a:cs typeface="Times New Roman" panose="02020603050405020304" pitchFamily="18" charset="0"/>
              </a:rPr>
              <a:t> </a:t>
            </a:r>
            <a:r>
              <a:rPr lang="zh-CN" altLang="en-US" sz="1800" kern="100" dirty="0">
                <a:effectLst/>
                <a:latin typeface="+mn-ea"/>
                <a:cs typeface="Times New Roman" panose="02020603050405020304" pitchFamily="18" charset="0"/>
              </a:rPr>
              <a:t>为负。反之，如果你卖出（写）一个期权，随着时间的推移，你的责任（即期权的价值）会因为 </a:t>
            </a:r>
            <a:r>
              <a:rPr lang="en-US" altLang="zh-CN" sz="1800" kern="100" dirty="0">
                <a:effectLst/>
                <a:latin typeface="+mn-ea"/>
                <a:cs typeface="Times New Roman" panose="02020603050405020304" pitchFamily="18" charset="0"/>
              </a:rPr>
              <a:t>Theta </a:t>
            </a:r>
            <a:r>
              <a:rPr lang="zh-CN" altLang="en-US" sz="1800" kern="100" dirty="0">
                <a:effectLst/>
                <a:latin typeface="+mn-ea"/>
                <a:cs typeface="Times New Roman" panose="02020603050405020304" pitchFamily="18" charset="0"/>
              </a:rPr>
              <a:t>而下降。这种下降在你的投资损益中会被记作收益，即 </a:t>
            </a:r>
            <a:r>
              <a:rPr lang="en-US" altLang="zh-CN" sz="1800" kern="100" dirty="0">
                <a:effectLst/>
                <a:latin typeface="+mn-ea"/>
                <a:cs typeface="Times New Roman" panose="02020603050405020304" pitchFamily="18" charset="0"/>
              </a:rPr>
              <a:t>Theta </a:t>
            </a:r>
            <a:r>
              <a:rPr lang="en-US" altLang="zh-CN" sz="1800" kern="100" dirty="0" err="1">
                <a:effectLst/>
                <a:latin typeface="+mn-ea"/>
                <a:cs typeface="Times New Roman" panose="02020603050405020304" pitchFamily="18" charset="0"/>
              </a:rPr>
              <a:t>pnl</a:t>
            </a:r>
            <a:r>
              <a:rPr lang="en-US" altLang="zh-CN" sz="1800" kern="100" dirty="0">
                <a:effectLst/>
                <a:latin typeface="+mn-ea"/>
                <a:cs typeface="Times New Roman" panose="02020603050405020304" pitchFamily="18" charset="0"/>
              </a:rPr>
              <a:t> </a:t>
            </a:r>
            <a:r>
              <a:rPr lang="zh-CN" altLang="en-US" sz="1800" kern="100" dirty="0">
                <a:effectLst/>
                <a:latin typeface="+mn-ea"/>
                <a:cs typeface="Times New Roman" panose="02020603050405020304" pitchFamily="18" charset="0"/>
              </a:rPr>
              <a:t>为正。</a:t>
            </a:r>
          </a:p>
        </p:txBody>
      </p:sp>
      <p:sp>
        <p:nvSpPr>
          <p:cNvPr id="5" name="文本框 4"/>
          <p:cNvSpPr txBox="1"/>
          <p:nvPr/>
        </p:nvSpPr>
        <p:spPr>
          <a:xfrm>
            <a:off x="375918" y="958622"/>
            <a:ext cx="2027313" cy="369332"/>
          </a:xfrm>
          <a:prstGeom prst="rect">
            <a:avLst/>
          </a:prstGeom>
          <a:solidFill>
            <a:srgbClr val="9C0308"/>
          </a:solidFill>
        </p:spPr>
        <p:txBody>
          <a:bodyPr wrap="square" rtlCol="0">
            <a:spAutoFit/>
          </a:bodyPr>
          <a:lstStyle/>
          <a:p>
            <a:pPr algn="ctr">
              <a:spcAft>
                <a:spcPts val="50"/>
              </a:spcAft>
              <a:defRPr/>
            </a:pPr>
            <a:r>
              <a:rPr lang="en-US" altLang="zh-CN" dirty="0">
                <a:solidFill>
                  <a:prstClr val="white"/>
                </a:solidFill>
                <a:cs typeface="+mn-ea"/>
                <a:sym typeface="+mn-lt"/>
              </a:rPr>
              <a:t>Theta PNL</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损益归因分析</a:t>
            </a:r>
            <a:r>
              <a:rPr lang="en-US" altLang="zh-CN">
                <a:sym typeface="+mn-ea"/>
              </a:rPr>
              <a:t>-pnl</a:t>
            </a:r>
            <a:r>
              <a:rPr lang="zh-CN" altLang="en-US">
                <a:sym typeface="+mn-ea"/>
              </a:rPr>
              <a:t>构成</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64</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81780" y="1327954"/>
                <a:ext cx="11531600" cy="4607672"/>
              </a:xfrm>
              <a:prstGeom prst="rect">
                <a:avLst/>
              </a:prstGeom>
              <a:noFill/>
              <a:ln w="19050">
                <a:solidFill>
                  <a:srgbClr val="972022"/>
                </a:solidFill>
                <a:prstDash val="sysDash"/>
              </a:ln>
            </p:spPr>
            <p:txBody>
              <a:bodyPr wrap="square" rtlCol="0">
                <a:spAutoFit/>
              </a:bodyPr>
              <a:lstStyle/>
              <a:p>
                <a:pPr indent="304800"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b="0" i="0" kern="100" smtClean="0">
                          <a:latin typeface="Cambria Math" panose="02040503050406030204" pitchFamily="18" charset="0"/>
                          <a:ea typeface="楷体" panose="02010609060101010101" pitchFamily="49" charset="-122"/>
                          <a:cs typeface="Times New Roman" panose="02020603050405020304" pitchFamily="18" charset="0"/>
                        </a:rPr>
                        <m:t>d</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𝑑𝑒𝑙𝑡𝑎</m:t>
                      </m:r>
                      <m:r>
                        <a:rPr lang="en-US" altLang="zh-CN" b="0" i="0" kern="100" smtClean="0">
                          <a:latin typeface="Cambria Math" panose="02040503050406030204" pitchFamily="18" charset="0"/>
                          <a:ea typeface="楷体" panose="02010609060101010101" pitchFamily="49" charset="-122"/>
                          <a:cs typeface="Times New Roman" panose="02020603050405020304" pitchFamily="18" charset="0"/>
                        </a:rPr>
                        <m:t> </m:t>
                      </m:r>
                      <m:r>
                        <m:rPr>
                          <m:sty m:val="p"/>
                        </m:rPr>
                        <a:rPr lang="en-US" altLang="zh-CN" b="0" i="0" kern="100" dirty="0" smtClean="0">
                          <a:latin typeface="Cambria Math" panose="02040503050406030204" pitchFamily="18" charset="0"/>
                        </a:rPr>
                        <m:t>d</m:t>
                      </m:r>
                      <m:r>
                        <a:rPr lang="zh-CN" altLang="en-US" i="1" kern="100" dirty="0">
                          <a:latin typeface="Cambria Math" panose="02040503050406030204" pitchFamily="18" charset="0"/>
                        </a:rPr>
                        <m:t>𝑆</m:t>
                      </m:r>
                      <m:r>
                        <a:rPr lang="en-US" altLang="zh-CN" i="1" kern="100" dirty="0">
                          <a:latin typeface="Cambria Math" panose="02040503050406030204" pitchFamily="18" charset="0"/>
                        </a:rPr>
                        <m:t>+</m:t>
                      </m:r>
                      <m:f>
                        <m:fPr>
                          <m:ctrlPr>
                            <a:rPr lang="zh-CN" altLang="en-US" i="1" kern="100" dirty="0">
                              <a:latin typeface="Cambria Math" panose="02040503050406030204" pitchFamily="18" charset="0"/>
                            </a:rPr>
                          </m:ctrlPr>
                        </m:fPr>
                        <m:num>
                          <m:r>
                            <a:rPr lang="zh-CN" altLang="en-US" kern="100" dirty="0">
                              <a:latin typeface="Cambria Math" panose="02040503050406030204" pitchFamily="18" charset="0"/>
                            </a:rPr>
                            <m:t>1</m:t>
                          </m:r>
                        </m:num>
                        <m:den>
                          <m:r>
                            <a:rPr lang="zh-CN" altLang="en-US" kern="100" dirty="0">
                              <a:latin typeface="Cambria Math" panose="02040503050406030204" pitchFamily="18" charset="0"/>
                            </a:rPr>
                            <m:t>2</m:t>
                          </m:r>
                        </m:den>
                      </m:f>
                      <m:r>
                        <a:rPr lang="en-US" altLang="zh-CN" i="1" kern="100" dirty="0">
                          <a:latin typeface="Cambria Math" panose="02040503050406030204" pitchFamily="18" charset="0"/>
                        </a:rPr>
                        <m:t>𝑔𝑎𝑚𝑚𝑎</m:t>
                      </m:r>
                      <m:sSup>
                        <m:sSupPr>
                          <m:ctrlPr>
                            <a:rPr lang="zh-CN" altLang="en-US" i="1" kern="100" dirty="0">
                              <a:solidFill>
                                <a:srgbClr val="836967"/>
                              </a:solidFill>
                              <a:latin typeface="Cambria Math" panose="02040503050406030204" pitchFamily="18" charset="0"/>
                            </a:rPr>
                          </m:ctrlPr>
                        </m:sSupPr>
                        <m:e>
                          <m:d>
                            <m:dPr>
                              <m:ctrlPr>
                                <a:rPr lang="zh-CN" altLang="en-US" i="1" kern="100" dirty="0">
                                  <a:latin typeface="Cambria Math" panose="02040503050406030204" pitchFamily="18" charset="0"/>
                                </a:rPr>
                              </m:ctrlPr>
                            </m:dPr>
                            <m:e>
                              <m:r>
                                <m:rPr>
                                  <m:sty m:val="p"/>
                                </m:rPr>
                                <a:rPr lang="en-US" altLang="zh-CN" b="0" i="0" kern="100" dirty="0" smtClean="0">
                                  <a:latin typeface="Cambria Math" panose="02040503050406030204" pitchFamily="18" charset="0"/>
                                </a:rPr>
                                <m:t>d</m:t>
                              </m:r>
                              <m:r>
                                <a:rPr lang="en-US" altLang="zh-CN" i="1" kern="100" dirty="0">
                                  <a:latin typeface="Cambria Math" panose="02040503050406030204" pitchFamily="18" charset="0"/>
                                </a:rPr>
                                <m:t>𝑆</m:t>
                              </m:r>
                            </m:e>
                          </m:d>
                        </m:e>
                        <m:sup>
                          <m:r>
                            <a:rPr lang="zh-CN" altLang="en-US" kern="100" dirty="0">
                              <a:latin typeface="Cambria Math" panose="02040503050406030204" pitchFamily="18" charset="0"/>
                            </a:rPr>
                            <m:t>2</m:t>
                          </m:r>
                        </m:sup>
                      </m:sSup>
                      <m:r>
                        <a:rPr lang="en-US" altLang="zh-CN" i="1" kern="100" dirty="0">
                          <a:latin typeface="Cambria Math" panose="02040503050406030204" pitchFamily="18" charset="0"/>
                        </a:rPr>
                        <m:t>+</m:t>
                      </m:r>
                      <m:d>
                        <m:dPr>
                          <m:ctrlPr>
                            <a:rPr lang="en-US" altLang="zh-CN" i="1" kern="100" dirty="0" smtClean="0">
                              <a:latin typeface="Cambria Math" panose="02040503050406030204" pitchFamily="18" charset="0"/>
                            </a:rPr>
                          </m:ctrlPr>
                        </m:dPr>
                        <m:e>
                          <m:r>
                            <a:rPr lang="en-US" altLang="zh-CN" b="0" i="1" kern="100" dirty="0" smtClean="0">
                              <a:latin typeface="Cambria Math" panose="02040503050406030204" pitchFamily="18" charset="0"/>
                            </a:rPr>
                            <m:t>𝑟𝐶</m:t>
                          </m:r>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𝑑𝑒𝑙𝑡𝑎</m:t>
                          </m:r>
                          <m:r>
                            <a:rPr lang="en-US" altLang="zh-CN" b="0" i="1" kern="100" dirty="0" smtClean="0">
                              <a:latin typeface="Cambria Math" panose="02040503050406030204" pitchFamily="18" charset="0"/>
                            </a:rPr>
                            <m:t> </m:t>
                          </m:r>
                          <m:r>
                            <a:rPr lang="en-US" altLang="zh-CN" b="0" i="1" kern="100" dirty="0" smtClean="0">
                              <a:latin typeface="Cambria Math" panose="02040503050406030204" pitchFamily="18" charset="0"/>
                            </a:rPr>
                            <m:t>𝑆</m:t>
                          </m:r>
                          <m:r>
                            <a:rPr lang="en-US" altLang="zh-CN" b="0" i="1" kern="100" dirty="0" smtClean="0">
                              <a:latin typeface="Cambria Math" panose="02040503050406030204" pitchFamily="18" charset="0"/>
                            </a:rPr>
                            <m:t> </m:t>
                          </m:r>
                          <m:r>
                            <a:rPr lang="en-US" altLang="zh-CN" b="0" i="1" kern="100" dirty="0" smtClean="0">
                              <a:latin typeface="Cambria Math" panose="02040503050406030204" pitchFamily="18" charset="0"/>
                            </a:rPr>
                            <m:t>𝑟</m:t>
                          </m:r>
                          <m:r>
                            <a:rPr lang="en-US" altLang="zh-CN" b="0" i="1" kern="100" dirty="0" smtClean="0">
                              <a:latin typeface="Cambria Math" panose="02040503050406030204" pitchFamily="18" charset="0"/>
                            </a:rPr>
                            <m:t>−</m:t>
                          </m:r>
                          <m:f>
                            <m:fPr>
                              <m:ctrlPr>
                                <a:rPr lang="en-US" altLang="zh-CN" b="0" i="1" kern="100" dirty="0" smtClean="0">
                                  <a:latin typeface="Cambria Math" panose="02040503050406030204" pitchFamily="18" charset="0"/>
                                </a:rPr>
                              </m:ctrlPr>
                            </m:fPr>
                            <m:num>
                              <m:r>
                                <a:rPr lang="en-US" altLang="zh-CN" b="0" i="1" kern="100" dirty="0" smtClean="0">
                                  <a:latin typeface="Cambria Math" panose="02040503050406030204" pitchFamily="18" charset="0"/>
                                </a:rPr>
                                <m:t>1</m:t>
                              </m:r>
                            </m:num>
                            <m:den>
                              <m:r>
                                <a:rPr lang="en-US" altLang="zh-CN" b="0" i="1" kern="100" dirty="0" smtClean="0">
                                  <a:latin typeface="Cambria Math" panose="02040503050406030204" pitchFamily="18" charset="0"/>
                                </a:rPr>
                                <m:t>2</m:t>
                              </m:r>
                            </m:den>
                          </m:f>
                          <m:r>
                            <a:rPr lang="en-US" altLang="zh-CN" b="0" i="1" kern="100" dirty="0" smtClean="0">
                              <a:latin typeface="Cambria Math" panose="02040503050406030204" pitchFamily="18" charset="0"/>
                            </a:rPr>
                            <m:t>𝑔𝑎𝑚𝑚𝑎</m:t>
                          </m:r>
                          <m:r>
                            <a:rPr lang="en-US" altLang="zh-CN" b="0" i="1" kern="100" dirty="0" smtClean="0">
                              <a:latin typeface="Cambria Math" panose="02040503050406030204" pitchFamily="18" charset="0"/>
                            </a:rPr>
                            <m:t> </m:t>
                          </m:r>
                          <m:sSup>
                            <m:sSupPr>
                              <m:ctrlPr>
                                <a:rPr lang="en-US" altLang="zh-CN" b="0" i="1" kern="100" dirty="0" smtClean="0">
                                  <a:latin typeface="Cambria Math" panose="02040503050406030204" pitchFamily="18" charset="0"/>
                                </a:rPr>
                              </m:ctrlPr>
                            </m:sSupPr>
                            <m:e>
                              <m:r>
                                <a:rPr lang="en-US" altLang="zh-CN" b="0" i="1" kern="100" dirty="0" smtClean="0">
                                  <a:latin typeface="Cambria Math" panose="02040503050406030204" pitchFamily="18" charset="0"/>
                                </a:rPr>
                                <m:t>𝑆</m:t>
                              </m:r>
                            </m:e>
                            <m:sup>
                              <m:r>
                                <a:rPr lang="en-US" altLang="zh-CN" b="0" i="1" kern="100" dirty="0" smtClean="0">
                                  <a:latin typeface="Cambria Math" panose="02040503050406030204" pitchFamily="18" charset="0"/>
                                </a:rPr>
                                <m:t>2</m:t>
                              </m:r>
                            </m:sup>
                          </m:sSup>
                          <m:sSup>
                            <m:sSupPr>
                              <m:ctrlPr>
                                <a:rPr lang="en-US" altLang="zh-CN" b="0" i="1" kern="100" dirty="0" smtClean="0">
                                  <a:latin typeface="Cambria Math" panose="02040503050406030204" pitchFamily="18" charset="0"/>
                                </a:rPr>
                              </m:ctrlPr>
                            </m:sSupPr>
                            <m:e>
                              <m:r>
                                <a:rPr lang="zh-CN" altLang="en-US" i="1" kern="100">
                                  <a:latin typeface="Cambria Math" panose="02040503050406030204" pitchFamily="18" charset="0"/>
                                </a:rPr>
                                <m:t>𝜎</m:t>
                              </m:r>
                            </m:e>
                            <m:sup>
                              <m:r>
                                <a:rPr lang="en-US" altLang="zh-CN" b="0" i="1" kern="100" dirty="0" smtClean="0">
                                  <a:latin typeface="Cambria Math" panose="02040503050406030204" pitchFamily="18" charset="0"/>
                                </a:rPr>
                                <m:t>2</m:t>
                              </m:r>
                            </m:sup>
                          </m:sSup>
                        </m:e>
                      </m:d>
                      <m:r>
                        <m:rPr>
                          <m:sty m:val="p"/>
                        </m:rPr>
                        <a:rPr lang="en-US" altLang="zh-CN" kern="100" dirty="0">
                          <a:latin typeface="Cambria Math" panose="02040503050406030204" pitchFamily="18" charset="0"/>
                        </a:rPr>
                        <m:t>Δ</m:t>
                      </m:r>
                      <m:r>
                        <a:rPr lang="en-US" altLang="zh-CN" i="1" kern="100" dirty="0">
                          <a:latin typeface="Cambria Math" panose="02040503050406030204" pitchFamily="18" charset="0"/>
                        </a:rPr>
                        <m:t>𝑡</m:t>
                      </m:r>
                    </m:oMath>
                  </m:oMathPara>
                </a14:m>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b="0" i="0" kern="100" smtClean="0">
                          <a:latin typeface="Cambria Math" panose="02040503050406030204" pitchFamily="18" charset="0"/>
                          <a:ea typeface="楷体" panose="02010609060101010101" pitchFamily="49" charset="-122"/>
                          <a:cs typeface="Times New Roman" panose="02020603050405020304" pitchFamily="18" charset="0"/>
                        </a:rPr>
                        <m:t>N</m:t>
                      </m:r>
                      <m:r>
                        <a:rPr lang="en-US" altLang="zh-CN" b="0" i="0" kern="100" smtClean="0">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b="0" i="0" kern="100" smtClean="0">
                          <a:latin typeface="Cambria Math" panose="02040503050406030204" pitchFamily="18" charset="0"/>
                          <a:ea typeface="楷体" panose="02010609060101010101" pitchFamily="49" charset="-122"/>
                          <a:cs typeface="Times New Roman" panose="02020603050405020304" pitchFamily="18" charset="0"/>
                        </a:rPr>
                        <m:t>d</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𝑁</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𝑑𝑒𝑙𝑡𝑎</m:t>
                      </m:r>
                      <m:r>
                        <a:rPr lang="en-US" altLang="zh-CN" b="0" i="0" kern="100" smtClean="0">
                          <a:latin typeface="Cambria Math" panose="02040503050406030204" pitchFamily="18" charset="0"/>
                          <a:ea typeface="楷体" panose="02010609060101010101" pitchFamily="49" charset="-122"/>
                          <a:cs typeface="Times New Roman" panose="02020603050405020304" pitchFamily="18" charset="0"/>
                        </a:rPr>
                        <m:t> </m:t>
                      </m:r>
                      <m:r>
                        <m:rPr>
                          <m:sty m:val="p"/>
                        </m:rPr>
                        <a:rPr lang="en-US" altLang="zh-CN" b="0" i="0" kern="100" dirty="0" smtClean="0">
                          <a:latin typeface="Cambria Math" panose="02040503050406030204" pitchFamily="18" charset="0"/>
                        </a:rPr>
                        <m:t>d</m:t>
                      </m:r>
                      <m:r>
                        <a:rPr lang="zh-CN" altLang="en-US" i="1" kern="100" dirty="0">
                          <a:latin typeface="Cambria Math" panose="02040503050406030204" pitchFamily="18" charset="0"/>
                        </a:rPr>
                        <m:t>𝑆</m:t>
                      </m:r>
                      <m:r>
                        <a:rPr lang="en-US" altLang="zh-CN" i="1" kern="100" dirty="0">
                          <a:latin typeface="Cambria Math" panose="02040503050406030204" pitchFamily="18" charset="0"/>
                        </a:rPr>
                        <m:t>+</m:t>
                      </m:r>
                      <m:f>
                        <m:fPr>
                          <m:ctrlPr>
                            <a:rPr lang="zh-CN" altLang="en-US" i="1" kern="100" dirty="0">
                              <a:latin typeface="Cambria Math" panose="02040503050406030204" pitchFamily="18" charset="0"/>
                            </a:rPr>
                          </m:ctrlPr>
                        </m:fPr>
                        <m:num>
                          <m:r>
                            <m:rPr>
                              <m:sty m:val="p"/>
                            </m:rPr>
                            <a:rPr lang="en-US" altLang="zh-CN" b="0" i="0" kern="100" dirty="0" smtClean="0">
                              <a:latin typeface="Cambria Math" panose="02040503050406030204" pitchFamily="18" charset="0"/>
                            </a:rPr>
                            <m:t>N</m:t>
                          </m:r>
                        </m:num>
                        <m:den>
                          <m:r>
                            <a:rPr lang="zh-CN" altLang="en-US" kern="100" dirty="0">
                              <a:latin typeface="Cambria Math" panose="02040503050406030204" pitchFamily="18" charset="0"/>
                            </a:rPr>
                            <m:t>2</m:t>
                          </m:r>
                        </m:den>
                      </m:f>
                      <m:r>
                        <a:rPr lang="en-US" altLang="zh-CN" i="1" kern="100" dirty="0">
                          <a:latin typeface="Cambria Math" panose="02040503050406030204" pitchFamily="18" charset="0"/>
                        </a:rPr>
                        <m:t>𝑔𝑎𝑚𝑚𝑎</m:t>
                      </m:r>
                      <m:sSup>
                        <m:sSupPr>
                          <m:ctrlPr>
                            <a:rPr lang="zh-CN" altLang="en-US" i="1" kern="100" dirty="0">
                              <a:solidFill>
                                <a:srgbClr val="836967"/>
                              </a:solidFill>
                              <a:latin typeface="Cambria Math" panose="02040503050406030204" pitchFamily="18" charset="0"/>
                            </a:rPr>
                          </m:ctrlPr>
                        </m:sSupPr>
                        <m:e>
                          <m:d>
                            <m:dPr>
                              <m:ctrlPr>
                                <a:rPr lang="zh-CN" altLang="en-US" i="1" kern="100" dirty="0">
                                  <a:latin typeface="Cambria Math" panose="02040503050406030204" pitchFamily="18" charset="0"/>
                                </a:rPr>
                              </m:ctrlPr>
                            </m:dPr>
                            <m:e>
                              <m:r>
                                <m:rPr>
                                  <m:sty m:val="p"/>
                                </m:rPr>
                                <a:rPr lang="en-US" altLang="zh-CN" b="0" i="0" kern="100" dirty="0" smtClean="0">
                                  <a:latin typeface="Cambria Math" panose="02040503050406030204" pitchFamily="18" charset="0"/>
                                </a:rPr>
                                <m:t>d</m:t>
                              </m:r>
                              <m:r>
                                <a:rPr lang="en-US" altLang="zh-CN" i="1" kern="100" dirty="0">
                                  <a:latin typeface="Cambria Math" panose="02040503050406030204" pitchFamily="18" charset="0"/>
                                </a:rPr>
                                <m:t>𝑆</m:t>
                              </m:r>
                            </m:e>
                          </m:d>
                        </m:e>
                        <m:sup>
                          <m:r>
                            <a:rPr lang="zh-CN" altLang="en-US" kern="100" dirty="0">
                              <a:latin typeface="Cambria Math" panose="02040503050406030204" pitchFamily="18" charset="0"/>
                            </a:rPr>
                            <m:t>2</m:t>
                          </m:r>
                        </m:sup>
                      </m:sSup>
                      <m:r>
                        <a:rPr lang="en-US" altLang="zh-CN" i="1" kern="100" dirty="0">
                          <a:latin typeface="Cambria Math" panose="02040503050406030204" pitchFamily="18" charset="0"/>
                        </a:rPr>
                        <m:t>+</m:t>
                      </m:r>
                      <m:d>
                        <m:dPr>
                          <m:ctrlPr>
                            <a:rPr lang="en-US" altLang="zh-CN" i="1" kern="100" dirty="0" smtClean="0">
                              <a:latin typeface="Cambria Math" panose="02040503050406030204" pitchFamily="18" charset="0"/>
                            </a:rPr>
                          </m:ctrlPr>
                        </m:dPr>
                        <m:e>
                          <m:r>
                            <a:rPr lang="en-US" altLang="zh-CN" b="0" i="1" kern="100" dirty="0" smtClean="0">
                              <a:latin typeface="Cambria Math" panose="02040503050406030204" pitchFamily="18" charset="0"/>
                            </a:rPr>
                            <m:t>𝑟𝑁𝐶</m:t>
                          </m:r>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𝑁𝑑𝑒𝑙𝑡𝑎</m:t>
                          </m:r>
                          <m:r>
                            <a:rPr lang="en-US" altLang="zh-CN" b="0" i="1" kern="100" dirty="0" smtClean="0">
                              <a:latin typeface="Cambria Math" panose="02040503050406030204" pitchFamily="18" charset="0"/>
                            </a:rPr>
                            <m:t> </m:t>
                          </m:r>
                          <m:r>
                            <a:rPr lang="en-US" altLang="zh-CN" b="0" i="1" kern="100" dirty="0" smtClean="0">
                              <a:latin typeface="Cambria Math" panose="02040503050406030204" pitchFamily="18" charset="0"/>
                            </a:rPr>
                            <m:t>𝑆</m:t>
                          </m:r>
                          <m:r>
                            <a:rPr lang="en-US" altLang="zh-CN" b="0" i="1" kern="100" dirty="0" smtClean="0">
                              <a:latin typeface="Cambria Math" panose="02040503050406030204" pitchFamily="18" charset="0"/>
                            </a:rPr>
                            <m:t> </m:t>
                          </m:r>
                          <m:r>
                            <a:rPr lang="en-US" altLang="zh-CN" b="0" i="1" kern="100" dirty="0" smtClean="0">
                              <a:latin typeface="Cambria Math" panose="02040503050406030204" pitchFamily="18" charset="0"/>
                            </a:rPr>
                            <m:t>𝑟</m:t>
                          </m:r>
                          <m:r>
                            <a:rPr lang="en-US" altLang="zh-CN" b="0" i="1" kern="100" dirty="0" smtClean="0">
                              <a:latin typeface="Cambria Math" panose="02040503050406030204" pitchFamily="18" charset="0"/>
                            </a:rPr>
                            <m:t>−</m:t>
                          </m:r>
                          <m:f>
                            <m:fPr>
                              <m:ctrlPr>
                                <a:rPr lang="en-US" altLang="zh-CN" b="0" i="1" kern="100" dirty="0" smtClean="0">
                                  <a:latin typeface="Cambria Math" panose="02040503050406030204" pitchFamily="18" charset="0"/>
                                </a:rPr>
                              </m:ctrlPr>
                            </m:fPr>
                            <m:num>
                              <m:r>
                                <a:rPr lang="en-US" altLang="zh-CN" b="0" i="1" kern="100" dirty="0" smtClean="0">
                                  <a:latin typeface="Cambria Math" panose="02040503050406030204" pitchFamily="18" charset="0"/>
                                </a:rPr>
                                <m:t>𝑁</m:t>
                              </m:r>
                            </m:num>
                            <m:den>
                              <m:r>
                                <a:rPr lang="en-US" altLang="zh-CN" b="0" i="1" kern="100" dirty="0" smtClean="0">
                                  <a:latin typeface="Cambria Math" panose="02040503050406030204" pitchFamily="18" charset="0"/>
                                </a:rPr>
                                <m:t>2</m:t>
                              </m:r>
                            </m:den>
                          </m:f>
                          <m:r>
                            <a:rPr lang="en-US" altLang="zh-CN" b="0" i="1" kern="100" dirty="0" smtClean="0">
                              <a:latin typeface="Cambria Math" panose="02040503050406030204" pitchFamily="18" charset="0"/>
                            </a:rPr>
                            <m:t>𝑔𝑎𝑚𝑚𝑎</m:t>
                          </m:r>
                          <m:r>
                            <a:rPr lang="en-US" altLang="zh-CN" b="0" i="1" kern="100" dirty="0" smtClean="0">
                              <a:latin typeface="Cambria Math" panose="02040503050406030204" pitchFamily="18" charset="0"/>
                            </a:rPr>
                            <m:t> </m:t>
                          </m:r>
                          <m:sSup>
                            <m:sSupPr>
                              <m:ctrlPr>
                                <a:rPr lang="en-US" altLang="zh-CN" b="0" i="1" kern="100" dirty="0" smtClean="0">
                                  <a:latin typeface="Cambria Math" panose="02040503050406030204" pitchFamily="18" charset="0"/>
                                </a:rPr>
                              </m:ctrlPr>
                            </m:sSupPr>
                            <m:e>
                              <m:r>
                                <a:rPr lang="en-US" altLang="zh-CN" b="0" i="1" kern="100" dirty="0" smtClean="0">
                                  <a:latin typeface="Cambria Math" panose="02040503050406030204" pitchFamily="18" charset="0"/>
                                </a:rPr>
                                <m:t>𝑆</m:t>
                              </m:r>
                            </m:e>
                            <m:sup>
                              <m:r>
                                <a:rPr lang="en-US" altLang="zh-CN" b="0" i="1" kern="100" dirty="0" smtClean="0">
                                  <a:latin typeface="Cambria Math" panose="02040503050406030204" pitchFamily="18" charset="0"/>
                                </a:rPr>
                                <m:t>2</m:t>
                              </m:r>
                            </m:sup>
                          </m:sSup>
                          <m:sSup>
                            <m:sSupPr>
                              <m:ctrlPr>
                                <a:rPr lang="en-US" altLang="zh-CN" b="0" i="1" kern="100" dirty="0" smtClean="0">
                                  <a:latin typeface="Cambria Math" panose="02040503050406030204" pitchFamily="18" charset="0"/>
                                </a:rPr>
                              </m:ctrlPr>
                            </m:sSupPr>
                            <m:e>
                              <m:r>
                                <a:rPr lang="zh-CN" altLang="en-US" i="1" kern="100">
                                  <a:latin typeface="Cambria Math" panose="02040503050406030204" pitchFamily="18" charset="0"/>
                                </a:rPr>
                                <m:t>𝜎</m:t>
                              </m:r>
                            </m:e>
                            <m:sup>
                              <m:r>
                                <a:rPr lang="en-US" altLang="zh-CN" b="0" i="1" kern="100" dirty="0" smtClean="0">
                                  <a:latin typeface="Cambria Math" panose="02040503050406030204" pitchFamily="18" charset="0"/>
                                </a:rPr>
                                <m:t>2</m:t>
                              </m:r>
                            </m:sup>
                          </m:sSup>
                        </m:e>
                      </m:d>
                      <m:r>
                        <m:rPr>
                          <m:sty m:val="p"/>
                        </m:rPr>
                        <a:rPr lang="en-US" altLang="zh-CN" kern="100" dirty="0">
                          <a:latin typeface="Cambria Math" panose="02040503050406030204" pitchFamily="18" charset="0"/>
                        </a:rPr>
                        <m:t>Δ</m:t>
                      </m:r>
                      <m:r>
                        <a:rPr lang="en-US" altLang="zh-CN" i="1" kern="100" dirty="0">
                          <a:latin typeface="Cambria Math" panose="02040503050406030204" pitchFamily="18" charset="0"/>
                        </a:rPr>
                        <m:t>𝑡</m:t>
                      </m:r>
                    </m:oMath>
                  </m:oMathPara>
                </a14:m>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r>
                  <a:rPr lang="zh-CN" altLang="en-US" kern="100" dirty="0">
                    <a:latin typeface="Times New Roman" panose="02020603050405020304" pitchFamily="18" charset="0"/>
                    <a:ea typeface="楷体" panose="02010609060101010101" pitchFamily="49" charset="-122"/>
                    <a:cs typeface="Times New Roman" panose="02020603050405020304" pitchFamily="18" charset="0"/>
                  </a:rPr>
                  <a:t>考虑一个看涨期权空头和</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delta</a:t>
                </a:r>
                <a:r>
                  <a:rPr lang="zh-CN" altLang="en-US" kern="100" dirty="0">
                    <a:latin typeface="Times New Roman" panose="02020603050405020304" pitchFamily="18" charset="0"/>
                    <a:ea typeface="楷体" panose="02010609060101010101" pitchFamily="49" charset="-122"/>
                    <a:cs typeface="Times New Roman" panose="02020603050405020304" pitchFamily="18" charset="0"/>
                  </a:rPr>
                  <a:t>份股票多头的组合</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kern="100" dirty="0">
                    <a:latin typeface="Times New Roman" panose="02020603050405020304" pitchFamily="18" charset="0"/>
                    <a:ea typeface="楷体" panose="02010609060101010101" pitchFamily="49" charset="-122"/>
                    <a:cs typeface="Times New Roman" panose="02020603050405020304" pitchFamily="18" charset="0"/>
                  </a:rPr>
                  <a:t>（忽略现金的影响），</a:t>
                </a: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b="0" i="0" kern="100" smtClean="0">
                          <a:latin typeface="Cambria Math" panose="02040503050406030204" pitchFamily="18" charset="0"/>
                          <a:ea typeface="楷体" panose="02010609060101010101" pitchFamily="49" charset="-122"/>
                          <a:cs typeface="Times New Roman" panose="02020603050405020304" pitchFamily="18" charset="0"/>
                        </a:rPr>
                        <m:t>dP</m:t>
                      </m:r>
                      <m:r>
                        <a:rPr lang="en-US" altLang="zh-CN" b="0" i="0"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𝑆</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𝑑𝑆</m:t>
                      </m:r>
                      <m:r>
                        <a:rPr lang="en-US" altLang="zh-CN" kern="100">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kern="100">
                          <a:latin typeface="Cambria Math" panose="02040503050406030204" pitchFamily="18" charset="0"/>
                          <a:ea typeface="楷体" panose="02010609060101010101" pitchFamily="49" charset="-122"/>
                          <a:cs typeface="Times New Roman" panose="02020603050405020304" pitchFamily="18" charset="0"/>
                        </a:rPr>
                        <m:t>N</m:t>
                      </m:r>
                      <m:r>
                        <a:rPr lang="en-US" altLang="zh-CN" kern="100">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kern="100">
                          <a:latin typeface="Cambria Math" panose="02040503050406030204" pitchFamily="18" charset="0"/>
                          <a:ea typeface="楷体" panose="02010609060101010101" pitchFamily="49" charset="-122"/>
                          <a:cs typeface="Times New Roman" panose="02020603050405020304" pitchFamily="18" charset="0"/>
                        </a:rPr>
                        <m:t>d</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𝐶</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𝑁</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𝑑𝑒𝑙𝑡𝑎</m:t>
                      </m:r>
                      <m:r>
                        <a:rPr lang="en-US" altLang="zh-CN" kern="100">
                          <a:latin typeface="Cambria Math" panose="02040503050406030204" pitchFamily="18" charset="0"/>
                          <a:ea typeface="楷体" panose="02010609060101010101" pitchFamily="49" charset="-122"/>
                          <a:cs typeface="Times New Roman" panose="02020603050405020304" pitchFamily="18" charset="0"/>
                        </a:rPr>
                        <m:t> </m:t>
                      </m:r>
                      <m:r>
                        <m:rPr>
                          <m:sty m:val="p"/>
                        </m:rPr>
                        <a:rPr lang="en-US" altLang="zh-CN" kern="100" dirty="0">
                          <a:latin typeface="Cambria Math" panose="02040503050406030204" pitchFamily="18" charset="0"/>
                        </a:rPr>
                        <m:t>d</m:t>
                      </m:r>
                      <m:r>
                        <a:rPr lang="zh-CN" altLang="en-US" i="1" kern="100" dirty="0">
                          <a:latin typeface="Cambria Math" panose="02040503050406030204" pitchFamily="18" charset="0"/>
                        </a:rPr>
                        <m:t>𝑆</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m:t>
                      </m:r>
                      <m:f>
                        <m:fPr>
                          <m:ctrlPr>
                            <a:rPr lang="zh-CN" altLang="en-US" i="1" kern="100" dirty="0" smtClean="0">
                              <a:latin typeface="Cambria Math" panose="02040503050406030204" pitchFamily="18" charset="0"/>
                            </a:rPr>
                          </m:ctrlPr>
                        </m:fPr>
                        <m:num>
                          <m:r>
                            <m:rPr>
                              <m:sty m:val="p"/>
                            </m:rPr>
                            <a:rPr lang="en-US" altLang="zh-CN" b="0" i="0" kern="100" dirty="0" smtClean="0">
                              <a:latin typeface="Cambria Math" panose="02040503050406030204" pitchFamily="18" charset="0"/>
                            </a:rPr>
                            <m:t>N</m:t>
                          </m:r>
                        </m:num>
                        <m:den>
                          <m:r>
                            <a:rPr lang="zh-CN" altLang="en-US" kern="100" dirty="0">
                              <a:latin typeface="Cambria Math" panose="02040503050406030204" pitchFamily="18" charset="0"/>
                            </a:rPr>
                            <m:t>2</m:t>
                          </m:r>
                        </m:den>
                      </m:f>
                      <m:r>
                        <a:rPr lang="en-US" altLang="zh-CN" i="1" kern="100" dirty="0">
                          <a:latin typeface="Cambria Math" panose="02040503050406030204" pitchFamily="18" charset="0"/>
                        </a:rPr>
                        <m:t>𝑔𝑎𝑚𝑚𝑎</m:t>
                      </m:r>
                      <m:sSup>
                        <m:sSupPr>
                          <m:ctrlPr>
                            <a:rPr lang="zh-CN" altLang="en-US" i="1" kern="100" dirty="0">
                              <a:solidFill>
                                <a:srgbClr val="836967"/>
                              </a:solidFill>
                              <a:latin typeface="Cambria Math" panose="02040503050406030204" pitchFamily="18" charset="0"/>
                            </a:rPr>
                          </m:ctrlPr>
                        </m:sSupPr>
                        <m:e>
                          <m:d>
                            <m:dPr>
                              <m:ctrlPr>
                                <a:rPr lang="zh-CN" altLang="en-US" i="1" kern="100" dirty="0">
                                  <a:latin typeface="Cambria Math" panose="02040503050406030204" pitchFamily="18" charset="0"/>
                                </a:rPr>
                              </m:ctrlPr>
                            </m:dPr>
                            <m:e>
                              <m:r>
                                <m:rPr>
                                  <m:sty m:val="p"/>
                                </m:rPr>
                                <a:rPr lang="en-US" altLang="zh-CN" b="0" i="0" kern="100" dirty="0" smtClean="0">
                                  <a:latin typeface="Cambria Math" panose="02040503050406030204" pitchFamily="18" charset="0"/>
                                </a:rPr>
                                <m:t>d</m:t>
                              </m:r>
                              <m:r>
                                <a:rPr lang="en-US" altLang="zh-CN" i="1" kern="100" dirty="0">
                                  <a:latin typeface="Cambria Math" panose="02040503050406030204" pitchFamily="18" charset="0"/>
                                </a:rPr>
                                <m:t>𝑆</m:t>
                              </m:r>
                            </m:e>
                          </m:d>
                        </m:e>
                        <m:sup>
                          <m:r>
                            <a:rPr lang="zh-CN" altLang="en-US" kern="100" dirty="0">
                              <a:latin typeface="Cambria Math" panose="02040503050406030204" pitchFamily="18" charset="0"/>
                            </a:rPr>
                            <m:t>2</m:t>
                          </m:r>
                        </m:sup>
                      </m:sSup>
                      <m:r>
                        <a:rPr lang="en-US" altLang="zh-CN" b="0" i="1" kern="100" dirty="0" smtClean="0">
                          <a:latin typeface="Cambria Math" panose="02040503050406030204" pitchFamily="18" charset="0"/>
                        </a:rPr>
                        <m:t>−</m:t>
                      </m:r>
                      <m:d>
                        <m:dPr>
                          <m:ctrlPr>
                            <a:rPr lang="en-US" altLang="zh-CN" i="1" kern="100" dirty="0" smtClean="0">
                              <a:latin typeface="Cambria Math" panose="02040503050406030204" pitchFamily="18" charset="0"/>
                            </a:rPr>
                          </m:ctrlPr>
                        </m:dPr>
                        <m:e>
                          <m:r>
                            <a:rPr lang="en-US" altLang="zh-CN" b="0" i="1" kern="100" dirty="0" smtClean="0">
                              <a:latin typeface="Cambria Math" panose="02040503050406030204" pitchFamily="18" charset="0"/>
                            </a:rPr>
                            <m:t>𝑟𝑁𝐶</m:t>
                          </m:r>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𝑁𝑑𝑒𝑙𝑡𝑎</m:t>
                          </m:r>
                          <m:r>
                            <a:rPr lang="en-US" altLang="zh-CN" b="0" i="1" kern="100" dirty="0" smtClean="0">
                              <a:latin typeface="Cambria Math" panose="02040503050406030204" pitchFamily="18" charset="0"/>
                            </a:rPr>
                            <m:t> </m:t>
                          </m:r>
                          <m:r>
                            <a:rPr lang="en-US" altLang="zh-CN" b="0" i="1" kern="100" dirty="0" smtClean="0">
                              <a:latin typeface="Cambria Math" panose="02040503050406030204" pitchFamily="18" charset="0"/>
                            </a:rPr>
                            <m:t>𝑆</m:t>
                          </m:r>
                          <m:r>
                            <a:rPr lang="en-US" altLang="zh-CN" b="0" i="1" kern="100" dirty="0" smtClean="0">
                              <a:latin typeface="Cambria Math" panose="02040503050406030204" pitchFamily="18" charset="0"/>
                            </a:rPr>
                            <m:t> </m:t>
                          </m:r>
                          <m:r>
                            <a:rPr lang="en-US" altLang="zh-CN" b="0" i="1" kern="100" dirty="0" smtClean="0">
                              <a:latin typeface="Cambria Math" panose="02040503050406030204" pitchFamily="18" charset="0"/>
                            </a:rPr>
                            <m:t>𝑟</m:t>
                          </m:r>
                          <m:r>
                            <a:rPr lang="en-US" altLang="zh-CN" b="0" i="1" kern="100" dirty="0" smtClean="0">
                              <a:latin typeface="Cambria Math" panose="02040503050406030204" pitchFamily="18" charset="0"/>
                            </a:rPr>
                            <m:t>−</m:t>
                          </m:r>
                          <m:f>
                            <m:fPr>
                              <m:ctrlPr>
                                <a:rPr lang="en-US" altLang="zh-CN" b="0" i="1" kern="100" dirty="0" smtClean="0">
                                  <a:latin typeface="Cambria Math" panose="02040503050406030204" pitchFamily="18" charset="0"/>
                                </a:rPr>
                              </m:ctrlPr>
                            </m:fPr>
                            <m:num>
                              <m:r>
                                <a:rPr lang="en-US" altLang="zh-CN" b="0" i="1" kern="100" dirty="0" smtClean="0">
                                  <a:latin typeface="Cambria Math" panose="02040503050406030204" pitchFamily="18" charset="0"/>
                                </a:rPr>
                                <m:t>𝑁</m:t>
                              </m:r>
                            </m:num>
                            <m:den>
                              <m:r>
                                <a:rPr lang="en-US" altLang="zh-CN" b="0" i="1" kern="100" dirty="0" smtClean="0">
                                  <a:latin typeface="Cambria Math" panose="02040503050406030204" pitchFamily="18" charset="0"/>
                                </a:rPr>
                                <m:t>2</m:t>
                              </m:r>
                            </m:den>
                          </m:f>
                          <m:r>
                            <a:rPr lang="en-US" altLang="zh-CN" b="0" i="1" kern="100" dirty="0" smtClean="0">
                              <a:latin typeface="Cambria Math" panose="02040503050406030204" pitchFamily="18" charset="0"/>
                            </a:rPr>
                            <m:t>𝑔𝑎𝑚𝑚𝑎</m:t>
                          </m:r>
                          <m:r>
                            <a:rPr lang="en-US" altLang="zh-CN" b="0" i="1" kern="100" dirty="0" smtClean="0">
                              <a:latin typeface="Cambria Math" panose="02040503050406030204" pitchFamily="18" charset="0"/>
                            </a:rPr>
                            <m:t> </m:t>
                          </m:r>
                          <m:sSup>
                            <m:sSupPr>
                              <m:ctrlPr>
                                <a:rPr lang="en-US" altLang="zh-CN" b="0" i="1" kern="100" dirty="0" smtClean="0">
                                  <a:latin typeface="Cambria Math" panose="02040503050406030204" pitchFamily="18" charset="0"/>
                                </a:rPr>
                              </m:ctrlPr>
                            </m:sSupPr>
                            <m:e>
                              <m:r>
                                <a:rPr lang="en-US" altLang="zh-CN" b="0" i="1" kern="100" dirty="0" smtClean="0">
                                  <a:latin typeface="Cambria Math" panose="02040503050406030204" pitchFamily="18" charset="0"/>
                                </a:rPr>
                                <m:t>𝑆</m:t>
                              </m:r>
                            </m:e>
                            <m:sup>
                              <m:r>
                                <a:rPr lang="en-US" altLang="zh-CN" b="0" i="1" kern="100" dirty="0" smtClean="0">
                                  <a:latin typeface="Cambria Math" panose="02040503050406030204" pitchFamily="18" charset="0"/>
                                </a:rPr>
                                <m:t>2</m:t>
                              </m:r>
                            </m:sup>
                          </m:sSup>
                          <m:sSup>
                            <m:sSupPr>
                              <m:ctrlPr>
                                <a:rPr lang="en-US" altLang="zh-CN" b="0" i="1" kern="100" dirty="0" smtClean="0">
                                  <a:latin typeface="Cambria Math" panose="02040503050406030204" pitchFamily="18" charset="0"/>
                                </a:rPr>
                              </m:ctrlPr>
                            </m:sSupPr>
                            <m:e>
                              <m:r>
                                <a:rPr lang="zh-CN" altLang="en-US" i="1" kern="100">
                                  <a:latin typeface="Cambria Math" panose="02040503050406030204" pitchFamily="18" charset="0"/>
                                </a:rPr>
                                <m:t>𝜎</m:t>
                              </m:r>
                            </m:e>
                            <m:sup>
                              <m:r>
                                <a:rPr lang="en-US" altLang="zh-CN" b="0" i="1" kern="100" dirty="0" smtClean="0">
                                  <a:latin typeface="Cambria Math" panose="02040503050406030204" pitchFamily="18" charset="0"/>
                                </a:rPr>
                                <m:t>2</m:t>
                              </m:r>
                            </m:sup>
                          </m:sSup>
                        </m:e>
                      </m:d>
                      <m:r>
                        <m:rPr>
                          <m:sty m:val="p"/>
                        </m:rPr>
                        <a:rPr lang="en-US" altLang="zh-CN" kern="100" dirty="0">
                          <a:latin typeface="Cambria Math" panose="02040503050406030204" pitchFamily="18" charset="0"/>
                        </a:rPr>
                        <m:t>Δ</m:t>
                      </m:r>
                      <m:r>
                        <a:rPr lang="en-US" altLang="zh-CN" i="1" kern="100" dirty="0">
                          <a:latin typeface="Cambria Math" panose="02040503050406030204" pitchFamily="18" charset="0"/>
                        </a:rPr>
                        <m:t>𝑡</m:t>
                      </m:r>
                    </m:oMath>
                  </m:oMathPara>
                </a14:m>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𝑑𝑃𝑁𝐿</m:t>
                      </m:r>
                      <m:r>
                        <a:rPr lang="en-US" altLang="zh-CN" b="0" i="1" kern="100" smtClean="0">
                          <a:latin typeface="Cambria Math" panose="02040503050406030204" pitchFamily="18" charset="0"/>
                          <a:ea typeface="楷体" panose="02010609060101010101" pitchFamily="49" charset="-122"/>
                          <a:cs typeface="Times New Roman" panose="02020603050405020304" pitchFamily="18" charset="0"/>
                        </a:rPr>
                        <m:t>=</m:t>
                      </m:r>
                      <m:f>
                        <m:fPr>
                          <m:ctrlPr>
                            <a:rPr lang="zh-CN" altLang="en-US" i="1" kern="100" dirty="0">
                              <a:latin typeface="Cambria Math" panose="02040503050406030204" pitchFamily="18" charset="0"/>
                            </a:rPr>
                          </m:ctrlPr>
                        </m:fPr>
                        <m:num>
                          <m:r>
                            <m:rPr>
                              <m:sty m:val="p"/>
                            </m:rPr>
                            <a:rPr lang="en-US" altLang="zh-CN" b="0" i="0" kern="100" dirty="0" smtClean="0">
                              <a:latin typeface="Cambria Math" panose="02040503050406030204" pitchFamily="18" charset="0"/>
                            </a:rPr>
                            <m:t>N</m:t>
                          </m:r>
                        </m:num>
                        <m:den>
                          <m:r>
                            <a:rPr lang="zh-CN" altLang="en-US" kern="100" dirty="0">
                              <a:latin typeface="Cambria Math" panose="02040503050406030204" pitchFamily="18" charset="0"/>
                            </a:rPr>
                            <m:t>2</m:t>
                          </m:r>
                        </m:den>
                      </m:f>
                      <m:r>
                        <a:rPr lang="en-US" altLang="zh-CN" i="1" kern="100" dirty="0">
                          <a:latin typeface="Cambria Math" panose="02040503050406030204" pitchFamily="18" charset="0"/>
                        </a:rPr>
                        <m:t>𝑔𝑎𝑚𝑚𝑎</m:t>
                      </m:r>
                      <m:sSup>
                        <m:sSupPr>
                          <m:ctrlPr>
                            <a:rPr lang="zh-CN" altLang="en-US" i="1" kern="100" dirty="0">
                              <a:solidFill>
                                <a:srgbClr val="836967"/>
                              </a:solidFill>
                              <a:latin typeface="Cambria Math" panose="02040503050406030204" pitchFamily="18" charset="0"/>
                            </a:rPr>
                          </m:ctrlPr>
                        </m:sSupPr>
                        <m:e>
                          <m:d>
                            <m:dPr>
                              <m:ctrlPr>
                                <a:rPr lang="zh-CN" altLang="en-US" i="1" kern="100" dirty="0">
                                  <a:latin typeface="Cambria Math" panose="02040503050406030204" pitchFamily="18" charset="0"/>
                                </a:rPr>
                              </m:ctrlPr>
                            </m:dPr>
                            <m:e>
                              <m:r>
                                <m:rPr>
                                  <m:sty m:val="p"/>
                                </m:rPr>
                                <a:rPr lang="en-US" altLang="zh-CN" b="0" i="0" kern="100" dirty="0" smtClean="0">
                                  <a:latin typeface="Cambria Math" panose="02040503050406030204" pitchFamily="18" charset="0"/>
                                </a:rPr>
                                <m:t>d</m:t>
                              </m:r>
                              <m:r>
                                <a:rPr lang="en-US" altLang="zh-CN" i="1" kern="100" dirty="0">
                                  <a:latin typeface="Cambria Math" panose="02040503050406030204" pitchFamily="18" charset="0"/>
                                </a:rPr>
                                <m:t>𝑆</m:t>
                              </m:r>
                            </m:e>
                          </m:d>
                        </m:e>
                        <m:sup>
                          <m:r>
                            <a:rPr lang="zh-CN" altLang="en-US" kern="100" dirty="0">
                              <a:latin typeface="Cambria Math" panose="02040503050406030204" pitchFamily="18" charset="0"/>
                            </a:rPr>
                            <m:t>2</m:t>
                          </m:r>
                        </m:sup>
                      </m:sSup>
                      <m:r>
                        <a:rPr lang="en-US" altLang="zh-CN" i="1" kern="100" dirty="0">
                          <a:latin typeface="Cambria Math" panose="02040503050406030204" pitchFamily="18" charset="0"/>
                        </a:rPr>
                        <m:t>+</m:t>
                      </m:r>
                      <m:d>
                        <m:dPr>
                          <m:ctrlPr>
                            <a:rPr lang="en-US" altLang="zh-CN" i="1" kern="100" dirty="0" smtClean="0">
                              <a:latin typeface="Cambria Math" panose="02040503050406030204" pitchFamily="18" charset="0"/>
                            </a:rPr>
                          </m:ctrlPr>
                        </m:dPr>
                        <m:e>
                          <m:r>
                            <a:rPr lang="en-US" altLang="zh-CN" b="0" i="1" kern="100" dirty="0" smtClean="0">
                              <a:latin typeface="Cambria Math" panose="02040503050406030204" pitchFamily="18" charset="0"/>
                            </a:rPr>
                            <m:t>𝑟𝑁𝐶</m:t>
                          </m:r>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𝑁𝑑𝑒𝑙𝑡𝑎</m:t>
                          </m:r>
                          <m:r>
                            <a:rPr lang="en-US" altLang="zh-CN" b="0" i="1" kern="100" dirty="0" smtClean="0">
                              <a:latin typeface="Cambria Math" panose="02040503050406030204" pitchFamily="18" charset="0"/>
                            </a:rPr>
                            <m:t> </m:t>
                          </m:r>
                          <m:r>
                            <a:rPr lang="en-US" altLang="zh-CN" b="0" i="1" kern="100" dirty="0" smtClean="0">
                              <a:latin typeface="Cambria Math" panose="02040503050406030204" pitchFamily="18" charset="0"/>
                            </a:rPr>
                            <m:t>𝑆</m:t>
                          </m:r>
                          <m:r>
                            <a:rPr lang="en-US" altLang="zh-CN" b="0" i="1" kern="100" dirty="0" smtClean="0">
                              <a:latin typeface="Cambria Math" panose="02040503050406030204" pitchFamily="18" charset="0"/>
                            </a:rPr>
                            <m:t> </m:t>
                          </m:r>
                          <m:r>
                            <a:rPr lang="en-US" altLang="zh-CN" b="0" i="1" kern="100" dirty="0" smtClean="0">
                              <a:latin typeface="Cambria Math" panose="02040503050406030204" pitchFamily="18" charset="0"/>
                            </a:rPr>
                            <m:t>𝑟</m:t>
                          </m:r>
                          <m:r>
                            <a:rPr lang="en-US" altLang="zh-CN" b="0" i="1" kern="100" dirty="0" smtClean="0">
                              <a:latin typeface="Cambria Math" panose="02040503050406030204" pitchFamily="18" charset="0"/>
                            </a:rPr>
                            <m:t>−</m:t>
                          </m:r>
                          <m:f>
                            <m:fPr>
                              <m:ctrlPr>
                                <a:rPr lang="en-US" altLang="zh-CN" b="0" i="1" kern="100" dirty="0" smtClean="0">
                                  <a:latin typeface="Cambria Math" panose="02040503050406030204" pitchFamily="18" charset="0"/>
                                </a:rPr>
                              </m:ctrlPr>
                            </m:fPr>
                            <m:num>
                              <m:r>
                                <a:rPr lang="en-US" altLang="zh-CN" b="0" i="1" kern="100" dirty="0" smtClean="0">
                                  <a:latin typeface="Cambria Math" panose="02040503050406030204" pitchFamily="18" charset="0"/>
                                </a:rPr>
                                <m:t>𝑁</m:t>
                              </m:r>
                            </m:num>
                            <m:den>
                              <m:r>
                                <a:rPr lang="en-US" altLang="zh-CN" b="0" i="1" kern="100" dirty="0" smtClean="0">
                                  <a:latin typeface="Cambria Math" panose="02040503050406030204" pitchFamily="18" charset="0"/>
                                </a:rPr>
                                <m:t>2</m:t>
                              </m:r>
                            </m:den>
                          </m:f>
                          <m:r>
                            <a:rPr lang="en-US" altLang="zh-CN" b="0" i="1" kern="100" dirty="0" smtClean="0">
                              <a:latin typeface="Cambria Math" panose="02040503050406030204" pitchFamily="18" charset="0"/>
                            </a:rPr>
                            <m:t>𝑔𝑎𝑚𝑚𝑎</m:t>
                          </m:r>
                          <m:r>
                            <a:rPr lang="en-US" altLang="zh-CN" b="0" i="1" kern="100" dirty="0" smtClean="0">
                              <a:latin typeface="Cambria Math" panose="02040503050406030204" pitchFamily="18" charset="0"/>
                            </a:rPr>
                            <m:t> </m:t>
                          </m:r>
                          <m:sSup>
                            <m:sSupPr>
                              <m:ctrlPr>
                                <a:rPr lang="en-US" altLang="zh-CN" b="0" i="1" kern="100" dirty="0" smtClean="0">
                                  <a:latin typeface="Cambria Math" panose="02040503050406030204" pitchFamily="18" charset="0"/>
                                </a:rPr>
                              </m:ctrlPr>
                            </m:sSupPr>
                            <m:e>
                              <m:r>
                                <a:rPr lang="en-US" altLang="zh-CN" b="0" i="1" kern="100" dirty="0" smtClean="0">
                                  <a:latin typeface="Cambria Math" panose="02040503050406030204" pitchFamily="18" charset="0"/>
                                </a:rPr>
                                <m:t>𝑆</m:t>
                              </m:r>
                            </m:e>
                            <m:sup>
                              <m:r>
                                <a:rPr lang="en-US" altLang="zh-CN" b="0" i="1" kern="100" dirty="0" smtClean="0">
                                  <a:latin typeface="Cambria Math" panose="02040503050406030204" pitchFamily="18" charset="0"/>
                                </a:rPr>
                                <m:t>2</m:t>
                              </m:r>
                            </m:sup>
                          </m:sSup>
                          <m:sSup>
                            <m:sSupPr>
                              <m:ctrlPr>
                                <a:rPr lang="en-US" altLang="zh-CN" b="0" i="1" kern="100" dirty="0" smtClean="0">
                                  <a:latin typeface="Cambria Math" panose="02040503050406030204" pitchFamily="18" charset="0"/>
                                </a:rPr>
                              </m:ctrlPr>
                            </m:sSupPr>
                            <m:e>
                              <m:r>
                                <a:rPr lang="zh-CN" altLang="en-US" i="1" kern="100">
                                  <a:latin typeface="Cambria Math" panose="02040503050406030204" pitchFamily="18" charset="0"/>
                                </a:rPr>
                                <m:t>𝜎</m:t>
                              </m:r>
                            </m:e>
                            <m:sup>
                              <m:r>
                                <a:rPr lang="en-US" altLang="zh-CN" b="0" i="1" kern="100" dirty="0" smtClean="0">
                                  <a:latin typeface="Cambria Math" panose="02040503050406030204" pitchFamily="18" charset="0"/>
                                </a:rPr>
                                <m:t>2</m:t>
                              </m:r>
                            </m:sup>
                          </m:sSup>
                        </m:e>
                      </m:d>
                      <m:r>
                        <m:rPr>
                          <m:sty m:val="p"/>
                        </m:rPr>
                        <a:rPr lang="en-US" altLang="zh-CN" kern="100" dirty="0">
                          <a:latin typeface="Cambria Math" panose="02040503050406030204" pitchFamily="18" charset="0"/>
                        </a:rPr>
                        <m:t>Δ</m:t>
                      </m:r>
                      <m:r>
                        <a:rPr lang="en-US" altLang="zh-CN" i="1" kern="100" dirty="0">
                          <a:latin typeface="Cambria Math" panose="02040503050406030204" pitchFamily="18" charset="0"/>
                        </a:rPr>
                        <m:t>𝑡</m:t>
                      </m:r>
                    </m:oMath>
                  </m:oMathPara>
                </a14:m>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zh-CN" altLang="en-US" sz="18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81780" y="1327954"/>
                <a:ext cx="11531600" cy="4607672"/>
              </a:xfrm>
              <a:prstGeom prst="rect">
                <a:avLst/>
              </a:prstGeom>
              <a:blipFill rotWithShape="1">
                <a:blip r:embed="rId3"/>
                <a:stretch>
                  <a:fillRect l="-84" t="-210" r="-81" b="-201"/>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2027313" cy="369332"/>
          </a:xfrm>
          <a:prstGeom prst="rect">
            <a:avLst/>
          </a:prstGeom>
          <a:solidFill>
            <a:srgbClr val="9C0308"/>
          </a:solidFill>
        </p:spPr>
        <p:txBody>
          <a:bodyPr wrap="square" rtlCol="0">
            <a:spAutoFit/>
          </a:bodyPr>
          <a:lstStyle/>
          <a:p>
            <a:pPr algn="ctr">
              <a:spcAft>
                <a:spcPts val="50"/>
              </a:spcAft>
              <a:defRPr/>
            </a:pPr>
            <a:r>
              <a:rPr lang="en-US" altLang="zh-CN" dirty="0">
                <a:solidFill>
                  <a:prstClr val="white"/>
                </a:solidFill>
                <a:cs typeface="+mn-ea"/>
                <a:sym typeface="+mn-lt"/>
              </a:rPr>
              <a:t>Delta</a:t>
            </a:r>
            <a:r>
              <a:rPr lang="zh-CN" altLang="en-US" dirty="0">
                <a:solidFill>
                  <a:prstClr val="white"/>
                </a:solidFill>
                <a:cs typeface="+mn-ea"/>
                <a:sym typeface="+mn-lt"/>
              </a:rPr>
              <a:t>对冲组合</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损益归因分析</a:t>
            </a:r>
            <a:r>
              <a:rPr lang="en-US" altLang="zh-CN"/>
              <a:t>-pnl</a:t>
            </a:r>
            <a:r>
              <a:rPr lang="zh-CN" altLang="en-US"/>
              <a:t>构成</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65</a:t>
            </a:fld>
            <a:endParaRPr lang="zh-CN" altLang="en-US" dirty="0"/>
          </a:p>
        </p:txBody>
      </p:sp>
      <p:pic>
        <p:nvPicPr>
          <p:cNvPr id="4" name="Picture 3"/>
          <p:cNvPicPr>
            <a:picLocks noChangeAspect="1"/>
          </p:cNvPicPr>
          <p:nvPr/>
        </p:nvPicPr>
        <p:blipFill>
          <a:blip r:embed="rId2"/>
          <a:stretch>
            <a:fillRect/>
          </a:stretch>
        </p:blipFill>
        <p:spPr>
          <a:xfrm>
            <a:off x="900836" y="1350803"/>
            <a:ext cx="5372850" cy="4039164"/>
          </a:xfrm>
          <a:prstGeom prst="rect">
            <a:avLst/>
          </a:prstGeom>
        </p:spPr>
      </p:pic>
      <p:pic>
        <p:nvPicPr>
          <p:cNvPr id="5" name="Picture 4"/>
          <p:cNvPicPr>
            <a:picLocks noChangeAspect="1"/>
          </p:cNvPicPr>
          <p:nvPr/>
        </p:nvPicPr>
        <p:blipFill>
          <a:blip r:embed="rId3"/>
          <a:stretch>
            <a:fillRect/>
          </a:stretch>
        </p:blipFill>
        <p:spPr>
          <a:xfrm>
            <a:off x="6392342" y="1414676"/>
            <a:ext cx="5649113" cy="3991532"/>
          </a:xfrm>
          <a:prstGeom prst="rect">
            <a:avLst/>
          </a:prstGeom>
        </p:spPr>
      </p:pic>
      <p:sp>
        <p:nvSpPr>
          <p:cNvPr id="6" name="文本框 4"/>
          <p:cNvSpPr txBox="1"/>
          <p:nvPr/>
        </p:nvSpPr>
        <p:spPr>
          <a:xfrm>
            <a:off x="2356202" y="1074608"/>
            <a:ext cx="2701390" cy="369332"/>
          </a:xfrm>
          <a:prstGeom prst="rect">
            <a:avLst/>
          </a:prstGeom>
          <a:solidFill>
            <a:srgbClr val="9C0308"/>
          </a:solidFill>
        </p:spPr>
        <p:txBody>
          <a:bodyPr wrap="square" rtlCol="0">
            <a:spAutoFit/>
          </a:bodyPr>
          <a:lstStyle/>
          <a:p>
            <a:pPr algn="ctr">
              <a:spcAft>
                <a:spcPts val="50"/>
              </a:spcAft>
              <a:defRPr/>
            </a:pPr>
            <a:r>
              <a:rPr lang="zh-CN" altLang="en-US" dirty="0">
                <a:solidFill>
                  <a:schemeClr val="bg1"/>
                </a:solidFill>
                <a:cs typeface="+mn-ea"/>
                <a:sym typeface="+mn-lt"/>
              </a:rPr>
              <a:t>看涨期权价格变动的分解</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10" name="文本框 4"/>
          <p:cNvSpPr txBox="1"/>
          <p:nvPr/>
        </p:nvSpPr>
        <p:spPr>
          <a:xfrm>
            <a:off x="7729052" y="1074608"/>
            <a:ext cx="2701390" cy="369332"/>
          </a:xfrm>
          <a:prstGeom prst="rect">
            <a:avLst/>
          </a:prstGeom>
          <a:solidFill>
            <a:srgbClr val="9C0308"/>
          </a:solidFill>
        </p:spPr>
        <p:txBody>
          <a:bodyPr wrap="square" rtlCol="0">
            <a:spAutoFit/>
          </a:bodyPr>
          <a:lstStyle/>
          <a:p>
            <a:pPr algn="ctr">
              <a:spcAft>
                <a:spcPts val="50"/>
              </a:spcAft>
              <a:defRPr/>
            </a:pPr>
            <a:r>
              <a:rPr lang="zh-CN" altLang="en-US" dirty="0">
                <a:solidFill>
                  <a:schemeClr val="bg1"/>
                </a:solidFill>
                <a:cs typeface="+mn-ea"/>
                <a:sym typeface="+mn-lt"/>
              </a:rPr>
              <a:t>组合净值变动的分解</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56050" y="1716046"/>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en-US" altLang="zh-CN" sz="2000" b="1" dirty="0">
                <a:solidFill>
                  <a:srgbClr val="C4C4C4"/>
                </a:solidFill>
                <a:cs typeface="+mn-ea"/>
                <a:sym typeface="+mn-lt"/>
              </a:rPr>
              <a:t>BS</a:t>
            </a:r>
            <a:r>
              <a:rPr lang="zh-CN" altLang="en-US" sz="2000" b="1" dirty="0">
                <a:solidFill>
                  <a:srgbClr val="C4C4C4"/>
                </a:solidFill>
                <a:cs typeface="+mn-ea"/>
                <a:sym typeface="+mn-lt"/>
              </a:rPr>
              <a:t>公式推导与数值方法</a:t>
            </a:r>
          </a:p>
        </p:txBody>
      </p:sp>
      <p:sp>
        <p:nvSpPr>
          <p:cNvPr id="6" name="文本框 5"/>
          <p:cNvSpPr txBox="1"/>
          <p:nvPr/>
        </p:nvSpPr>
        <p:spPr>
          <a:xfrm>
            <a:off x="4356050" y="2577217"/>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i="0" u="none" strike="noStrike" kern="1200" cap="none" spc="0" normalizeH="0" baseline="0" noProof="0" dirty="0">
                <a:ln>
                  <a:noFill/>
                </a:ln>
                <a:solidFill>
                  <a:srgbClr val="C4C4C4"/>
                </a:solidFill>
                <a:effectLst/>
                <a:uLnTx/>
                <a:uFillTx/>
                <a:cs typeface="+mn-ea"/>
                <a:sym typeface="+mn-lt"/>
              </a:rPr>
              <a:t>希腊字母与期权组合收益</a:t>
            </a:r>
          </a:p>
        </p:txBody>
      </p:sp>
      <p:sp>
        <p:nvSpPr>
          <p:cNvPr id="7" name="文本框 6"/>
          <p:cNvSpPr txBox="1"/>
          <p:nvPr/>
        </p:nvSpPr>
        <p:spPr>
          <a:xfrm>
            <a:off x="4356050" y="3428065"/>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i="0" u="none" strike="noStrike" kern="1200" cap="none" spc="0" normalizeH="0" baseline="0" noProof="0" dirty="0">
                <a:ln>
                  <a:noFill/>
                </a:ln>
                <a:solidFill>
                  <a:srgbClr val="C4C4C4"/>
                </a:solidFill>
                <a:effectLst/>
                <a:uLnTx/>
                <a:uFillTx/>
                <a:cs typeface="+mn-ea"/>
                <a:sym typeface="+mn-lt"/>
              </a:rPr>
              <a:t>期权的</a:t>
            </a:r>
            <a:r>
              <a:rPr kumimoji="0" lang="en-US" altLang="zh-CN" sz="2000" i="0" u="none" strike="noStrike" kern="1200" cap="none" spc="0" normalizeH="0" baseline="0" noProof="0" dirty="0">
                <a:ln>
                  <a:noFill/>
                </a:ln>
                <a:solidFill>
                  <a:srgbClr val="C4C4C4"/>
                </a:solidFill>
                <a:effectLst/>
                <a:uLnTx/>
                <a:uFillTx/>
                <a:cs typeface="+mn-ea"/>
                <a:sym typeface="+mn-lt"/>
              </a:rPr>
              <a:t>pnl</a:t>
            </a:r>
            <a:r>
              <a:rPr kumimoji="0" lang="zh-CN" altLang="en-US" sz="2000" i="0" u="none" strike="noStrike" kern="1200" cap="none" spc="0" normalizeH="0" baseline="0" noProof="0" dirty="0">
                <a:ln>
                  <a:noFill/>
                </a:ln>
                <a:solidFill>
                  <a:srgbClr val="C4C4C4"/>
                </a:solidFill>
                <a:effectLst/>
                <a:uLnTx/>
                <a:uFillTx/>
                <a:cs typeface="+mn-ea"/>
                <a:sym typeface="+mn-lt"/>
              </a:rPr>
              <a:t>分解</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66</a:t>
            </a:fld>
            <a:endParaRPr lang="zh-CN" altLang="en-US" dirty="0"/>
          </a:p>
        </p:txBody>
      </p:sp>
      <p:sp>
        <p:nvSpPr>
          <p:cNvPr id="3" name="矩形: 圆角 2"/>
          <p:cNvSpPr/>
          <p:nvPr/>
        </p:nvSpPr>
        <p:spPr>
          <a:xfrm>
            <a:off x="3676458" y="166403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289196" y="221042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676458" y="2511553"/>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289196" y="3057945"/>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676458" y="336542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289196" y="391181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676458" y="4219291"/>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289196" y="4765683"/>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文本框 18"/>
          <p:cNvSpPr txBox="1"/>
          <p:nvPr/>
        </p:nvSpPr>
        <p:spPr>
          <a:xfrm>
            <a:off x="4356050" y="428923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b="1" dirty="0">
                <a:solidFill>
                  <a:srgbClr val="C00000"/>
                </a:solidFill>
                <a:cs typeface="+mn-ea"/>
                <a:sym typeface="+mn-lt"/>
              </a:rPr>
              <a:t>波动率理论与策略</a:t>
            </a:r>
          </a:p>
        </p:txBody>
      </p:sp>
      <p:sp>
        <p:nvSpPr>
          <p:cNvPr id="20" name="矩形: 圆角 19"/>
          <p:cNvSpPr/>
          <p:nvPr/>
        </p:nvSpPr>
        <p:spPr>
          <a:xfrm>
            <a:off x="3676458" y="507316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5</a:t>
            </a:r>
          </a:p>
        </p:txBody>
      </p:sp>
      <p:cxnSp>
        <p:nvCxnSpPr>
          <p:cNvPr id="21" name="直接连接符 20"/>
          <p:cNvCxnSpPr/>
          <p:nvPr/>
        </p:nvCxnSpPr>
        <p:spPr>
          <a:xfrm>
            <a:off x="4289196" y="561955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4" name="文本框 3"/>
          <p:cNvSpPr txBox="1"/>
          <p:nvPr>
            <p:custDataLst>
              <p:tags r:id="rId1"/>
            </p:custDataLst>
          </p:nvPr>
        </p:nvSpPr>
        <p:spPr>
          <a:xfrm>
            <a:off x="4356050" y="515029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场外衍生品介绍</a:t>
            </a:r>
          </a:p>
        </p:txBody>
      </p:sp>
      <p:sp>
        <p:nvSpPr>
          <p:cNvPr id="8" name="矩形: 圆角 19"/>
          <p:cNvSpPr/>
          <p:nvPr>
            <p:custDataLst>
              <p:tags r:id="rId2"/>
            </p:custDataLst>
          </p:nvPr>
        </p:nvSpPr>
        <p:spPr>
          <a:xfrm>
            <a:off x="3676458" y="593422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6</a:t>
            </a:r>
          </a:p>
        </p:txBody>
      </p:sp>
      <p:cxnSp>
        <p:nvCxnSpPr>
          <p:cNvPr id="10" name="直接连接符 9"/>
          <p:cNvCxnSpPr/>
          <p:nvPr>
            <p:custDataLst>
              <p:tags r:id="rId3"/>
            </p:custDataLst>
          </p:nvPr>
        </p:nvCxnSpPr>
        <p:spPr>
          <a:xfrm>
            <a:off x="4289196" y="648061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2" name="文本框 11"/>
          <p:cNvSpPr txBox="1"/>
          <p:nvPr>
            <p:custDataLst>
              <p:tags r:id="rId4"/>
            </p:custDataLst>
          </p:nvPr>
        </p:nvSpPr>
        <p:spPr>
          <a:xfrm>
            <a:off x="4356050" y="601135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做市理论</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13127" y="1555851"/>
            <a:ext cx="4453984" cy="400110"/>
          </a:xfrm>
          <a:prstGeom prst="rect">
            <a:avLst/>
          </a:prstGeom>
          <a:noFill/>
        </p:spPr>
        <p:txBody>
          <a:bodyPr wrap="square" rtlCol="0">
            <a:spAutoFit/>
          </a:bodyPr>
          <a:lstStyle/>
          <a:p>
            <a:pPr>
              <a:spcAft>
                <a:spcPts val="50"/>
              </a:spcAft>
              <a:defRPr/>
            </a:pPr>
            <a:r>
              <a:rPr lang="zh-CN" altLang="en-US" sz="2000" b="1" dirty="0">
                <a:solidFill>
                  <a:srgbClr val="972022"/>
                </a:solidFill>
                <a:cs typeface="+mn-ea"/>
                <a:sym typeface="+mn-lt"/>
              </a:rPr>
              <a:t>波动率概况</a:t>
            </a:r>
            <a:endParaRPr lang="zh-CN" altLang="en-US" sz="2000" b="1" dirty="0">
              <a:solidFill>
                <a:srgbClr val="972022"/>
              </a:solidFill>
              <a:cs typeface="+mn-ea"/>
            </a:endParaRPr>
          </a:p>
        </p:txBody>
      </p:sp>
      <p:sp>
        <p:nvSpPr>
          <p:cNvPr id="2" name="灯片编号占位符 1"/>
          <p:cNvSpPr>
            <a:spLocks noGrp="1"/>
          </p:cNvSpPr>
          <p:nvPr>
            <p:ph type="sldNum" sz="quarter" idx="12"/>
          </p:nvPr>
        </p:nvSpPr>
        <p:spPr/>
        <p:txBody>
          <a:bodyPr/>
          <a:lstStyle/>
          <a:p>
            <a:fld id="{B3D16A10-271B-4362-BAC4-0DEA405ED26B}" type="slidenum">
              <a:rPr lang="zh-CN" altLang="en-US" smtClean="0"/>
              <a:t>67</a:t>
            </a:fld>
            <a:endParaRPr lang="zh-CN" altLang="en-US" dirty="0"/>
          </a:p>
        </p:txBody>
      </p:sp>
      <p:sp>
        <p:nvSpPr>
          <p:cNvPr id="3" name="矩形: 圆角 2"/>
          <p:cNvSpPr/>
          <p:nvPr/>
        </p:nvSpPr>
        <p:spPr>
          <a:xfrm>
            <a:off x="3833535" y="1503837"/>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446273" y="2050229"/>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r>
              <a:rPr lang="en-US" altLang="zh-CN" sz="3200" b="1" dirty="0">
                <a:solidFill>
                  <a:srgbClr val="972022"/>
                </a:solidFill>
                <a:latin typeface="+mn-lt"/>
                <a:ea typeface="+mn-ea"/>
                <a:cs typeface="+mn-ea"/>
                <a:sym typeface="+mn-lt"/>
              </a:rPr>
              <a:t>——</a:t>
            </a:r>
            <a:r>
              <a:rPr lang="zh-CN" altLang="en-US" sz="3200" b="1" dirty="0">
                <a:solidFill>
                  <a:srgbClr val="972022"/>
                </a:solidFill>
                <a:latin typeface="+mn-lt"/>
                <a:ea typeface="+mn-ea"/>
                <a:cs typeface="+mn-ea"/>
                <a:sym typeface="+mn-lt"/>
              </a:rPr>
              <a:t>波动率</a:t>
            </a:r>
          </a:p>
        </p:txBody>
      </p:sp>
      <p:sp>
        <p:nvSpPr>
          <p:cNvPr id="4" name="文本框 3"/>
          <p:cNvSpPr txBox="1"/>
          <p:nvPr/>
        </p:nvSpPr>
        <p:spPr>
          <a:xfrm>
            <a:off x="4513127" y="2435014"/>
            <a:ext cx="4453984" cy="400110"/>
          </a:xfrm>
          <a:prstGeom prst="rect">
            <a:avLst/>
          </a:prstGeom>
          <a:noFill/>
        </p:spPr>
        <p:txBody>
          <a:bodyPr wrap="square" rtlCol="0">
            <a:spAutoFit/>
          </a:bodyPr>
          <a:lstStyle/>
          <a:p>
            <a:pPr>
              <a:spcAft>
                <a:spcPts val="50"/>
              </a:spcAft>
              <a:defRPr/>
            </a:pPr>
            <a:r>
              <a:rPr lang="zh-CN" altLang="en-US" sz="2000" b="1" dirty="0">
                <a:solidFill>
                  <a:srgbClr val="972022"/>
                </a:solidFill>
                <a:cs typeface="+mn-ea"/>
                <a:sym typeface="+mn-lt"/>
              </a:rPr>
              <a:t>历史波动率</a:t>
            </a:r>
            <a:endParaRPr lang="zh-CN" altLang="en-US" sz="2000" b="1" dirty="0">
              <a:solidFill>
                <a:srgbClr val="972022"/>
              </a:solidFill>
              <a:cs typeface="+mn-ea"/>
            </a:endParaRPr>
          </a:p>
        </p:txBody>
      </p:sp>
      <p:sp>
        <p:nvSpPr>
          <p:cNvPr id="6" name="矩形: 圆角 5"/>
          <p:cNvSpPr/>
          <p:nvPr/>
        </p:nvSpPr>
        <p:spPr>
          <a:xfrm>
            <a:off x="3833535" y="238300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7" name="直接连接符 6"/>
          <p:cNvCxnSpPr/>
          <p:nvPr/>
        </p:nvCxnSpPr>
        <p:spPr>
          <a:xfrm>
            <a:off x="4446273" y="292939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8" name="文本框 7"/>
          <p:cNvSpPr txBox="1"/>
          <p:nvPr/>
        </p:nvSpPr>
        <p:spPr>
          <a:xfrm>
            <a:off x="4513127" y="3296178"/>
            <a:ext cx="4453984" cy="400110"/>
          </a:xfrm>
          <a:prstGeom prst="rect">
            <a:avLst/>
          </a:prstGeom>
          <a:noFill/>
        </p:spPr>
        <p:txBody>
          <a:bodyPr wrap="square" rtlCol="0">
            <a:spAutoFit/>
          </a:bodyPr>
          <a:lstStyle/>
          <a:p>
            <a:pPr>
              <a:spcAft>
                <a:spcPts val="50"/>
              </a:spcAft>
              <a:defRPr/>
            </a:pPr>
            <a:r>
              <a:rPr lang="zh-CN" altLang="en-US" sz="2000" b="1" dirty="0">
                <a:solidFill>
                  <a:srgbClr val="972022"/>
                </a:solidFill>
                <a:cs typeface="+mn-ea"/>
                <a:sym typeface="+mn-lt"/>
              </a:rPr>
              <a:t>隐含波动率与</a:t>
            </a:r>
            <a:r>
              <a:rPr lang="en-US" altLang="zh-CN" sz="2000" b="1" dirty="0">
                <a:solidFill>
                  <a:srgbClr val="972022"/>
                </a:solidFill>
                <a:cs typeface="+mn-ea"/>
                <a:sym typeface="+mn-lt"/>
              </a:rPr>
              <a:t>VIX</a:t>
            </a:r>
            <a:endParaRPr lang="zh-CN" altLang="en-US" sz="2000" b="1" dirty="0">
              <a:solidFill>
                <a:srgbClr val="972022"/>
              </a:solidFill>
              <a:cs typeface="+mn-ea"/>
            </a:endParaRPr>
          </a:p>
        </p:txBody>
      </p:sp>
      <p:sp>
        <p:nvSpPr>
          <p:cNvPr id="10" name="矩形: 圆角 9"/>
          <p:cNvSpPr/>
          <p:nvPr/>
        </p:nvSpPr>
        <p:spPr>
          <a:xfrm>
            <a:off x="3833535" y="3244164"/>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2" name="直接连接符 11"/>
          <p:cNvCxnSpPr/>
          <p:nvPr/>
        </p:nvCxnSpPr>
        <p:spPr>
          <a:xfrm>
            <a:off x="4446273" y="3790556"/>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3" name="文本框 12"/>
          <p:cNvSpPr txBox="1"/>
          <p:nvPr/>
        </p:nvSpPr>
        <p:spPr>
          <a:xfrm>
            <a:off x="4513127" y="4157342"/>
            <a:ext cx="4453984" cy="400110"/>
          </a:xfrm>
          <a:prstGeom prst="rect">
            <a:avLst/>
          </a:prstGeom>
          <a:noFill/>
        </p:spPr>
        <p:txBody>
          <a:bodyPr wrap="square" rtlCol="0">
            <a:spAutoFit/>
          </a:bodyPr>
          <a:lstStyle/>
          <a:p>
            <a:pPr>
              <a:spcAft>
                <a:spcPts val="50"/>
              </a:spcAft>
              <a:defRPr/>
            </a:pPr>
            <a:r>
              <a:rPr lang="zh-CN" altLang="en-US" sz="2000" b="1" dirty="0">
                <a:solidFill>
                  <a:srgbClr val="972022"/>
                </a:solidFill>
                <a:cs typeface="+mn-ea"/>
                <a:sym typeface="+mn-lt"/>
              </a:rPr>
              <a:t>已实现波动率</a:t>
            </a:r>
            <a:endParaRPr lang="zh-CN" altLang="en-US" sz="2000" b="1" dirty="0">
              <a:solidFill>
                <a:srgbClr val="972022"/>
              </a:solidFill>
              <a:cs typeface="+mn-ea"/>
            </a:endParaRPr>
          </a:p>
        </p:txBody>
      </p:sp>
      <p:sp>
        <p:nvSpPr>
          <p:cNvPr id="14" name="矩形: 圆角 13"/>
          <p:cNvSpPr/>
          <p:nvPr/>
        </p:nvSpPr>
        <p:spPr>
          <a:xfrm>
            <a:off x="3833535" y="4105328"/>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5" name="直接连接符 14"/>
          <p:cNvCxnSpPr/>
          <p:nvPr/>
        </p:nvCxnSpPr>
        <p:spPr>
          <a:xfrm>
            <a:off x="4446273" y="4651720"/>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22" name="文本框 21"/>
          <p:cNvSpPr txBox="1"/>
          <p:nvPr/>
        </p:nvSpPr>
        <p:spPr>
          <a:xfrm>
            <a:off x="4513127" y="5037001"/>
            <a:ext cx="4453984" cy="400110"/>
          </a:xfrm>
          <a:prstGeom prst="rect">
            <a:avLst/>
          </a:prstGeom>
          <a:noFill/>
        </p:spPr>
        <p:txBody>
          <a:bodyPr wrap="square" rtlCol="0">
            <a:spAutoFit/>
          </a:bodyPr>
          <a:lstStyle/>
          <a:p>
            <a:pPr>
              <a:spcAft>
                <a:spcPts val="50"/>
              </a:spcAft>
              <a:defRPr/>
            </a:pPr>
            <a:r>
              <a:rPr lang="zh-CN" altLang="en-US" sz="2000" b="1" dirty="0">
                <a:solidFill>
                  <a:srgbClr val="972022"/>
                </a:solidFill>
                <a:cs typeface="+mn-ea"/>
                <a:sym typeface="+mn-lt"/>
              </a:rPr>
              <a:t>随机波动率</a:t>
            </a:r>
            <a:endParaRPr lang="zh-CN" altLang="en-US" sz="2000" b="1" dirty="0">
              <a:solidFill>
                <a:srgbClr val="972022"/>
              </a:solidFill>
              <a:cs typeface="+mn-ea"/>
            </a:endParaRPr>
          </a:p>
        </p:txBody>
      </p:sp>
      <p:sp>
        <p:nvSpPr>
          <p:cNvPr id="23" name="矩形: 圆角 22"/>
          <p:cNvSpPr/>
          <p:nvPr/>
        </p:nvSpPr>
        <p:spPr>
          <a:xfrm>
            <a:off x="3833535" y="4984987"/>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5</a:t>
            </a:r>
            <a:endParaRPr lang="zh-CN" altLang="en-US" sz="1600" dirty="0">
              <a:latin typeface="Arial" panose="020B0604020202020204" pitchFamily="34" charset="0"/>
              <a:cs typeface="Arial" panose="020B0604020202020204" pitchFamily="34" charset="0"/>
            </a:endParaRPr>
          </a:p>
        </p:txBody>
      </p:sp>
      <p:cxnSp>
        <p:nvCxnSpPr>
          <p:cNvPr id="24" name="直接连接符 23"/>
          <p:cNvCxnSpPr/>
          <p:nvPr/>
        </p:nvCxnSpPr>
        <p:spPr>
          <a:xfrm>
            <a:off x="4446273" y="5531379"/>
            <a:ext cx="2880000" cy="0"/>
          </a:xfrm>
          <a:prstGeom prst="line">
            <a:avLst/>
          </a:prstGeom>
        </p:spPr>
        <p:style>
          <a:lnRef idx="2">
            <a:schemeClr val="accent3"/>
          </a:lnRef>
          <a:fillRef idx="0">
            <a:schemeClr val="accent3"/>
          </a:fillRef>
          <a:effectRef idx="1">
            <a:schemeClr val="accent3"/>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波动率概况</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68</a:t>
            </a:fld>
            <a:endParaRPr lang="zh-CN" altLang="en-US" dirty="0"/>
          </a:p>
        </p:txBody>
      </p:sp>
      <p:pic>
        <p:nvPicPr>
          <p:cNvPr id="10" name="图片 9"/>
          <p:cNvPicPr>
            <a:picLocks noChangeAspect="1"/>
          </p:cNvPicPr>
          <p:nvPr/>
        </p:nvPicPr>
        <p:blipFill>
          <a:blip r:embed="rId3"/>
          <a:stretch>
            <a:fillRect/>
          </a:stretch>
        </p:blipFill>
        <p:spPr>
          <a:xfrm>
            <a:off x="6312048" y="3088669"/>
            <a:ext cx="4204447" cy="2859024"/>
          </a:xfrm>
          <a:prstGeom prst="rect">
            <a:avLst/>
          </a:prstGeom>
        </p:spPr>
      </p:pic>
      <p:sp>
        <p:nvSpPr>
          <p:cNvPr id="11" name="文本框 10"/>
          <p:cNvSpPr txBox="1"/>
          <p:nvPr/>
        </p:nvSpPr>
        <p:spPr>
          <a:xfrm>
            <a:off x="478261" y="1056050"/>
            <a:ext cx="10882632" cy="369332"/>
          </a:xfrm>
          <a:prstGeom prst="rect">
            <a:avLst/>
          </a:prstGeom>
          <a:noFill/>
        </p:spPr>
        <p:txBody>
          <a:bodyPr wrap="square" rtlCol="0">
            <a:spAutoFit/>
          </a:bodyPr>
          <a:lstStyle/>
          <a:p>
            <a:pPr marL="285750" indent="-285750">
              <a:buFont typeface="Arial" panose="020B0604020202020204" pitchFamily="34" charset="0"/>
              <a:buChar char="•"/>
            </a:pPr>
            <a:endParaRPr lang="en-US" altLang="zh-CN" dirty="0"/>
          </a:p>
        </p:txBody>
      </p:sp>
      <p:sp>
        <p:nvSpPr>
          <p:cNvPr id="12" name="文本框 11"/>
          <p:cNvSpPr txBox="1"/>
          <p:nvPr/>
        </p:nvSpPr>
        <p:spPr>
          <a:xfrm>
            <a:off x="375918" y="1274830"/>
            <a:ext cx="11531600" cy="1293367"/>
          </a:xfrm>
          <a:prstGeom prst="rect">
            <a:avLst/>
          </a:prstGeom>
          <a:noFill/>
          <a:ln w="19050">
            <a:solidFill>
              <a:srgbClr val="972022"/>
            </a:solidFill>
            <a:prstDash val="sysDash"/>
          </a:ln>
        </p:spPr>
        <p:txBody>
          <a:bodyPr wrap="square" rtlCol="0">
            <a:spAutoFit/>
          </a:bodyPr>
          <a:lstStyle/>
          <a:p>
            <a:pPr marL="285750" indent="-285750" algn="l">
              <a:lnSpc>
                <a:spcPct val="150000"/>
              </a:lnSpc>
              <a:buFont typeface="Arial" panose="020B0604020202020204" pitchFamily="34" charset="0"/>
              <a:buChar char="•"/>
            </a:pPr>
            <a:r>
              <a:rPr lang="zh-CN" altLang="en-US" dirty="0">
                <a:solidFill>
                  <a:srgbClr val="202124"/>
                </a:solidFill>
                <a:latin typeface="Consolas" panose="020B0609020204030204" pitchFamily="49" charset="0"/>
              </a:rPr>
              <a:t>市场价格变化的测度，标的资产价格的波动程度。</a:t>
            </a:r>
            <a:endParaRPr lang="en-US" altLang="zh-CN"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r>
              <a:rPr lang="zh-CN" altLang="en-US" dirty="0">
                <a:solidFill>
                  <a:srgbClr val="FF0000"/>
                </a:solidFill>
                <a:latin typeface="Consolas" panose="020B0609020204030204" pitchFamily="49" charset="0"/>
              </a:rPr>
              <a:t>波动率同时增加价格向上与向下变动的概率，相互抵消，</a:t>
            </a:r>
            <a:r>
              <a:rPr lang="zh-CN" altLang="en-US" dirty="0">
                <a:solidFill>
                  <a:srgbClr val="202124"/>
                </a:solidFill>
                <a:latin typeface="Consolas" panose="020B0609020204030204" pitchFamily="49" charset="0"/>
              </a:rPr>
              <a:t>波动率的增加不会影响期权价值。</a:t>
            </a:r>
            <a:endParaRPr lang="en-US" altLang="zh-CN"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r>
              <a:rPr lang="zh-CN" altLang="en-US" dirty="0">
                <a:solidFill>
                  <a:srgbClr val="202124"/>
                </a:solidFill>
                <a:latin typeface="Consolas" panose="020B0609020204030204" pitchFamily="49" charset="0"/>
              </a:rPr>
              <a:t>真实波动率无法观测，一般通过金融资产收益率的方差、历史波动率、隐含波动率等变量来代理。</a:t>
            </a:r>
            <a:endParaRPr lang="en-US" altLang="zh-CN" dirty="0">
              <a:solidFill>
                <a:srgbClr val="202124"/>
              </a:solidFill>
              <a:latin typeface="Consolas" panose="020B0609020204030204" pitchFamily="49" charset="0"/>
            </a:endParaRPr>
          </a:p>
        </p:txBody>
      </p:sp>
      <p:sp>
        <p:nvSpPr>
          <p:cNvPr id="13" name="文本框 12"/>
          <p:cNvSpPr txBox="1"/>
          <p:nvPr/>
        </p:nvSpPr>
        <p:spPr>
          <a:xfrm>
            <a:off x="375918" y="88888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波动率</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mc:AlternateContent xmlns:mc="http://schemas.openxmlformats.org/markup-compatibility/2006" xmlns:a14="http://schemas.microsoft.com/office/drawing/2010/main">
        <mc:Choice Requires="a14">
          <p:sp>
            <p:nvSpPr>
              <p:cNvPr id="15" name="文本框 14"/>
              <p:cNvSpPr txBox="1"/>
              <p:nvPr/>
            </p:nvSpPr>
            <p:spPr>
              <a:xfrm>
                <a:off x="1290464" y="3777457"/>
                <a:ext cx="4124219" cy="369332"/>
              </a:xfrm>
              <a:prstGeom prst="rect">
                <a:avLst/>
              </a:prstGeom>
              <a:noFill/>
            </p:spPr>
            <p:txBody>
              <a:bodyPr wrap="square" rtlCol="0">
                <a:spAutoFit/>
              </a:bodyPr>
              <a:lstStyle/>
              <a:p>
                <a:r>
                  <a:rPr lang="en-US" altLang="zh-CN" dirty="0"/>
                  <a:t>Mean(</a:t>
                </a:r>
                <a14:m>
                  <m:oMath xmlns:m="http://schemas.openxmlformats.org/officeDocument/2006/math">
                    <m:r>
                      <a:rPr lang="zh-CN" altLang="en-US" i="1" smtClean="0">
                        <a:latin typeface="Cambria Math" panose="02040503050406030204" pitchFamily="18" charset="0"/>
                      </a:rPr>
                      <m:t>𝜇</m:t>
                    </m:r>
                  </m:oMath>
                </a14:m>
                <a:r>
                  <a:rPr lang="en-US" altLang="zh-CN" dirty="0"/>
                  <a:t>)</a:t>
                </a:r>
                <a:r>
                  <a:rPr lang="zh-CN" altLang="en-US" dirty="0"/>
                  <a:t>        </a:t>
                </a:r>
                <a:r>
                  <a:rPr lang="en-US" altLang="zh-CN" dirty="0"/>
                  <a:t>Standard Deviation(</a:t>
                </a:r>
                <a14:m>
                  <m:oMath xmlns:m="http://schemas.openxmlformats.org/officeDocument/2006/math">
                    <m:r>
                      <a:rPr lang="zh-CN" altLang="en-US" i="1" smtClean="0">
                        <a:solidFill>
                          <a:srgbClr val="FF0000"/>
                        </a:solidFill>
                        <a:latin typeface="Cambria Math" panose="02040503050406030204" pitchFamily="18" charset="0"/>
                      </a:rPr>
                      <m:t>𝜎</m:t>
                    </m:r>
                  </m:oMath>
                </a14:m>
                <a:r>
                  <a:rPr lang="en-US" altLang="zh-CN" dirty="0"/>
                  <a:t>)</a:t>
                </a:r>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290464" y="3777457"/>
                <a:ext cx="4124219" cy="369332"/>
              </a:xfrm>
              <a:prstGeom prst="rect">
                <a:avLst/>
              </a:prstGeom>
              <a:blipFill rotWithShape="1">
                <a:blip r:embed="rId4"/>
                <a:stretch>
                  <a:fillRect l="-3" t="-129" r="1" b="65"/>
                </a:stretch>
              </a:blipFill>
            </p:spPr>
            <p:txBody>
              <a:bodyPr/>
              <a:lstStyle/>
              <a:p>
                <a:r>
                  <a:rPr lang="zh-CN" altLang="en-US">
                    <a:noFill/>
                  </a:rPr>
                  <a:t> </a:t>
                </a:r>
              </a:p>
            </p:txBody>
          </p:sp>
        </mc:Fallback>
      </mc:AlternateContent>
      <p:cxnSp>
        <p:nvCxnSpPr>
          <p:cNvPr id="19" name="直接箭头连接符 18"/>
          <p:cNvCxnSpPr/>
          <p:nvPr/>
        </p:nvCxnSpPr>
        <p:spPr>
          <a:xfrm>
            <a:off x="1783977" y="4177567"/>
            <a:ext cx="0" cy="643329"/>
          </a:xfrm>
          <a:prstGeom prst="straightConnector1">
            <a:avLst/>
          </a:prstGeom>
          <a:ln>
            <a:solidFill>
              <a:srgbClr val="9C0308"/>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890683" y="4169667"/>
            <a:ext cx="0" cy="643329"/>
          </a:xfrm>
          <a:prstGeom prst="straightConnector1">
            <a:avLst/>
          </a:prstGeom>
          <a:ln>
            <a:solidFill>
              <a:srgbClr val="9C0308"/>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76698" y="4943691"/>
            <a:ext cx="1945797" cy="369332"/>
          </a:xfrm>
          <a:prstGeom prst="rect">
            <a:avLst/>
          </a:prstGeom>
          <a:noFill/>
        </p:spPr>
        <p:txBody>
          <a:bodyPr wrap="square" rtlCol="0">
            <a:spAutoFit/>
          </a:bodyPr>
          <a:lstStyle/>
          <a:p>
            <a:r>
              <a:rPr lang="zh-CN" altLang="en-US" dirty="0">
                <a:latin typeface="微软雅黑" panose="020B0503020204020204" pitchFamily="34" charset="-122"/>
                <a:ea typeface="+mj-ea"/>
              </a:rPr>
              <a:t>峰值所在位置</a:t>
            </a:r>
          </a:p>
        </p:txBody>
      </p:sp>
      <p:sp>
        <p:nvSpPr>
          <p:cNvPr id="22" name="文本框 21"/>
          <p:cNvSpPr txBox="1"/>
          <p:nvPr/>
        </p:nvSpPr>
        <p:spPr>
          <a:xfrm>
            <a:off x="2917784" y="4943691"/>
            <a:ext cx="2426075" cy="369332"/>
          </a:xfrm>
          <a:prstGeom prst="rect">
            <a:avLst/>
          </a:prstGeom>
          <a:noFill/>
        </p:spPr>
        <p:txBody>
          <a:bodyPr wrap="square" rtlCol="0">
            <a:spAutoFit/>
          </a:bodyPr>
          <a:lstStyle/>
          <a:p>
            <a:r>
              <a:rPr lang="zh-CN" altLang="en-US" dirty="0">
                <a:latin typeface="微软雅黑" panose="020B0503020204020204" pitchFamily="34" charset="-122"/>
                <a:ea typeface="+mj-ea"/>
              </a:rPr>
              <a:t>曲线左右展开速度</a:t>
            </a:r>
          </a:p>
        </p:txBody>
      </p:sp>
    </p:spTree>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其他特征</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69</a:t>
            </a:fld>
            <a:endParaRPr lang="zh-CN" altLang="en-US" dirty="0"/>
          </a:p>
        </p:txBody>
      </p:sp>
      <p:sp>
        <p:nvSpPr>
          <p:cNvPr id="5" name="文本框 4"/>
          <p:cNvSpPr txBox="1"/>
          <p:nvPr/>
        </p:nvSpPr>
        <p:spPr>
          <a:xfrm>
            <a:off x="375918" y="1288992"/>
            <a:ext cx="11531600" cy="1708866"/>
          </a:xfrm>
          <a:prstGeom prst="rect">
            <a:avLst/>
          </a:prstGeom>
          <a:noFill/>
          <a:ln w="19050">
            <a:solidFill>
              <a:srgbClr val="972022"/>
            </a:solidFill>
            <a:prstDash val="sysDash"/>
          </a:ln>
        </p:spPr>
        <p:txBody>
          <a:bodyPr wrap="square" rtlCol="0">
            <a:spAutoFit/>
          </a:bodyPr>
          <a:lstStyle/>
          <a:p>
            <a:pPr marL="285750" indent="-285750" algn="l">
              <a:lnSpc>
                <a:spcPct val="150000"/>
              </a:lnSpc>
              <a:buFont typeface="Arial" panose="020B0604020202020204" pitchFamily="34" charset="0"/>
              <a:buChar char="•"/>
            </a:pPr>
            <a:r>
              <a:rPr lang="zh-CN" altLang="en-US" dirty="0">
                <a:solidFill>
                  <a:srgbClr val="202124"/>
                </a:solidFill>
                <a:latin typeface="Consolas" panose="020B0609020204030204" pitchFamily="49" charset="0"/>
              </a:rPr>
              <a:t>由于分布具有对称性，涨跌完全对称，可能出现</a:t>
            </a:r>
            <a:r>
              <a:rPr lang="zh-CN" altLang="en-US" dirty="0">
                <a:solidFill>
                  <a:srgbClr val="FF0000"/>
                </a:solidFill>
                <a:latin typeface="Consolas" panose="020B0609020204030204" pitchFamily="49" charset="0"/>
              </a:rPr>
              <a:t>股票价格为负</a:t>
            </a:r>
            <a:r>
              <a:rPr lang="zh-CN" altLang="en-US" dirty="0">
                <a:solidFill>
                  <a:srgbClr val="202124"/>
                </a:solidFill>
                <a:latin typeface="Consolas" panose="020B0609020204030204" pitchFamily="49" charset="0"/>
              </a:rPr>
              <a:t>：</a:t>
            </a:r>
            <a:endParaRPr lang="en-US" altLang="zh-CN" dirty="0">
              <a:solidFill>
                <a:srgbClr val="202124"/>
              </a:solidFill>
              <a:latin typeface="Consolas" panose="020B0609020204030204" pitchFamily="49" charset="0"/>
            </a:endParaRPr>
          </a:p>
          <a:p>
            <a:pPr>
              <a:lnSpc>
                <a:spcPct val="150000"/>
              </a:lnSpc>
            </a:pPr>
            <a:r>
              <a:rPr lang="en-US" altLang="zh-CN" dirty="0" err="1">
                <a:solidFill>
                  <a:srgbClr val="202124"/>
                </a:solidFill>
                <a:latin typeface="Consolas" panose="020B0609020204030204" pitchFamily="49" charset="0"/>
              </a:rPr>
              <a:t>Eg</a:t>
            </a:r>
            <a:r>
              <a:rPr lang="zh-CN" altLang="en-US" dirty="0">
                <a:solidFill>
                  <a:srgbClr val="202124"/>
                </a:solidFill>
                <a:latin typeface="Consolas" panose="020B0609020204030204" pitchFamily="49" charset="0"/>
              </a:rPr>
              <a:t>：</a:t>
            </a:r>
            <a:r>
              <a:rPr lang="zh-CN" altLang="en-US" b="0" i="0" dirty="0">
                <a:solidFill>
                  <a:srgbClr val="000000"/>
                </a:solidFill>
                <a:effectLst/>
                <a:latin typeface="MicrosoftYaHei"/>
              </a:rPr>
              <a:t>假设我们允许现在价格为</a:t>
            </a:r>
            <a:r>
              <a:rPr lang="en-US" altLang="zh-CN" b="0" i="0" dirty="0">
                <a:solidFill>
                  <a:srgbClr val="000000"/>
                </a:solidFill>
                <a:effectLst/>
                <a:latin typeface="MicrosoftYaHei"/>
              </a:rPr>
              <a:t>50</a:t>
            </a:r>
            <a:r>
              <a:rPr lang="zh-CN" altLang="en-US" b="0" i="0" dirty="0">
                <a:solidFill>
                  <a:srgbClr val="000000"/>
                </a:solidFill>
                <a:effectLst/>
                <a:latin typeface="MicrosoftYaHei"/>
              </a:rPr>
              <a:t>美元的资产价格上涨</a:t>
            </a:r>
            <a:r>
              <a:rPr lang="en-US" altLang="zh-CN" b="0" i="0" dirty="0">
                <a:solidFill>
                  <a:srgbClr val="000000"/>
                </a:solidFill>
                <a:effectLst/>
                <a:latin typeface="MicrosoftYaHei"/>
              </a:rPr>
              <a:t>75</a:t>
            </a:r>
            <a:r>
              <a:rPr lang="zh-CN" altLang="en-US" b="0" i="0" dirty="0">
                <a:solidFill>
                  <a:srgbClr val="000000"/>
                </a:solidFill>
                <a:effectLst/>
                <a:latin typeface="MicrosoftYaHei"/>
              </a:rPr>
              <a:t>美元到</a:t>
            </a:r>
            <a:r>
              <a:rPr lang="en-US" altLang="zh-CN" b="0" i="0" dirty="0">
                <a:solidFill>
                  <a:srgbClr val="000000"/>
                </a:solidFill>
                <a:effectLst/>
                <a:latin typeface="MicrosoftYaHei"/>
              </a:rPr>
              <a:t>125</a:t>
            </a:r>
            <a:r>
              <a:rPr lang="zh-CN" altLang="en-US" b="0" i="0" dirty="0">
                <a:solidFill>
                  <a:srgbClr val="000000"/>
                </a:solidFill>
                <a:effectLst/>
                <a:latin typeface="MicrosoftYaHei"/>
              </a:rPr>
              <a:t>美元，我们也必须允许该资产价格下降</a:t>
            </a:r>
            <a:r>
              <a:rPr lang="en-US" altLang="zh-CN" b="0" i="0" dirty="0">
                <a:solidFill>
                  <a:srgbClr val="000000"/>
                </a:solidFill>
                <a:effectLst/>
                <a:latin typeface="MicrosoftYaHei"/>
              </a:rPr>
              <a:t>75</a:t>
            </a:r>
            <a:r>
              <a:rPr lang="zh-CN" altLang="en-US" b="0" i="0" dirty="0">
                <a:solidFill>
                  <a:srgbClr val="000000"/>
                </a:solidFill>
                <a:effectLst/>
                <a:latin typeface="MicrosoftYaHei"/>
              </a:rPr>
              <a:t>美元到</a:t>
            </a:r>
            <a:r>
              <a:rPr lang="en-US" altLang="zh-CN" b="0" i="0" dirty="0">
                <a:solidFill>
                  <a:srgbClr val="FF0000"/>
                </a:solidFill>
                <a:effectLst/>
                <a:latin typeface="MicrosoftYaHei"/>
              </a:rPr>
              <a:t>-25</a:t>
            </a:r>
            <a:r>
              <a:rPr lang="zh-CN" altLang="en-US" b="0" i="0" dirty="0">
                <a:solidFill>
                  <a:srgbClr val="000000"/>
                </a:solidFill>
                <a:effectLst/>
                <a:latin typeface="MicrosoftYaHei"/>
              </a:rPr>
              <a:t>美元。</a:t>
            </a:r>
            <a:endParaRPr lang="en-US" altLang="zh-CN" dirty="0">
              <a:solidFill>
                <a:srgbClr val="202124"/>
              </a:solidFill>
              <a:latin typeface="Consolas" panose="020B0609020204030204" pitchFamily="49" charset="0"/>
            </a:endParaRPr>
          </a:p>
          <a:p>
            <a:pPr marL="285750" indent="-285750" algn="l">
              <a:lnSpc>
                <a:spcPct val="150000"/>
              </a:lnSpc>
              <a:buFont typeface="Arial" panose="020B0604020202020204" pitchFamily="34" charset="0"/>
              <a:buChar char="•"/>
            </a:pPr>
            <a:r>
              <a:rPr lang="zh-CN" altLang="en-US" dirty="0">
                <a:solidFill>
                  <a:srgbClr val="202124"/>
                </a:solidFill>
                <a:latin typeface="Consolas" panose="020B0609020204030204" pitchFamily="49" charset="0"/>
              </a:rPr>
              <a:t>解决方法：对价格取对数，考虑</a:t>
            </a:r>
            <a:r>
              <a:rPr lang="zh-CN" altLang="en-US" dirty="0">
                <a:solidFill>
                  <a:srgbClr val="FF0000"/>
                </a:solidFill>
                <a:latin typeface="Consolas" panose="020B0609020204030204" pitchFamily="49" charset="0"/>
              </a:rPr>
              <a:t>对数正态分布</a:t>
            </a:r>
            <a:r>
              <a:rPr lang="zh-CN" altLang="en-US" dirty="0">
                <a:solidFill>
                  <a:srgbClr val="202124"/>
                </a:solidFill>
                <a:latin typeface="Consolas" panose="020B0609020204030204" pitchFamily="49" charset="0"/>
              </a:rPr>
              <a:t>：</a:t>
            </a:r>
            <a:endParaRPr lang="en-US" altLang="zh-CN" dirty="0">
              <a:solidFill>
                <a:srgbClr val="202124"/>
              </a:solidFill>
              <a:latin typeface="Consolas" panose="020B0609020204030204" pitchFamily="49" charset="0"/>
            </a:endParaRPr>
          </a:p>
        </p:txBody>
      </p:sp>
      <p:sp>
        <p:nvSpPr>
          <p:cNvPr id="8" name="文本框 7"/>
          <p:cNvSpPr txBox="1"/>
          <p:nvPr/>
        </p:nvSpPr>
        <p:spPr>
          <a:xfrm>
            <a:off x="375918" y="88888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正态分布缺陷</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7" name="图片 6"/>
          <p:cNvPicPr>
            <a:picLocks noChangeAspect="1"/>
          </p:cNvPicPr>
          <p:nvPr/>
        </p:nvPicPr>
        <p:blipFill rotWithShape="1">
          <a:blip r:embed="rId3"/>
          <a:srcRect t="26268"/>
          <a:stretch>
            <a:fillRect/>
          </a:stretch>
        </p:blipFill>
        <p:spPr>
          <a:xfrm>
            <a:off x="3775789" y="3318867"/>
            <a:ext cx="3868547" cy="2384611"/>
          </a:xfrm>
          <a:prstGeom prst="rect">
            <a:avLst/>
          </a:prstGeom>
        </p:spPr>
      </p:pic>
      <p:sp>
        <p:nvSpPr>
          <p:cNvPr id="10" name="文本框 9"/>
          <p:cNvSpPr txBox="1"/>
          <p:nvPr/>
        </p:nvSpPr>
        <p:spPr>
          <a:xfrm>
            <a:off x="6884893" y="3833916"/>
            <a:ext cx="3245223" cy="369332"/>
          </a:xfrm>
          <a:prstGeom prst="rect">
            <a:avLst/>
          </a:prstGeom>
          <a:noFill/>
        </p:spPr>
        <p:txBody>
          <a:bodyPr wrap="square">
            <a:spAutoFit/>
          </a:bodyPr>
          <a:lstStyle/>
          <a:p>
            <a:r>
              <a:rPr lang="zh-CN" altLang="en-US" dirty="0">
                <a:solidFill>
                  <a:srgbClr val="000000"/>
                </a:solidFill>
                <a:latin typeface="MicrosoftYaHei"/>
              </a:rPr>
              <a:t>修改后的分布</a:t>
            </a:r>
            <a:r>
              <a:rPr lang="zh-CN" altLang="en-US" dirty="0">
                <a:solidFill>
                  <a:srgbClr val="FF0000"/>
                </a:solidFill>
                <a:latin typeface="MicrosoftYaHei"/>
              </a:rPr>
              <a:t>右偏</a:t>
            </a:r>
            <a:endParaRPr lang="zh-CN" altLang="en-US"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654"/>
    </mc:Choice>
    <mc:Fallback xmlns="">
      <p:transition spd="slow" advTm="165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5" name="灯片编号占位符 4"/>
          <p:cNvSpPr>
            <a:spLocks noGrp="1"/>
          </p:cNvSpPr>
          <p:nvPr>
            <p:ph type="sldNum" sz="quarter" idx="12"/>
          </p:nvPr>
        </p:nvSpPr>
        <p:spPr>
          <a:xfrm>
            <a:off x="9315197" y="6094225"/>
            <a:ext cx="2743200" cy="188662"/>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7</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8" name="文本框 7"/>
              <p:cNvSpPr txBox="1"/>
              <p:nvPr/>
            </p:nvSpPr>
            <p:spPr>
              <a:xfrm>
                <a:off x="330201" y="1278567"/>
                <a:ext cx="11531600" cy="2657779"/>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在模型设定中将资产（股票，债券和衍生品）当前（</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0</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时刻）与未来支付（</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1</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时刻）用二叉树的形式来表示假设了股票价格变化服从二项分布，在树形上的每一步，股票价格</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S</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会以概率 </a:t>
                </a:r>
                <a14:m>
                  <m:oMath xmlns:m="http://schemas.openxmlformats.org/officeDocument/2006/math">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𝑝</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 </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向上移动至</a:t>
                </a:r>
                <a:r>
                  <a:rPr kumimoji="0" lang="en-US" altLang="zh-CN" sz="1600" b="0" i="0" u="none" strike="noStrike" kern="1200" cap="none" spc="0" normalizeH="0" baseline="0" noProof="0" dirty="0" err="1">
                    <a:ln>
                      <a:noFill/>
                    </a:ln>
                    <a:solidFill>
                      <a:prstClr val="black"/>
                    </a:solidFill>
                    <a:effectLst/>
                    <a:uLnTx/>
                    <a:uFillTx/>
                    <a:latin typeface="Times New Roman" panose="02020603050405020304"/>
                    <a:ea typeface="微软雅黑" panose="020B0503020204020204" pitchFamily="34" charset="-122"/>
                    <a:cs typeface="+mn-ea"/>
                    <a:sym typeface="+mn-lt"/>
                  </a:rPr>
                  <a:t>uS</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，或以概率</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1-</a:t>
                </a:r>
                <a:r>
                  <a:rPr kumimoji="0" lang="el-GR"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14:m>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𝑝</m:t>
                    </m:r>
                  </m:oMath>
                </a14:m>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向下移动至</a:t>
                </a:r>
                <a:r>
                  <a:rPr kumimoji="0" lang="en-US" altLang="zh-CN" sz="1600" b="0" i="0" u="none" strike="noStrike" kern="1200" cap="none" spc="0" normalizeH="0" baseline="0" noProof="0" dirty="0" err="1">
                    <a:ln>
                      <a:noFill/>
                    </a:ln>
                    <a:solidFill>
                      <a:prstClr val="black"/>
                    </a:solidFill>
                    <a:effectLst/>
                    <a:uLnTx/>
                    <a:uFillTx/>
                    <a:latin typeface="Times New Roman" panose="02020603050405020304"/>
                    <a:ea typeface="微软雅黑" panose="020B0503020204020204" pitchFamily="34" charset="-122"/>
                    <a:cs typeface="+mn-ea"/>
                    <a:sym typeface="+mn-lt"/>
                  </a:rPr>
                  <a:t>dS</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a:t>
                </a:r>
                <a14:m>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𝑝</m:t>
                    </m:r>
                    <m:r>
                      <a:rPr kumimoji="0" lang="zh-CN" altLang="en-US" sz="1600"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未知</m:t>
                    </m:r>
                  </m:oMath>
                </a14:m>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a:t>
                </a: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30201" y="1278567"/>
                <a:ext cx="11531600" cy="2657779"/>
              </a:xfrm>
              <a:prstGeom prst="rect">
                <a:avLst/>
              </a:prstGeom>
              <a:blipFill rotWithShape="1">
                <a:blip r:embed="rId3"/>
                <a:stretch>
                  <a:fillRect l="-83" t="-370" r="-83" b="-335"/>
                </a:stretch>
              </a:blipFill>
              <a:ln w="19050">
                <a:solidFill>
                  <a:srgbClr val="972022"/>
                </a:solidFill>
                <a:prstDash val="sysDash"/>
              </a:ln>
            </p:spPr>
            <p:txBody>
              <a:bodyPr/>
              <a:lstStyle/>
              <a:p>
                <a:r>
                  <a:rPr lang="zh-CN" altLang="en-US">
                    <a:noFill/>
                  </a:rPr>
                  <a:t> </a:t>
                </a:r>
              </a:p>
            </p:txBody>
          </p:sp>
        </mc:Fallback>
      </mc:AlternateContent>
      <p:sp>
        <p:nvSpPr>
          <p:cNvPr id="11" name="文本框 10"/>
          <p:cNvSpPr txBox="1"/>
          <p:nvPr/>
        </p:nvSpPr>
        <p:spPr>
          <a:xfrm>
            <a:off x="330200" y="791766"/>
            <a:ext cx="2439503"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One Step Binomial Tree</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endParaRPr>
          </a:p>
        </p:txBody>
      </p:sp>
      <p:pic>
        <p:nvPicPr>
          <p:cNvPr id="4" name="图片 3"/>
          <p:cNvPicPr>
            <a:picLocks noChangeAspect="1"/>
          </p:cNvPicPr>
          <p:nvPr/>
        </p:nvPicPr>
        <p:blipFill>
          <a:blip r:embed="rId4"/>
          <a:stretch>
            <a:fillRect/>
          </a:stretch>
        </p:blipFill>
        <p:spPr>
          <a:xfrm>
            <a:off x="2827867" y="1803401"/>
            <a:ext cx="5810932" cy="2045154"/>
          </a:xfrm>
          <a:prstGeom prst="rect">
            <a:avLst/>
          </a:prstGeom>
        </p:spPr>
      </p:pic>
      <p:sp>
        <p:nvSpPr>
          <p:cNvPr id="6" name="文本框 5"/>
          <p:cNvSpPr txBox="1"/>
          <p:nvPr/>
        </p:nvSpPr>
        <p:spPr>
          <a:xfrm>
            <a:off x="330199" y="4552799"/>
            <a:ext cx="11531600" cy="1374735"/>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股票变化用乘法因子而非加法因子来表述，这样以免股票价格为负，更加贴合真实世界的情况</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衍生品</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1</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时刻的价值以一般形式给出，得出来的定价公式对所有衍生品都一样有效</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衍生品与股票价格的相关性：衍生品的价格基于其标的资产，知道了股票的价格，衍生品的价格可以被唯一地确定</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sp>
        <p:nvSpPr>
          <p:cNvPr id="7" name="文本框 6"/>
          <p:cNvSpPr txBox="1"/>
          <p:nvPr/>
        </p:nvSpPr>
        <p:spPr>
          <a:xfrm>
            <a:off x="330199" y="4065998"/>
            <a:ext cx="1134534"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几点说明</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历史波动率</a:t>
            </a:r>
            <a:r>
              <a:rPr lang="en-US" altLang="zh-CN" dirty="0"/>
              <a:t>---History Volatility</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70</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30200" y="1152543"/>
                <a:ext cx="11531600" cy="5134547"/>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en-US" kern="100" dirty="0">
                    <a:latin typeface="+mn-ea"/>
                    <a:cs typeface="Times New Roman" panose="02020603050405020304" pitchFamily="18" charset="0"/>
                  </a:rPr>
                  <a:t>股票对数收益率：</a:t>
                </a:r>
                <a:endParaRPr lang="en-US" altLang="zh-CN" kern="100" dirty="0">
                  <a:latin typeface="+mn-ea"/>
                  <a:cs typeface="Times New Roman" panose="02020603050405020304" pitchFamily="18" charset="0"/>
                </a:endParaRPr>
              </a:p>
              <a:p>
                <a:pPr indent="304800" algn="just">
                  <a:lnSpc>
                    <a:spcPct val="150000"/>
                  </a:lnSpc>
                </a:pPr>
                <a:endParaRPr lang="en-US" altLang="zh-CN" kern="100" dirty="0">
                  <a:effectLst/>
                  <a:latin typeface="+mn-ea"/>
                  <a:cs typeface="Times New Roman" panose="02020603050405020304" pitchFamily="18" charset="0"/>
                </a:endParaRPr>
              </a:p>
              <a:p>
                <a:pPr indent="304800" algn="just">
                  <a:lnSpc>
                    <a:spcPct val="150000"/>
                  </a:lnSpc>
                </a:pPr>
                <a:endParaRPr lang="en-US" altLang="zh-CN" kern="100" dirty="0">
                  <a:effectLst/>
                  <a:latin typeface="+mn-ea"/>
                  <a:cs typeface="Times New Roman" panose="02020603050405020304" pitchFamily="18" charset="0"/>
                </a:endParaRPr>
              </a:p>
              <a:p>
                <a:pPr indent="304800" algn="just">
                  <a:lnSpc>
                    <a:spcPct val="150000"/>
                  </a:lnSpc>
                </a:pPr>
                <a:r>
                  <a:rPr lang="zh-CN" altLang="en-US" kern="100" dirty="0">
                    <a:latin typeface="+mn-ea"/>
                    <a:cs typeface="Times New Roman" panose="02020603050405020304" pitchFamily="18" charset="0"/>
                  </a:rPr>
                  <a:t>历史波动率：</a:t>
                </a:r>
                <a:endParaRPr lang="en-US" altLang="zh-CN" kern="100" dirty="0">
                  <a:latin typeface="+mn-ea"/>
                  <a:cs typeface="Times New Roman" panose="02020603050405020304" pitchFamily="18" charset="0"/>
                </a:endParaRPr>
              </a:p>
              <a:p>
                <a:pPr indent="304800" algn="just">
                  <a:lnSpc>
                    <a:spcPct val="150000"/>
                  </a:lnSpc>
                </a:pPr>
                <a:endParaRPr lang="en-US" altLang="zh-CN" kern="100" dirty="0">
                  <a:effectLst/>
                  <a:latin typeface="+mn-ea"/>
                  <a:cs typeface="Times New Roman" panose="02020603050405020304" pitchFamily="18" charset="0"/>
                </a:endParaRPr>
              </a:p>
              <a:p>
                <a:pPr indent="304800" algn="just">
                  <a:lnSpc>
                    <a:spcPct val="150000"/>
                  </a:lnSpc>
                </a:pPr>
                <a:endParaRPr lang="en-US" altLang="zh-CN" kern="100" dirty="0">
                  <a:effectLst/>
                  <a:latin typeface="+mn-ea"/>
                  <a:cs typeface="Times New Roman" panose="02020603050405020304" pitchFamily="18" charset="0"/>
                </a:endParaRPr>
              </a:p>
              <a:p>
                <a:pPr indent="304800" algn="just">
                  <a:lnSpc>
                    <a:spcPct val="150000"/>
                  </a:lnSpc>
                </a:pPr>
                <a:endParaRPr lang="en-US" altLang="zh-CN" kern="100" dirty="0">
                  <a:effectLst/>
                  <a:latin typeface="+mn-ea"/>
                  <a:cs typeface="Times New Roman" panose="02020603050405020304" pitchFamily="18" charset="0"/>
                </a:endParaRPr>
              </a:p>
              <a:p>
                <a:pPr indent="304800" algn="just">
                  <a:lnSpc>
                    <a:spcPct val="150000"/>
                  </a:lnSpc>
                </a:pPr>
                <a:endParaRPr lang="en-US" altLang="zh-CN" kern="100" dirty="0">
                  <a:effectLst/>
                  <a:latin typeface="+mn-ea"/>
                  <a:cs typeface="Times New Roman" panose="02020603050405020304" pitchFamily="18" charset="0"/>
                </a:endParaRPr>
              </a:p>
              <a:p>
                <a:pPr indent="304800" algn="just">
                  <a:lnSpc>
                    <a:spcPct val="150000"/>
                  </a:lnSpc>
                </a:pPr>
                <a:r>
                  <a:rPr lang="zh-CN" altLang="en-US" kern="100" dirty="0">
                    <a:effectLst/>
                    <a:latin typeface="+mn-ea"/>
                    <a:cs typeface="Times New Roman" panose="02020603050405020304" pitchFamily="18" charset="0"/>
                  </a:rPr>
                  <a:t>其中</a:t>
                </a:r>
                <a:r>
                  <a:rPr lang="en-US" altLang="zh-CN" kern="100" dirty="0">
                    <a:effectLst/>
                    <a:latin typeface="+mn-ea"/>
                    <a:cs typeface="Times New Roman" panose="02020603050405020304" pitchFamily="18" charset="0"/>
                  </a:rPr>
                  <a:t>Pi</a:t>
                </a:r>
                <a:r>
                  <a:rPr lang="zh-CN" altLang="en-US" kern="100" dirty="0">
                    <a:effectLst/>
                    <a:latin typeface="+mn-ea"/>
                    <a:cs typeface="Times New Roman" panose="02020603050405020304" pitchFamily="18" charset="0"/>
                  </a:rPr>
                  <a:t>为每日股票价格，</a:t>
                </a:r>
                <a:r>
                  <a:rPr lang="en-US" altLang="zh-CN" kern="100" dirty="0">
                    <a:effectLst/>
                    <a:latin typeface="+mn-ea"/>
                    <a:cs typeface="Times New Roman" panose="02020603050405020304" pitchFamily="18" charset="0"/>
                  </a:rPr>
                  <a:t>N</a:t>
                </a:r>
                <a:r>
                  <a:rPr lang="zh-CN" altLang="en-US" kern="100" dirty="0">
                    <a:effectLst/>
                    <a:latin typeface="+mn-ea"/>
                    <a:cs typeface="Times New Roman" panose="02020603050405020304" pitchFamily="18" charset="0"/>
                  </a:rPr>
                  <a:t>为观察值的数量。此外，波动率</a:t>
                </a:r>
                <a:r>
                  <a:rPr lang="zh-CN" altLang="en-US" kern="100" dirty="0">
                    <a:solidFill>
                      <a:srgbClr val="FF0000"/>
                    </a:solidFill>
                    <a:effectLst/>
                    <a:latin typeface="+mn-ea"/>
                    <a:cs typeface="Times New Roman" panose="02020603050405020304" pitchFamily="18" charset="0"/>
                  </a:rPr>
                  <a:t>具有与时间平方根成正比的特性：</a:t>
                </a:r>
                <a:endParaRPr lang="en-US" altLang="zh-CN" kern="100" dirty="0">
                  <a:solidFill>
                    <a:srgbClr val="FF0000"/>
                  </a:solidFill>
                  <a:effectLst/>
                  <a:latin typeface="+mn-ea"/>
                  <a:cs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sSub>
                        <m:sSubPr>
                          <m:ctrlPr>
                            <a:rPr lang="en-US" altLang="zh-CN" i="1" kern="100" smtClean="0">
                              <a:effectLst/>
                              <a:latin typeface="Cambria Math" panose="02040503050406030204" pitchFamily="18" charset="0"/>
                              <a:cs typeface="Times New Roman" panose="02020603050405020304" pitchFamily="18" charset="0"/>
                            </a:rPr>
                          </m:ctrlPr>
                        </m:sSubPr>
                        <m:e>
                          <m:r>
                            <a:rPr lang="en-US" altLang="zh-CN" i="1" kern="100" smtClean="0">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i="1" kern="100">
                              <a:latin typeface="Cambria Math" panose="02040503050406030204" pitchFamily="18" charset="0"/>
                              <a:cs typeface="Times New Roman" panose="02020603050405020304" pitchFamily="18" charset="0"/>
                            </a:rPr>
                            <m:t>year</m:t>
                          </m:r>
                        </m:sub>
                      </m:sSub>
                      <m:r>
                        <a:rPr lang="en-US" altLang="zh-CN" b="0" i="1" kern="100" smtClean="0">
                          <a:effectLst/>
                          <a:latin typeface="Cambria Math" panose="02040503050406030204" pitchFamily="18" charset="0"/>
                          <a:cs typeface="Times New Roman" panose="02020603050405020304" pitchFamily="18" charset="0"/>
                        </a:rPr>
                        <m:t>=</m:t>
                      </m:r>
                      <m:r>
                        <a:rPr lang="zh-CN" altLang="en-US" b="0" i="1" kern="100" smtClean="0">
                          <a:effectLst/>
                          <a:latin typeface="Cambria Math" panose="02040503050406030204" pitchFamily="18" charset="0"/>
                          <a:cs typeface="Times New Roman" panose="02020603050405020304" pitchFamily="18" charset="0"/>
                        </a:rPr>
                        <m:t>𝜎</m:t>
                      </m:r>
                      <m:rad>
                        <m:radPr>
                          <m:degHide m:val="on"/>
                          <m:ctrlPr>
                            <a:rPr lang="zh-CN" altLang="en-US" b="0" i="1" kern="100" smtClean="0">
                              <a:effectLst/>
                              <a:latin typeface="Cambria Math" panose="02040503050406030204" pitchFamily="18" charset="0"/>
                              <a:cs typeface="Times New Roman" panose="02020603050405020304" pitchFamily="18" charset="0"/>
                            </a:rPr>
                          </m:ctrlPr>
                        </m:radPr>
                        <m:deg/>
                        <m:e>
                          <m:r>
                            <a:rPr lang="en-US" altLang="zh-CN" b="0" i="1" kern="100" smtClean="0">
                              <a:effectLst/>
                              <a:latin typeface="Cambria Math" panose="02040503050406030204" pitchFamily="18" charset="0"/>
                              <a:cs typeface="Times New Roman" panose="02020603050405020304" pitchFamily="18" charset="0"/>
                            </a:rPr>
                            <m:t>252</m:t>
                          </m:r>
                        </m:e>
                      </m:rad>
                      <m:r>
                        <a:rPr lang="en-US" altLang="zh-CN" b="0" i="1" kern="100" smtClean="0">
                          <a:effectLst/>
                          <a:latin typeface="Cambria Math" panose="02040503050406030204" pitchFamily="18" charset="0"/>
                          <a:cs typeface="Times New Roman" panose="02020603050405020304" pitchFamily="18" charset="0"/>
                        </a:rPr>
                        <m:t>           </m:t>
                      </m:r>
                      <m:r>
                        <a:rPr lang="en-US" altLang="zh-CN" b="0" i="1" kern="100" smtClean="0">
                          <a:effectLst/>
                          <a:latin typeface="Cambria Math" panose="02040503050406030204" pitchFamily="18" charset="0"/>
                          <a:cs typeface="Times New Roman" panose="02020603050405020304" pitchFamily="18" charset="0"/>
                        </a:rPr>
                        <m:t>𝑎𝑛𝑑</m:t>
                      </m:r>
                      <m:r>
                        <a:rPr lang="en-US" altLang="zh-CN" b="0" i="1" kern="100" smtClean="0">
                          <a:effectLst/>
                          <a:latin typeface="Cambria Math" panose="02040503050406030204" pitchFamily="18" charset="0"/>
                          <a:cs typeface="Times New Roman" panose="02020603050405020304" pitchFamily="18" charset="0"/>
                        </a:rPr>
                        <m:t>           </m:t>
                      </m:r>
                      <m:sSub>
                        <m:sSubPr>
                          <m:ctrlPr>
                            <a:rPr lang="en-US"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𝑤𝑒𝑒𝑘</m:t>
                          </m:r>
                        </m:sub>
                      </m:sSub>
                      <m:r>
                        <a:rPr lang="en-US" altLang="zh-CN" i="1" kern="100">
                          <a:latin typeface="Cambria Math" panose="02040503050406030204" pitchFamily="18" charset="0"/>
                          <a:cs typeface="Times New Roman" panose="02020603050405020304" pitchFamily="18" charset="0"/>
                        </a:rPr>
                        <m:t>=</m:t>
                      </m:r>
                      <m:r>
                        <a:rPr lang="zh-CN" altLang="en-US" i="1" kern="100">
                          <a:latin typeface="Cambria Math" panose="02040503050406030204" pitchFamily="18" charset="0"/>
                          <a:cs typeface="Times New Roman" panose="02020603050405020304" pitchFamily="18" charset="0"/>
                        </a:rPr>
                        <m:t>𝜎</m:t>
                      </m:r>
                      <m:rad>
                        <m:radPr>
                          <m:degHide m:val="on"/>
                          <m:ctrlPr>
                            <a:rPr lang="zh-CN" altLang="en-US" i="1" kern="100">
                              <a:latin typeface="Cambria Math" panose="02040503050406030204" pitchFamily="18" charset="0"/>
                              <a:cs typeface="Times New Roman" panose="02020603050405020304" pitchFamily="18" charset="0"/>
                            </a:rPr>
                          </m:ctrlPr>
                        </m:radPr>
                        <m:deg/>
                        <m:e>
                          <m:r>
                            <a:rPr lang="en-US" altLang="zh-CN" b="0" i="1" kern="100" smtClean="0">
                              <a:latin typeface="Cambria Math" panose="02040503050406030204" pitchFamily="18" charset="0"/>
                              <a:cs typeface="Times New Roman" panose="02020603050405020304" pitchFamily="18" charset="0"/>
                            </a:rPr>
                            <m:t>51.2</m:t>
                          </m:r>
                        </m:e>
                      </m:rad>
                    </m:oMath>
                  </m:oMathPara>
                </a14:m>
                <a:endParaRPr lang="en-US" altLang="zh-CN" kern="100" dirty="0">
                  <a:effectLst/>
                  <a:latin typeface="+mn-ea"/>
                  <a:cs typeface="Times New Roman" panose="02020603050405020304" pitchFamily="18" charset="0"/>
                </a:endParaRPr>
              </a:p>
              <a:p>
                <a:pPr indent="304800" algn="just">
                  <a:lnSpc>
                    <a:spcPct val="150000"/>
                  </a:lnSpc>
                </a:pPr>
                <a:endParaRPr lang="en-US" altLang="zh-CN" kern="100" dirty="0">
                  <a:effectLst/>
                  <a:latin typeface="+mn-ea"/>
                  <a:cs typeface="Times New Roman" panose="02020603050405020304" pitchFamily="18" charset="0"/>
                </a:endParaRPr>
              </a:p>
              <a:p>
                <a:pPr indent="304800" algn="just">
                  <a:lnSpc>
                    <a:spcPct val="150000"/>
                  </a:lnSpc>
                </a:pPr>
                <a:endParaRPr lang="en-US" altLang="zh-CN" kern="100" dirty="0">
                  <a:effectLst/>
                  <a:latin typeface="+mn-ea"/>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30200" y="1152543"/>
                <a:ext cx="11531600" cy="5134547"/>
              </a:xfrm>
              <a:prstGeom prst="rect">
                <a:avLst/>
              </a:prstGeom>
              <a:blipFill rotWithShape="1">
                <a:blip r:embed="rId3"/>
                <a:stretch>
                  <a:fillRect l="-83" t="-186" r="-83" b="-174"/>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30200" y="752433"/>
            <a:ext cx="1806843"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schemeClr val="bg1"/>
                </a:solidFill>
                <a:effectLst/>
                <a:uLnTx/>
                <a:uFillTx/>
                <a:cs typeface="+mn-ea"/>
                <a:sym typeface="+mn-lt"/>
              </a:rPr>
              <a:t>计算步骤</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7" name="图片 6"/>
          <p:cNvPicPr>
            <a:picLocks noChangeAspect="1"/>
          </p:cNvPicPr>
          <p:nvPr/>
        </p:nvPicPr>
        <p:blipFill>
          <a:blip r:embed="rId4"/>
          <a:stretch>
            <a:fillRect/>
          </a:stretch>
        </p:blipFill>
        <p:spPr>
          <a:xfrm>
            <a:off x="4030194" y="1700545"/>
            <a:ext cx="3481336" cy="668336"/>
          </a:xfrm>
          <a:prstGeom prst="rect">
            <a:avLst/>
          </a:prstGeom>
        </p:spPr>
      </p:pic>
      <p:pic>
        <p:nvPicPr>
          <p:cNvPr id="9" name="图片 8"/>
          <p:cNvPicPr>
            <a:picLocks noChangeAspect="1"/>
          </p:cNvPicPr>
          <p:nvPr/>
        </p:nvPicPr>
        <p:blipFill>
          <a:blip r:embed="rId5"/>
          <a:stretch>
            <a:fillRect/>
          </a:stretch>
        </p:blipFill>
        <p:spPr>
          <a:xfrm>
            <a:off x="4329452" y="2892863"/>
            <a:ext cx="2635717" cy="1459057"/>
          </a:xfrm>
          <a:prstGeom prst="rect">
            <a:avLst/>
          </a:prstGeom>
        </p:spPr>
      </p:pic>
      <p:pic>
        <p:nvPicPr>
          <p:cNvPr id="11" name="图片 10"/>
          <p:cNvPicPr>
            <a:picLocks noChangeAspect="1"/>
          </p:cNvPicPr>
          <p:nvPr/>
        </p:nvPicPr>
        <p:blipFill>
          <a:blip r:embed="rId6"/>
          <a:stretch>
            <a:fillRect/>
          </a:stretch>
        </p:blipFill>
        <p:spPr>
          <a:xfrm>
            <a:off x="1058784" y="5420988"/>
            <a:ext cx="9177052" cy="141185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261" y="1768"/>
            <a:ext cx="10338100" cy="1072212"/>
          </a:xfrm>
        </p:spPr>
        <p:txBody>
          <a:bodyPr/>
          <a:lstStyle/>
          <a:p>
            <a:r>
              <a:rPr lang="zh-CN" altLang="en-US" dirty="0"/>
              <a:t>隐含波动率</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71</a:t>
            </a:fld>
            <a:endParaRPr lang="zh-CN" altLang="en-US" dirty="0"/>
          </a:p>
        </p:txBody>
      </p:sp>
      <p:sp>
        <p:nvSpPr>
          <p:cNvPr id="4" name="文本框 3"/>
          <p:cNvSpPr txBox="1"/>
          <p:nvPr/>
        </p:nvSpPr>
        <p:spPr>
          <a:xfrm>
            <a:off x="375918" y="1288992"/>
            <a:ext cx="11531600" cy="2125325"/>
          </a:xfrm>
          <a:prstGeom prst="rect">
            <a:avLst/>
          </a:prstGeom>
          <a:noFill/>
          <a:ln w="19050">
            <a:solidFill>
              <a:srgbClr val="972022"/>
            </a:solidFill>
            <a:prstDash val="sysDash"/>
          </a:ln>
        </p:spPr>
        <p:txBody>
          <a:bodyPr wrap="square" rtlCol="0">
            <a:spAutoFit/>
          </a:bodyPr>
          <a:lstStyle/>
          <a:p>
            <a:pPr algn="l">
              <a:lnSpc>
                <a:spcPct val="150000"/>
              </a:lnSpc>
            </a:pPr>
            <a:r>
              <a:rPr lang="zh-CN" altLang="en-US" dirty="0">
                <a:solidFill>
                  <a:srgbClr val="202124"/>
                </a:solidFill>
                <a:latin typeface="Consolas" panose="020B0609020204030204" pitchFamily="49" charset="0"/>
              </a:rPr>
              <a:t>核心思想：</a:t>
            </a: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p:txBody>
      </p:sp>
      <p:sp>
        <p:nvSpPr>
          <p:cNvPr id="5" name="文本框 4"/>
          <p:cNvSpPr txBox="1"/>
          <p:nvPr/>
        </p:nvSpPr>
        <p:spPr>
          <a:xfrm>
            <a:off x="375918" y="888882"/>
            <a:ext cx="3694058" cy="369332"/>
          </a:xfrm>
          <a:prstGeom prst="rect">
            <a:avLst/>
          </a:prstGeom>
          <a:solidFill>
            <a:srgbClr val="9C0308"/>
          </a:solidFill>
        </p:spPr>
        <p:txBody>
          <a:bodyPr wrap="square" rtlCol="0">
            <a:spAutoFit/>
          </a:bodyPr>
          <a:lstStyle/>
          <a:p>
            <a:pPr algn="ctr">
              <a:spcAft>
                <a:spcPts val="50"/>
              </a:spcAft>
              <a:defRPr/>
            </a:pPr>
            <a:r>
              <a:rPr kumimoji="0" lang="en-US" altLang="zh-CN" b="0" i="0" u="none" strike="noStrike" kern="1200" cap="none" spc="0" normalizeH="0" baseline="0" noProof="0" dirty="0">
                <a:ln>
                  <a:noFill/>
                </a:ln>
                <a:solidFill>
                  <a:prstClr val="white"/>
                </a:solidFill>
                <a:effectLst/>
                <a:uLnTx/>
                <a:uFillTx/>
                <a:cs typeface="+mn-ea"/>
                <a:sym typeface="+mn-lt"/>
              </a:rPr>
              <a:t>Bro</a:t>
            </a:r>
            <a:r>
              <a:rPr lang="en-US" altLang="zh-CN" dirty="0" err="1">
                <a:solidFill>
                  <a:prstClr val="white"/>
                </a:solidFill>
                <a:cs typeface="+mn-ea"/>
                <a:sym typeface="+mn-lt"/>
              </a:rPr>
              <a:t>wnian</a:t>
            </a:r>
            <a:r>
              <a:rPr lang="en-US" altLang="zh-CN" dirty="0">
                <a:solidFill>
                  <a:prstClr val="white"/>
                </a:solidFill>
                <a:cs typeface="+mn-ea"/>
                <a:sym typeface="+mn-lt"/>
              </a:rPr>
              <a:t> Motion &amp; Ito’s Lemma</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6" name="文本框 5"/>
          <p:cNvSpPr txBox="1"/>
          <p:nvPr/>
        </p:nvSpPr>
        <p:spPr>
          <a:xfrm>
            <a:off x="3034253" y="1500082"/>
            <a:ext cx="2071446" cy="646331"/>
          </a:xfrm>
          <a:prstGeom prst="rect">
            <a:avLst/>
          </a:prstGeom>
          <a:noFill/>
          <a:ln>
            <a:solidFill>
              <a:srgbClr val="B23E3E"/>
            </a:solidFill>
            <a:prstDash val="dash"/>
          </a:ln>
        </p:spPr>
        <p:txBody>
          <a:bodyPr wrap="square" rtlCol="0">
            <a:spAutoFit/>
          </a:bodyPr>
          <a:lstStyle/>
          <a:p>
            <a:pPr algn="ctr">
              <a:spcAft>
                <a:spcPts val="50"/>
              </a:spcAft>
              <a:defRPr/>
            </a:pPr>
            <a:r>
              <a:rPr lang="zh-CN" altLang="en-US" dirty="0">
                <a:cs typeface="+mn-ea"/>
                <a:sym typeface="+mn-lt"/>
              </a:rPr>
              <a:t>证券价格随机过程用</a:t>
            </a:r>
            <a:r>
              <a:rPr lang="en-US" altLang="zh-CN" dirty="0">
                <a:cs typeface="+mn-ea"/>
                <a:sym typeface="+mn-lt"/>
              </a:rPr>
              <a:t>BM</a:t>
            </a:r>
            <a:r>
              <a:rPr lang="zh-CN" altLang="en-US" dirty="0">
                <a:cs typeface="+mn-ea"/>
                <a:sym typeface="+mn-lt"/>
              </a:rPr>
              <a:t>描述</a:t>
            </a:r>
            <a:endParaRPr kumimoji="0" lang="en-US" altLang="zh-CN" b="0" i="0" u="none" strike="noStrike" kern="1200" cap="none" spc="0" normalizeH="0" baseline="0" noProof="0" dirty="0">
              <a:ln>
                <a:noFill/>
              </a:ln>
              <a:effectLst/>
              <a:uLnTx/>
              <a:uFillTx/>
              <a:cs typeface="+mn-ea"/>
              <a:sym typeface="+mn-lt"/>
            </a:endParaRPr>
          </a:p>
        </p:txBody>
      </p:sp>
      <p:sp>
        <p:nvSpPr>
          <p:cNvPr id="7" name="文本框 6"/>
          <p:cNvSpPr txBox="1"/>
          <p:nvPr/>
        </p:nvSpPr>
        <p:spPr>
          <a:xfrm>
            <a:off x="6378088" y="1500081"/>
            <a:ext cx="2071446" cy="646331"/>
          </a:xfrm>
          <a:prstGeom prst="rect">
            <a:avLst/>
          </a:prstGeom>
          <a:noFill/>
          <a:ln>
            <a:solidFill>
              <a:srgbClr val="B23E3E"/>
            </a:solidFill>
            <a:prstDash val="dash"/>
          </a:ln>
        </p:spPr>
        <p:txBody>
          <a:bodyPr wrap="square" rtlCol="0">
            <a:spAutoFit/>
          </a:bodyPr>
          <a:lstStyle/>
          <a:p>
            <a:pPr algn="ctr">
              <a:spcAft>
                <a:spcPts val="50"/>
              </a:spcAft>
              <a:defRPr/>
            </a:pPr>
            <a:r>
              <a:rPr kumimoji="0" lang="zh-CN" altLang="en-US" b="0" i="0" u="none" strike="noStrike" kern="1200" cap="none" spc="0" normalizeH="0" baseline="0" noProof="0" dirty="0">
                <a:ln>
                  <a:noFill/>
                </a:ln>
                <a:effectLst/>
                <a:uLnTx/>
                <a:uFillTx/>
                <a:cs typeface="+mn-ea"/>
                <a:sym typeface="+mn-lt"/>
              </a:rPr>
              <a:t>衍生品价格为随机过程函数</a:t>
            </a:r>
            <a:endParaRPr kumimoji="0" lang="en-US" altLang="zh-CN" b="0" i="0" u="none" strike="noStrike" kern="1200" cap="none" spc="0" normalizeH="0" baseline="0" noProof="0" dirty="0">
              <a:ln>
                <a:noFill/>
              </a:ln>
              <a:effectLst/>
              <a:uLnTx/>
              <a:uFillTx/>
              <a:cs typeface="+mn-ea"/>
              <a:sym typeface="+mn-lt"/>
            </a:endParaRPr>
          </a:p>
        </p:txBody>
      </p:sp>
      <p:cxnSp>
        <p:nvCxnSpPr>
          <p:cNvPr id="9" name="直接箭头连接符 8"/>
          <p:cNvCxnSpPr>
            <a:stCxn id="6" idx="3"/>
            <a:endCxn id="7" idx="1"/>
          </p:cNvCxnSpPr>
          <p:nvPr/>
        </p:nvCxnSpPr>
        <p:spPr>
          <a:xfrm flipV="1">
            <a:off x="5105699" y="1823247"/>
            <a:ext cx="1272389" cy="1"/>
          </a:xfrm>
          <a:prstGeom prst="straightConnector1">
            <a:avLst/>
          </a:prstGeom>
          <a:ln>
            <a:solidFill>
              <a:srgbClr val="B23E3E"/>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378088" y="2662633"/>
            <a:ext cx="2071446" cy="646331"/>
          </a:xfrm>
          <a:prstGeom prst="rect">
            <a:avLst/>
          </a:prstGeom>
          <a:noFill/>
          <a:ln>
            <a:solidFill>
              <a:srgbClr val="B23E3E"/>
            </a:solidFill>
            <a:prstDash val="dash"/>
          </a:ln>
        </p:spPr>
        <p:txBody>
          <a:bodyPr wrap="square" rtlCol="0">
            <a:spAutoFit/>
          </a:bodyPr>
          <a:lstStyle/>
          <a:p>
            <a:pPr algn="ctr">
              <a:spcAft>
                <a:spcPts val="50"/>
              </a:spcAft>
              <a:defRPr/>
            </a:pPr>
            <a:r>
              <a:rPr lang="en-US" altLang="zh-CN" dirty="0">
                <a:solidFill>
                  <a:srgbClr val="FF0000"/>
                </a:solidFill>
                <a:cs typeface="+mn-ea"/>
                <a:sym typeface="+mn-lt"/>
              </a:rPr>
              <a:t>Ito’s</a:t>
            </a:r>
            <a:r>
              <a:rPr lang="zh-CN" altLang="en-US" dirty="0">
                <a:solidFill>
                  <a:srgbClr val="FF0000"/>
                </a:solidFill>
                <a:cs typeface="+mn-ea"/>
                <a:sym typeface="+mn-lt"/>
              </a:rPr>
              <a:t> </a:t>
            </a:r>
            <a:r>
              <a:rPr lang="en-US" altLang="zh-CN" dirty="0">
                <a:solidFill>
                  <a:srgbClr val="FF0000"/>
                </a:solidFill>
                <a:cs typeface="+mn-ea"/>
                <a:sym typeface="+mn-lt"/>
              </a:rPr>
              <a:t>Lemma</a:t>
            </a:r>
            <a:r>
              <a:rPr lang="zh-CN" altLang="en-US" dirty="0">
                <a:cs typeface="+mn-ea"/>
                <a:sym typeface="+mn-lt"/>
              </a:rPr>
              <a:t>可对随机过程函数求微分</a:t>
            </a:r>
            <a:endParaRPr kumimoji="0" lang="en-US" altLang="zh-CN" b="0" i="0" u="none" strike="noStrike" kern="1200" cap="none" spc="0" normalizeH="0" baseline="0" noProof="0" dirty="0">
              <a:ln>
                <a:noFill/>
              </a:ln>
              <a:effectLst/>
              <a:uLnTx/>
              <a:uFillTx/>
              <a:cs typeface="+mn-ea"/>
              <a:sym typeface="+mn-lt"/>
            </a:endParaRPr>
          </a:p>
        </p:txBody>
      </p:sp>
      <p:sp>
        <p:nvSpPr>
          <p:cNvPr id="11" name="文本框 10"/>
          <p:cNvSpPr txBox="1"/>
          <p:nvPr/>
        </p:nvSpPr>
        <p:spPr>
          <a:xfrm>
            <a:off x="3034253" y="2662632"/>
            <a:ext cx="2071446" cy="646331"/>
          </a:xfrm>
          <a:prstGeom prst="rect">
            <a:avLst/>
          </a:prstGeom>
          <a:noFill/>
          <a:ln>
            <a:solidFill>
              <a:srgbClr val="B23E3E"/>
            </a:solidFill>
            <a:prstDash val="dash"/>
          </a:ln>
        </p:spPr>
        <p:txBody>
          <a:bodyPr wrap="square" rtlCol="0">
            <a:spAutoFit/>
          </a:bodyPr>
          <a:lstStyle/>
          <a:p>
            <a:pPr algn="ctr">
              <a:spcAft>
                <a:spcPts val="50"/>
              </a:spcAft>
              <a:defRPr/>
            </a:pPr>
            <a:r>
              <a:rPr kumimoji="0" lang="zh-CN" altLang="en-US" b="0" i="0" u="none" strike="noStrike" kern="1200" cap="none" spc="0" normalizeH="0" baseline="0" noProof="0" dirty="0">
                <a:ln>
                  <a:noFill/>
                </a:ln>
                <a:effectLst/>
                <a:uLnTx/>
                <a:uFillTx/>
                <a:cs typeface="+mn-ea"/>
                <a:sym typeface="+mn-lt"/>
              </a:rPr>
              <a:t>解随机微分方程得到价格模型</a:t>
            </a:r>
            <a:endParaRPr kumimoji="0" lang="en-US" altLang="zh-CN" b="0" i="0" u="none" strike="noStrike" kern="1200" cap="none" spc="0" normalizeH="0" baseline="0" noProof="0" dirty="0">
              <a:ln>
                <a:noFill/>
              </a:ln>
              <a:effectLst/>
              <a:uLnTx/>
              <a:uFillTx/>
              <a:cs typeface="+mn-ea"/>
              <a:sym typeface="+mn-lt"/>
            </a:endParaRPr>
          </a:p>
        </p:txBody>
      </p:sp>
      <p:cxnSp>
        <p:nvCxnSpPr>
          <p:cNvPr id="13" name="直接箭头连接符 12"/>
          <p:cNvCxnSpPr>
            <a:stCxn id="7" idx="2"/>
            <a:endCxn id="10" idx="0"/>
          </p:cNvCxnSpPr>
          <p:nvPr/>
        </p:nvCxnSpPr>
        <p:spPr>
          <a:xfrm>
            <a:off x="7413811" y="2146412"/>
            <a:ext cx="0" cy="516221"/>
          </a:xfrm>
          <a:prstGeom prst="straightConnector1">
            <a:avLst/>
          </a:prstGeom>
          <a:ln>
            <a:solidFill>
              <a:srgbClr val="B23E3E"/>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0" idx="1"/>
            <a:endCxn id="11" idx="3"/>
          </p:cNvCxnSpPr>
          <p:nvPr/>
        </p:nvCxnSpPr>
        <p:spPr>
          <a:xfrm flipH="1" flipV="1">
            <a:off x="5105699" y="2985798"/>
            <a:ext cx="1272389" cy="1"/>
          </a:xfrm>
          <a:prstGeom prst="straightConnector1">
            <a:avLst/>
          </a:prstGeom>
          <a:ln>
            <a:solidFill>
              <a:srgbClr val="B23E3E"/>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576222" y="2644821"/>
            <a:ext cx="1599461" cy="646331"/>
          </a:xfrm>
          <a:prstGeom prst="rect">
            <a:avLst/>
          </a:prstGeom>
          <a:noFill/>
        </p:spPr>
        <p:txBody>
          <a:bodyPr wrap="square" rtlCol="0">
            <a:spAutoFit/>
          </a:bodyPr>
          <a:lstStyle/>
          <a:p>
            <a:r>
              <a:rPr lang="en-US" altLang="zh-CN" dirty="0">
                <a:solidFill>
                  <a:srgbClr val="FF0000"/>
                </a:solidFill>
              </a:rPr>
              <a:t>Super </a:t>
            </a:r>
            <a:r>
              <a:rPr lang="en-US" altLang="zh-CN" dirty="0" err="1">
                <a:solidFill>
                  <a:srgbClr val="FF0000"/>
                </a:solidFill>
              </a:rPr>
              <a:t>super</a:t>
            </a:r>
            <a:r>
              <a:rPr lang="en-US" altLang="zh-CN" dirty="0">
                <a:solidFill>
                  <a:srgbClr val="FF0000"/>
                </a:solidFill>
              </a:rPr>
              <a:t> useful tool</a:t>
            </a:r>
            <a:endParaRPr lang="zh-CN" altLang="en-US" dirty="0">
              <a:solidFill>
                <a:srgbClr val="FF0000"/>
              </a:solidFill>
            </a:endParaRPr>
          </a:p>
        </p:txBody>
      </p:sp>
      <p:sp>
        <p:nvSpPr>
          <p:cNvPr id="8" name="文本框 7"/>
          <p:cNvSpPr txBox="1"/>
          <p:nvPr/>
        </p:nvSpPr>
        <p:spPr>
          <a:xfrm>
            <a:off x="375918" y="4060648"/>
            <a:ext cx="11531600" cy="2125325"/>
          </a:xfrm>
          <a:prstGeom prst="rect">
            <a:avLst/>
          </a:prstGeom>
          <a:noFill/>
          <a:ln w="19050">
            <a:solidFill>
              <a:srgbClr val="972022"/>
            </a:solidFill>
            <a:prstDash val="sysDash"/>
          </a:ln>
        </p:spPr>
        <p:txBody>
          <a:bodyPr wrap="square" rtlCol="0">
            <a:spAutoFit/>
          </a:bodyPr>
          <a:lstStyle/>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p:txBody>
      </p:sp>
      <p:sp>
        <p:nvSpPr>
          <p:cNvPr id="12" name="文本框 11"/>
          <p:cNvSpPr txBox="1"/>
          <p:nvPr/>
        </p:nvSpPr>
        <p:spPr>
          <a:xfrm>
            <a:off x="375917" y="3660538"/>
            <a:ext cx="2537611" cy="369332"/>
          </a:xfrm>
          <a:prstGeom prst="rect">
            <a:avLst/>
          </a:prstGeom>
          <a:solidFill>
            <a:srgbClr val="9C0308"/>
          </a:solidFill>
        </p:spPr>
        <p:txBody>
          <a:bodyPr wrap="square" rtlCol="0">
            <a:spAutoFit/>
          </a:bodyPr>
          <a:lstStyle/>
          <a:p>
            <a:pPr algn="ctr">
              <a:spcAft>
                <a:spcPts val="50"/>
              </a:spcAft>
              <a:defRPr/>
            </a:pPr>
            <a:r>
              <a:rPr lang="en-US" altLang="zh-CN" dirty="0">
                <a:solidFill>
                  <a:prstClr val="white"/>
                </a:solidFill>
                <a:cs typeface="+mn-ea"/>
                <a:sym typeface="+mn-lt"/>
              </a:rPr>
              <a:t>Why Brownian Motion</a:t>
            </a:r>
            <a:r>
              <a:rPr lang="zh-CN" altLang="en-US" dirty="0">
                <a:solidFill>
                  <a:prstClr val="white"/>
                </a:solidFill>
                <a:cs typeface="+mn-ea"/>
                <a:sym typeface="+mn-lt"/>
              </a:rPr>
              <a:t>？</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25" name="图片 24"/>
          <p:cNvPicPr>
            <a:picLocks noChangeAspect="1"/>
          </p:cNvPicPr>
          <p:nvPr/>
        </p:nvPicPr>
        <p:blipFill>
          <a:blip r:embed="rId2">
            <a:clrChange>
              <a:clrFrom>
                <a:srgbClr val="FFFFFF"/>
              </a:clrFrom>
              <a:clrTo>
                <a:srgbClr val="FFFFFF">
                  <a:alpha val="0"/>
                </a:srgbClr>
              </a:clrTo>
            </a:clrChange>
          </a:blip>
          <a:stretch>
            <a:fillRect/>
          </a:stretch>
        </p:blipFill>
        <p:spPr>
          <a:xfrm>
            <a:off x="478260" y="4142325"/>
            <a:ext cx="9048985" cy="2043647"/>
          </a:xfrm>
          <a:prstGeom prst="rect">
            <a:avLst/>
          </a:prstGeom>
        </p:spPr>
      </p:pic>
      <p:sp>
        <p:nvSpPr>
          <p:cNvPr id="26" name="右大括号 25"/>
          <p:cNvSpPr/>
          <p:nvPr/>
        </p:nvSpPr>
        <p:spPr>
          <a:xfrm>
            <a:off x="6463553" y="4285129"/>
            <a:ext cx="116541" cy="475130"/>
          </a:xfrm>
          <a:prstGeom prst="rightBrace">
            <a:avLst/>
          </a:prstGeom>
          <a:ln w="28575">
            <a:solidFill>
              <a:srgbClr val="9C030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p:cNvSpPr txBox="1"/>
          <p:nvPr/>
        </p:nvSpPr>
        <p:spPr>
          <a:xfrm>
            <a:off x="6580094" y="4199528"/>
            <a:ext cx="4873070" cy="646331"/>
          </a:xfrm>
          <a:prstGeom prst="rect">
            <a:avLst/>
          </a:prstGeom>
          <a:noFill/>
        </p:spPr>
        <p:txBody>
          <a:bodyPr wrap="square" rtlCol="0">
            <a:spAutoFit/>
          </a:bodyPr>
          <a:lstStyle/>
          <a:p>
            <a:r>
              <a:rPr lang="zh-CN" altLang="en-US" dirty="0"/>
              <a:t>股价在开盘价上下波动，不会偏离开盘价正负一个标准差太远</a:t>
            </a:r>
          </a:p>
        </p:txBody>
      </p:sp>
      <p:sp>
        <p:nvSpPr>
          <p:cNvPr id="28" name="右大括号 27"/>
          <p:cNvSpPr/>
          <p:nvPr/>
        </p:nvSpPr>
        <p:spPr>
          <a:xfrm>
            <a:off x="9375952" y="4927536"/>
            <a:ext cx="63883" cy="738158"/>
          </a:xfrm>
          <a:prstGeom prst="rightBrace">
            <a:avLst/>
          </a:prstGeom>
          <a:ln w="28575">
            <a:solidFill>
              <a:srgbClr val="9C030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9509678" y="4927536"/>
            <a:ext cx="1362635" cy="646331"/>
          </a:xfrm>
          <a:prstGeom prst="rect">
            <a:avLst/>
          </a:prstGeom>
          <a:noFill/>
        </p:spPr>
        <p:txBody>
          <a:bodyPr wrap="square" rtlCol="0">
            <a:spAutoFit/>
          </a:bodyPr>
          <a:lstStyle/>
          <a:p>
            <a:r>
              <a:rPr lang="zh-CN" altLang="en-US" dirty="0"/>
              <a:t>量化极值的概率分布</a:t>
            </a:r>
          </a:p>
        </p:txBody>
      </p:sp>
      <p:sp>
        <p:nvSpPr>
          <p:cNvPr id="30" name="右大括号 29"/>
          <p:cNvSpPr/>
          <p:nvPr/>
        </p:nvSpPr>
        <p:spPr>
          <a:xfrm>
            <a:off x="7202809" y="5917413"/>
            <a:ext cx="45719" cy="206265"/>
          </a:xfrm>
          <a:prstGeom prst="rightBrace">
            <a:avLst/>
          </a:prstGeom>
          <a:ln w="28575">
            <a:solidFill>
              <a:srgbClr val="9C030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文本框 30"/>
          <p:cNvSpPr txBox="1"/>
          <p:nvPr/>
        </p:nvSpPr>
        <p:spPr>
          <a:xfrm>
            <a:off x="7289034" y="5832990"/>
            <a:ext cx="4873070" cy="369332"/>
          </a:xfrm>
          <a:prstGeom prst="rect">
            <a:avLst/>
          </a:prstGeom>
          <a:noFill/>
        </p:spPr>
        <p:txBody>
          <a:bodyPr wrap="square" rtlCol="0">
            <a:spAutoFit/>
          </a:bodyPr>
          <a:lstStyle/>
          <a:p>
            <a:r>
              <a:rPr lang="zh-CN" altLang="en-US" dirty="0"/>
              <a:t>不可用古典微积分求解，考虑</a:t>
            </a:r>
            <a:r>
              <a:rPr lang="en-US" altLang="zh-CN" dirty="0" err="1"/>
              <a:t>Ito’lemma</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布朗运动性质</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72</a:t>
            </a:fld>
            <a:endParaRPr lang="zh-CN" altLang="en-US" dirty="0"/>
          </a:p>
        </p:txBody>
      </p:sp>
      <p:sp>
        <p:nvSpPr>
          <p:cNvPr id="4" name="文本框 3"/>
          <p:cNvSpPr txBox="1"/>
          <p:nvPr/>
        </p:nvSpPr>
        <p:spPr>
          <a:xfrm>
            <a:off x="428499" y="912093"/>
            <a:ext cx="11531600" cy="5033814"/>
          </a:xfrm>
          <a:prstGeom prst="rect">
            <a:avLst/>
          </a:prstGeom>
          <a:noFill/>
          <a:ln w="19050">
            <a:solidFill>
              <a:srgbClr val="972022"/>
            </a:solidFill>
            <a:prstDash val="sysDash"/>
          </a:ln>
        </p:spPr>
        <p:txBody>
          <a:bodyPr wrap="square" rtlCol="0">
            <a:spAutoFit/>
          </a:bodyPr>
          <a:lstStyle/>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80" y="959925"/>
            <a:ext cx="5251915" cy="36711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文本框 11"/>
              <p:cNvSpPr txBox="1"/>
              <p:nvPr/>
            </p:nvSpPr>
            <p:spPr>
              <a:xfrm>
                <a:off x="1590778" y="4631054"/>
                <a:ext cx="3585883" cy="385427"/>
              </a:xfrm>
              <a:prstGeom prst="rect">
                <a:avLst/>
              </a:prstGeom>
              <a:noFill/>
            </p:spPr>
            <p:txBody>
              <a:bodyPr wrap="square" rtlCol="0">
                <a:spAutoFit/>
              </a:bodyPr>
              <a:lstStyle/>
              <a:p>
                <a:r>
                  <a:rPr lang="zh-CN" altLang="en-US" dirty="0"/>
                  <a:t>开盘价 </a:t>
                </a:r>
                <a:r>
                  <a:rPr lang="en-US" altLang="zh-CN" dirty="0"/>
                  <a:t>+- </a:t>
                </a:r>
                <a14:m>
                  <m:oMath xmlns:m="http://schemas.openxmlformats.org/officeDocument/2006/math">
                    <m:rad>
                      <m:radPr>
                        <m:degHide m:val="on"/>
                        <m:ctrlPr>
                          <a:rPr lang="en-US" altLang="zh-CN" i="1" smtClean="0">
                            <a:latin typeface="Cambria Math" panose="02040503050406030204" pitchFamily="18" charset="0"/>
                          </a:rPr>
                        </m:ctrlPr>
                      </m:radPr>
                      <m:deg/>
                      <m:e>
                        <m:r>
                          <m:rPr>
                            <m:sty m:val="p"/>
                          </m:rPr>
                          <a:rPr lang="en-US" altLang="zh-CN" i="1">
                            <a:latin typeface="Cambria Math" panose="02040503050406030204" pitchFamily="18" charset="0"/>
                          </a:rPr>
                          <m:t>t</m:t>
                        </m:r>
                      </m:e>
                    </m:rad>
                  </m:oMath>
                </a14:m>
                <a:r>
                  <a:rPr lang="zh-CN" altLang="en-US" dirty="0"/>
                  <a:t> </a:t>
                </a:r>
                <a:r>
                  <a:rPr lang="en-US" altLang="zh-CN" dirty="0"/>
                  <a:t>* </a:t>
                </a:r>
                <a:r>
                  <a:rPr lang="zh-CN" altLang="en-US" dirty="0"/>
                  <a:t>价格波动的标准差</a:t>
                </a:r>
              </a:p>
            </p:txBody>
          </p:sp>
        </mc:Choice>
        <mc:Fallback xmlns="">
          <p:sp>
            <p:nvSpPr>
              <p:cNvPr id="12" name="文本框 11"/>
              <p:cNvSpPr txBox="1">
                <a:spLocks noRot="1" noChangeAspect="1" noMove="1" noResize="1" noEditPoints="1" noAdjustHandles="1" noChangeArrowheads="1" noChangeShapeType="1" noTextEdit="1"/>
              </p:cNvSpPr>
              <p:nvPr/>
            </p:nvSpPr>
            <p:spPr>
              <a:xfrm>
                <a:off x="1590778" y="4631054"/>
                <a:ext cx="3585883" cy="385427"/>
              </a:xfrm>
              <a:prstGeom prst="rect">
                <a:avLst/>
              </a:prstGeom>
              <a:blipFill rotWithShape="1">
                <a:blip r:embed="rId3"/>
                <a:stretch>
                  <a:fillRect l="-3" t="-164" r="4" b="160"/>
                </a:stretch>
              </a:blipFill>
            </p:spPr>
            <p:txBody>
              <a:bodyPr/>
              <a:lstStyle/>
              <a:p>
                <a:r>
                  <a:rPr lang="zh-CN" altLang="en-US">
                    <a:noFill/>
                  </a:rPr>
                  <a:t> </a:t>
                </a:r>
              </a:p>
            </p:txBody>
          </p:sp>
        </mc:Fallback>
      </mc:AlternateContent>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217" y="1159549"/>
            <a:ext cx="4434959" cy="347150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543537" y="4668175"/>
            <a:ext cx="5416562" cy="646331"/>
          </a:xfrm>
          <a:prstGeom prst="rect">
            <a:avLst/>
          </a:prstGeom>
          <a:noFill/>
        </p:spPr>
        <p:txBody>
          <a:bodyPr wrap="square" rtlCol="0">
            <a:spAutoFit/>
          </a:bodyPr>
          <a:lstStyle/>
          <a:p>
            <a:r>
              <a:rPr lang="zh-CN" altLang="en-US" dirty="0"/>
              <a:t>对</a:t>
            </a:r>
            <a:r>
              <a:rPr lang="en-US" altLang="zh-CN" dirty="0"/>
              <a:t>[0, T]</a:t>
            </a:r>
            <a:r>
              <a:rPr lang="zh-CN" altLang="en-US" dirty="0"/>
              <a:t>区间划分，微小区间的</a:t>
            </a:r>
            <a:r>
              <a:rPr lang="zh-CN" altLang="en-US" dirty="0">
                <a:solidFill>
                  <a:srgbClr val="FF0000"/>
                </a:solidFill>
              </a:rPr>
              <a:t>位移差不趋于</a:t>
            </a:r>
            <a:r>
              <a:rPr lang="en-US" altLang="zh-CN" dirty="0">
                <a:solidFill>
                  <a:srgbClr val="FF0000"/>
                </a:solidFill>
              </a:rPr>
              <a:t>0</a:t>
            </a:r>
            <a:r>
              <a:rPr lang="zh-CN" altLang="en-US" dirty="0"/>
              <a:t>，且</a:t>
            </a:r>
            <a:r>
              <a:rPr lang="en-US" altLang="zh-CN" dirty="0"/>
              <a:t>B(t)</a:t>
            </a:r>
            <a:r>
              <a:rPr lang="zh-CN" altLang="en-US" dirty="0"/>
              <a:t>的二次变分趋于</a:t>
            </a:r>
            <a:r>
              <a:rPr lang="en-US" altLang="zh-CN" dirty="0"/>
              <a:t>T</a:t>
            </a:r>
            <a:endParaRPr lang="zh-CN" altLang="en-US" dirty="0">
              <a:solidFill>
                <a:srgbClr val="FF0000"/>
              </a:solidFill>
            </a:endParaRPr>
          </a:p>
        </p:txBody>
      </p:sp>
      <p:pic>
        <p:nvPicPr>
          <p:cNvPr id="15" name="图片 14"/>
          <p:cNvPicPr>
            <a:picLocks noChangeAspect="1"/>
          </p:cNvPicPr>
          <p:nvPr/>
        </p:nvPicPr>
        <p:blipFill>
          <a:blip r:embed="rId5"/>
          <a:stretch>
            <a:fillRect/>
          </a:stretch>
        </p:blipFill>
        <p:spPr>
          <a:xfrm>
            <a:off x="6651217" y="5268438"/>
            <a:ext cx="3345868" cy="997891"/>
          </a:xfrm>
          <a:prstGeom prst="rect">
            <a:avLst/>
          </a:prstGeom>
        </p:spPr>
      </p:pic>
      <p:pic>
        <p:nvPicPr>
          <p:cNvPr id="17" name="图片 16"/>
          <p:cNvPicPr>
            <a:picLocks noChangeAspect="1"/>
          </p:cNvPicPr>
          <p:nvPr/>
        </p:nvPicPr>
        <p:blipFill>
          <a:blip r:embed="rId6"/>
          <a:stretch>
            <a:fillRect/>
          </a:stretch>
        </p:blipFill>
        <p:spPr>
          <a:xfrm>
            <a:off x="6719094" y="6193363"/>
            <a:ext cx="1367070" cy="475503"/>
          </a:xfrm>
          <a:prstGeom prst="rect">
            <a:avLst/>
          </a:prstGeom>
        </p:spPr>
      </p:pic>
      <p:sp>
        <p:nvSpPr>
          <p:cNvPr id="18" name="矩形 17"/>
          <p:cNvSpPr/>
          <p:nvPr/>
        </p:nvSpPr>
        <p:spPr>
          <a:xfrm>
            <a:off x="6719094" y="5314506"/>
            <a:ext cx="3277991" cy="1354360"/>
          </a:xfrm>
          <a:prstGeom prst="rect">
            <a:avLst/>
          </a:prstGeom>
          <a:noFill/>
          <a:ln w="19050">
            <a:solidFill>
              <a:srgbClr val="9C030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BS</a:t>
            </a:r>
            <a:r>
              <a:rPr lang="zh-CN" altLang="en-US" dirty="0"/>
              <a:t>微分方程</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73</a:t>
            </a:fld>
            <a:endParaRPr lang="zh-CN" altLang="en-US" dirty="0"/>
          </a:p>
        </p:txBody>
      </p:sp>
      <p:sp>
        <p:nvSpPr>
          <p:cNvPr id="4" name="文本框 3"/>
          <p:cNvSpPr txBox="1"/>
          <p:nvPr/>
        </p:nvSpPr>
        <p:spPr>
          <a:xfrm>
            <a:off x="375918" y="1288992"/>
            <a:ext cx="11531600" cy="5033814"/>
          </a:xfrm>
          <a:prstGeom prst="rect">
            <a:avLst/>
          </a:prstGeom>
          <a:noFill/>
          <a:ln w="19050">
            <a:solidFill>
              <a:srgbClr val="972022"/>
            </a:solidFill>
            <a:prstDash val="sysDash"/>
          </a:ln>
        </p:spPr>
        <p:txBody>
          <a:bodyPr wrap="square" rtlCol="0">
            <a:spAutoFit/>
          </a:bodyPr>
          <a:lstStyle/>
          <a:p>
            <a:pPr algn="l">
              <a:lnSpc>
                <a:spcPct val="150000"/>
              </a:lnSpc>
            </a:pPr>
            <a:r>
              <a:rPr lang="zh-CN" altLang="en-US" dirty="0">
                <a:solidFill>
                  <a:srgbClr val="202124"/>
                </a:solidFill>
                <a:latin typeface="Consolas" panose="020B0609020204030204" pitchFamily="49" charset="0"/>
              </a:rPr>
              <a:t>用几何布朗运动描述股票随机过程：</a:t>
            </a: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r>
              <a:rPr lang="zh-CN" altLang="en-US" dirty="0">
                <a:solidFill>
                  <a:srgbClr val="202124"/>
                </a:solidFill>
                <a:latin typeface="Consolas" panose="020B0609020204030204" pitchFamily="49" charset="0"/>
              </a:rPr>
              <a:t>引入伊藤积分：</a:t>
            </a: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r>
              <a:rPr lang="zh-CN" altLang="en-US" dirty="0">
                <a:solidFill>
                  <a:srgbClr val="202124"/>
                </a:solidFill>
                <a:latin typeface="Consolas" panose="020B0609020204030204" pitchFamily="49" charset="0"/>
              </a:rPr>
              <a:t>用伊藤积分求解几何布朗运动得</a:t>
            </a:r>
            <a:r>
              <a:rPr lang="en-US" altLang="zh-CN" dirty="0">
                <a:solidFill>
                  <a:srgbClr val="FF0000"/>
                </a:solidFill>
                <a:latin typeface="Consolas" panose="020B0609020204030204" pitchFamily="49" charset="0"/>
              </a:rPr>
              <a:t>Black-</a:t>
            </a:r>
            <a:r>
              <a:rPr lang="en-US" altLang="zh-CN" dirty="0" err="1">
                <a:solidFill>
                  <a:srgbClr val="FF0000"/>
                </a:solidFill>
                <a:latin typeface="Consolas" panose="020B0609020204030204" pitchFamily="49" charset="0"/>
              </a:rPr>
              <a:t>Schole</a:t>
            </a:r>
            <a:r>
              <a:rPr lang="zh-CN" altLang="en-US" dirty="0">
                <a:solidFill>
                  <a:srgbClr val="FF0000"/>
                </a:solidFill>
                <a:latin typeface="Consolas" panose="020B0609020204030204" pitchFamily="49" charset="0"/>
              </a:rPr>
              <a:t>微分方程</a:t>
            </a:r>
            <a:r>
              <a:rPr lang="zh-CN" altLang="en-US" dirty="0">
                <a:solidFill>
                  <a:srgbClr val="202124"/>
                </a:solidFill>
                <a:latin typeface="Consolas" panose="020B0609020204030204" pitchFamily="49" charset="0"/>
              </a:rPr>
              <a:t>：</a:t>
            </a: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r>
              <a:rPr lang="zh-CN" altLang="en-US" dirty="0">
                <a:solidFill>
                  <a:srgbClr val="202124"/>
                </a:solidFill>
                <a:latin typeface="Consolas" panose="020B0609020204030204" pitchFamily="49" charset="0"/>
              </a:rPr>
              <a:t>解微分方程得</a:t>
            </a:r>
            <a:r>
              <a:rPr lang="en-US" altLang="zh-CN" dirty="0">
                <a:solidFill>
                  <a:srgbClr val="202124"/>
                </a:solidFill>
                <a:latin typeface="Consolas" panose="020B0609020204030204" pitchFamily="49" charset="0"/>
              </a:rPr>
              <a:t>B-S</a:t>
            </a:r>
            <a:r>
              <a:rPr lang="zh-CN" altLang="en-US" dirty="0">
                <a:solidFill>
                  <a:srgbClr val="202124"/>
                </a:solidFill>
                <a:latin typeface="Consolas" panose="020B0609020204030204" pitchFamily="49" charset="0"/>
              </a:rPr>
              <a:t>公式：</a:t>
            </a: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a:p>
            <a:pPr algn="l">
              <a:lnSpc>
                <a:spcPct val="150000"/>
              </a:lnSpc>
            </a:pPr>
            <a:r>
              <a:rPr lang="zh-CN" altLang="en-US" dirty="0">
                <a:solidFill>
                  <a:srgbClr val="202124"/>
                </a:solidFill>
                <a:latin typeface="Consolas" panose="020B0609020204030204" pitchFamily="49" charset="0"/>
              </a:rPr>
              <a:t>已知</a:t>
            </a:r>
            <a:r>
              <a:rPr lang="en-US" altLang="zh-CN" dirty="0">
                <a:solidFill>
                  <a:srgbClr val="202124"/>
                </a:solidFill>
                <a:latin typeface="Consolas" panose="020B0609020204030204" pitchFamily="49" charset="0"/>
              </a:rPr>
              <a:t>t</a:t>
            </a:r>
            <a:r>
              <a:rPr lang="zh-CN" altLang="en-US" dirty="0">
                <a:solidFill>
                  <a:srgbClr val="202124"/>
                </a:solidFill>
                <a:latin typeface="Consolas" panose="020B0609020204030204" pitchFamily="49" charset="0"/>
              </a:rPr>
              <a:t>时刻期权价格</a:t>
            </a:r>
            <a:r>
              <a:rPr lang="en-US" altLang="zh-CN" dirty="0">
                <a:solidFill>
                  <a:srgbClr val="202124"/>
                </a:solidFill>
                <a:latin typeface="Consolas" panose="020B0609020204030204" pitchFamily="49" charset="0"/>
              </a:rPr>
              <a:t>C</a:t>
            </a:r>
            <a:r>
              <a:rPr lang="zh-CN" altLang="en-US" dirty="0">
                <a:solidFill>
                  <a:srgbClr val="202124"/>
                </a:solidFill>
                <a:latin typeface="Consolas" panose="020B0609020204030204" pitchFamily="49" charset="0"/>
              </a:rPr>
              <a:t>、执行价格</a:t>
            </a:r>
            <a:r>
              <a:rPr lang="en-US" altLang="zh-CN" dirty="0">
                <a:solidFill>
                  <a:srgbClr val="202124"/>
                </a:solidFill>
                <a:latin typeface="Consolas" panose="020B0609020204030204" pitchFamily="49" charset="0"/>
              </a:rPr>
              <a:t>K</a:t>
            </a:r>
            <a:r>
              <a:rPr lang="zh-CN" altLang="en-US" dirty="0">
                <a:solidFill>
                  <a:srgbClr val="202124"/>
                </a:solidFill>
                <a:latin typeface="Consolas" panose="020B0609020204030204" pitchFamily="49" charset="0"/>
              </a:rPr>
              <a:t>、到期日</a:t>
            </a:r>
            <a:r>
              <a:rPr lang="en-US" altLang="zh-CN" dirty="0">
                <a:solidFill>
                  <a:srgbClr val="202124"/>
                </a:solidFill>
                <a:latin typeface="Consolas" panose="020B0609020204030204" pitchFamily="49" charset="0"/>
              </a:rPr>
              <a:t>T</a:t>
            </a:r>
            <a:r>
              <a:rPr lang="zh-CN" altLang="en-US" dirty="0">
                <a:solidFill>
                  <a:srgbClr val="202124"/>
                </a:solidFill>
                <a:latin typeface="Consolas" panose="020B0609020204030204" pitchFamily="49" charset="0"/>
              </a:rPr>
              <a:t>、无风险利率</a:t>
            </a:r>
            <a:r>
              <a:rPr lang="en-US" altLang="zh-CN" dirty="0">
                <a:solidFill>
                  <a:srgbClr val="202124"/>
                </a:solidFill>
                <a:latin typeface="Consolas" panose="020B0609020204030204" pitchFamily="49" charset="0"/>
              </a:rPr>
              <a:t>r</a:t>
            </a:r>
            <a:r>
              <a:rPr lang="zh-CN" altLang="en-US" dirty="0">
                <a:solidFill>
                  <a:srgbClr val="202124"/>
                </a:solidFill>
                <a:latin typeface="Consolas" panose="020B0609020204030204" pitchFamily="49" charset="0"/>
              </a:rPr>
              <a:t>，可通过二分法计算</a:t>
            </a:r>
            <a:r>
              <a:rPr lang="en-US" altLang="zh-CN" dirty="0">
                <a:solidFill>
                  <a:srgbClr val="202124"/>
                </a:solidFill>
                <a:latin typeface="Consolas" panose="020B0609020204030204" pitchFamily="49" charset="0"/>
              </a:rPr>
              <a:t>t</a:t>
            </a:r>
            <a:r>
              <a:rPr lang="zh-CN" altLang="en-US" dirty="0">
                <a:solidFill>
                  <a:srgbClr val="202124"/>
                </a:solidFill>
                <a:latin typeface="Consolas" panose="020B0609020204030204" pitchFamily="49" charset="0"/>
              </a:rPr>
              <a:t>时刻股票波动率，即</a:t>
            </a:r>
            <a:r>
              <a:rPr lang="zh-CN" altLang="en-US" dirty="0">
                <a:solidFill>
                  <a:srgbClr val="FF0000"/>
                </a:solidFill>
                <a:latin typeface="Consolas" panose="020B0609020204030204" pitchFamily="49" charset="0"/>
              </a:rPr>
              <a:t>隐含波动率</a:t>
            </a:r>
            <a:r>
              <a:rPr lang="en-US" altLang="zh-CN" dirty="0">
                <a:solidFill>
                  <a:srgbClr val="FF0000"/>
                </a:solidFill>
                <a:latin typeface="Consolas" panose="020B0609020204030204" pitchFamily="49" charset="0"/>
              </a:rPr>
              <a:t>σ</a:t>
            </a:r>
            <a:r>
              <a:rPr lang="zh-CN" altLang="en-US" dirty="0">
                <a:solidFill>
                  <a:srgbClr val="202124"/>
                </a:solidFill>
                <a:latin typeface="Consolas" panose="020B0609020204030204" pitchFamily="49" charset="0"/>
              </a:rPr>
              <a:t>。</a:t>
            </a:r>
            <a:endParaRPr lang="en-US" altLang="zh-CN" dirty="0">
              <a:solidFill>
                <a:srgbClr val="202124"/>
              </a:solidFill>
              <a:latin typeface="Consolas" panose="020B0609020204030204" pitchFamily="49" charset="0"/>
            </a:endParaRPr>
          </a:p>
          <a:p>
            <a:pPr algn="l">
              <a:lnSpc>
                <a:spcPct val="150000"/>
              </a:lnSpc>
            </a:pPr>
            <a:endParaRPr lang="en-US" altLang="zh-CN" dirty="0">
              <a:solidFill>
                <a:srgbClr val="202124"/>
              </a:solidFill>
              <a:latin typeface="Consolas" panose="020B0609020204030204" pitchFamily="49" charset="0"/>
            </a:endParaRPr>
          </a:p>
        </p:txBody>
      </p:sp>
      <p:sp>
        <p:nvSpPr>
          <p:cNvPr id="5" name="文本框 4"/>
          <p:cNvSpPr txBox="1"/>
          <p:nvPr/>
        </p:nvSpPr>
        <p:spPr>
          <a:xfrm>
            <a:off x="375918" y="888882"/>
            <a:ext cx="1452882"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推导流程</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15" name="图片 14"/>
          <p:cNvPicPr>
            <a:picLocks noChangeAspect="1"/>
          </p:cNvPicPr>
          <p:nvPr/>
        </p:nvPicPr>
        <p:blipFill>
          <a:blip r:embed="rId2"/>
          <a:stretch>
            <a:fillRect/>
          </a:stretch>
        </p:blipFill>
        <p:spPr>
          <a:xfrm>
            <a:off x="4077200" y="1338383"/>
            <a:ext cx="4129036" cy="598411"/>
          </a:xfrm>
          <a:prstGeom prst="rect">
            <a:avLst/>
          </a:prstGeom>
        </p:spPr>
      </p:pic>
      <p:pic>
        <p:nvPicPr>
          <p:cNvPr id="17" name="图片 16"/>
          <p:cNvPicPr>
            <a:picLocks noChangeAspect="1"/>
          </p:cNvPicPr>
          <p:nvPr/>
        </p:nvPicPr>
        <p:blipFill>
          <a:blip r:embed="rId3"/>
          <a:stretch>
            <a:fillRect/>
          </a:stretch>
        </p:blipFill>
        <p:spPr>
          <a:xfrm>
            <a:off x="2253888" y="1936794"/>
            <a:ext cx="3887830" cy="1243104"/>
          </a:xfrm>
          <a:prstGeom prst="rect">
            <a:avLst/>
          </a:prstGeom>
        </p:spPr>
      </p:pic>
      <p:pic>
        <p:nvPicPr>
          <p:cNvPr id="19" name="图片 18"/>
          <p:cNvPicPr>
            <a:picLocks noChangeAspect="1"/>
          </p:cNvPicPr>
          <p:nvPr/>
        </p:nvPicPr>
        <p:blipFill>
          <a:blip r:embed="rId4"/>
          <a:stretch>
            <a:fillRect/>
          </a:stretch>
        </p:blipFill>
        <p:spPr>
          <a:xfrm>
            <a:off x="6520679" y="3307976"/>
            <a:ext cx="3801376" cy="624588"/>
          </a:xfrm>
          <a:prstGeom prst="rect">
            <a:avLst/>
          </a:prstGeom>
        </p:spPr>
      </p:pic>
      <mc:AlternateContent xmlns:mc="http://schemas.openxmlformats.org/markup-compatibility/2006" xmlns:a14="http://schemas.microsoft.com/office/drawing/2010/main">
        <mc:Choice Requires="a14">
          <p:sp>
            <p:nvSpPr>
              <p:cNvPr id="20" name="文本框 19"/>
              <p:cNvSpPr txBox="1"/>
              <p:nvPr/>
            </p:nvSpPr>
            <p:spPr>
              <a:xfrm>
                <a:off x="1426711" y="3842963"/>
                <a:ext cx="6779525" cy="1078244"/>
              </a:xfrm>
              <a:prstGeom prst="rect">
                <a:avLst/>
              </a:prstGeom>
              <a:noFill/>
            </p:spPr>
            <p:txBody>
              <a:bodyPr wrap="square">
                <a:spAutoFit/>
              </a:bodyPr>
              <a:lstStyle/>
              <a:p>
                <a:pPr indent="127000" algn="just">
                  <a:lnSpc>
                    <a:spcPct val="125000"/>
                  </a:lnSpc>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i="1" kern="100" smtClean="0">
                          <a:effectLst/>
                          <a:latin typeface="Cambria Math" panose="02040503050406030204" pitchFamily="18" charset="0"/>
                          <a:ea typeface="宋体" panose="02010600030101010101" pitchFamily="2" charset="-122"/>
                        </a:rPr>
                        <m:t>𝐶</m:t>
                      </m:r>
                      <m:r>
                        <a:rPr lang="en-US" altLang="zh-CN" i="1" kern="100" smtClean="0">
                          <a:effectLst/>
                          <a:latin typeface="Cambria Math" panose="02040503050406030204" pitchFamily="18" charset="0"/>
                          <a:ea typeface="宋体" panose="02010600030101010101" pitchFamily="2" charset="-122"/>
                        </a:rPr>
                        <m:t>=</m:t>
                      </m:r>
                      <m:r>
                        <a:rPr lang="en-US" altLang="zh-CN" i="1" kern="100" smtClean="0">
                          <a:effectLst/>
                          <a:latin typeface="Cambria Math" panose="02040503050406030204" pitchFamily="18" charset="0"/>
                          <a:ea typeface="宋体" panose="02010600030101010101" pitchFamily="2" charset="-122"/>
                        </a:rPr>
                        <m:t>𝑆𝑁</m:t>
                      </m:r>
                      <m:d>
                        <m:dPr>
                          <m:ctrlPr>
                            <a:rPr lang="zh-CN" altLang="zh-CN" i="1" kern="100">
                              <a:effectLst/>
                              <a:latin typeface="Cambria Math" panose="02040503050406030204" pitchFamily="18" charset="0"/>
                              <a:ea typeface="Cambria Math" panose="02040503050406030204" pitchFamily="18" charset="0"/>
                            </a:rPr>
                          </m:ctrlPr>
                        </m:dPr>
                        <m:e>
                          <m:sSub>
                            <m:sSubPr>
                              <m:ctrlPr>
                                <a:rPr lang="zh-CN" altLang="zh-CN" i="1" kern="100">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𝑑</m:t>
                              </m:r>
                            </m:e>
                            <m:sub>
                              <m:r>
                                <a:rPr lang="en-US" altLang="zh-CN" i="1" kern="100">
                                  <a:effectLst/>
                                  <a:latin typeface="Cambria Math" panose="02040503050406030204" pitchFamily="18" charset="0"/>
                                  <a:ea typeface="宋体" panose="02010600030101010101" pitchFamily="2" charset="-122"/>
                                </a:rPr>
                                <m:t>1</m:t>
                              </m:r>
                            </m:sub>
                          </m:sSub>
                        </m:e>
                      </m:d>
                      <m:r>
                        <a:rPr lang="en-US" altLang="zh-CN" i="1" kern="100">
                          <a:effectLst/>
                          <a:latin typeface="Cambria Math" panose="02040503050406030204" pitchFamily="18" charset="0"/>
                          <a:ea typeface="宋体" panose="02010600030101010101" pitchFamily="2" charset="-122"/>
                        </a:rPr>
                        <m:t>−</m:t>
                      </m:r>
                      <m:r>
                        <a:rPr lang="en-US" altLang="zh-CN" i="1" kern="100">
                          <a:effectLst/>
                          <a:latin typeface="Cambria Math" panose="02040503050406030204" pitchFamily="18" charset="0"/>
                          <a:ea typeface="宋体" panose="02010600030101010101" pitchFamily="2" charset="-122"/>
                        </a:rPr>
                        <m:t>𝐾</m:t>
                      </m:r>
                      <m:sSup>
                        <m:sSupPr>
                          <m:ctrlPr>
                            <a:rPr lang="zh-CN" altLang="zh-CN" i="1" kern="100">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ea typeface="宋体" panose="02010600030101010101" pitchFamily="2" charset="-122"/>
                            </a:rPr>
                            <m:t>𝑒</m:t>
                          </m:r>
                        </m:e>
                        <m:sup>
                          <m:r>
                            <a:rPr lang="en-US" altLang="zh-CN" i="1" kern="100">
                              <a:effectLst/>
                              <a:latin typeface="Cambria Math" panose="02040503050406030204" pitchFamily="18" charset="0"/>
                              <a:ea typeface="宋体" panose="02010600030101010101" pitchFamily="2" charset="-122"/>
                            </a:rPr>
                            <m:t>−</m:t>
                          </m:r>
                          <m:r>
                            <a:rPr lang="en-US" altLang="zh-CN" i="1" kern="100">
                              <a:effectLst/>
                              <a:latin typeface="Cambria Math" panose="02040503050406030204" pitchFamily="18" charset="0"/>
                              <a:ea typeface="宋体" panose="02010600030101010101" pitchFamily="2" charset="-122"/>
                            </a:rPr>
                            <m:t>𝑟</m:t>
                          </m:r>
                          <m:d>
                            <m:dPr>
                              <m:ctrlPr>
                                <a:rPr lang="zh-CN" altLang="zh-CN" i="1" kern="100">
                                  <a:effectLst/>
                                  <a:latin typeface="Cambria Math" panose="02040503050406030204" pitchFamily="18" charset="0"/>
                                  <a:ea typeface="Cambria Math" panose="02040503050406030204" pitchFamily="18" charset="0"/>
                                </a:rPr>
                              </m:ctrlPr>
                            </m:dPr>
                            <m:e>
                              <m:r>
                                <a:rPr lang="en-US" altLang="zh-CN" i="1" kern="100">
                                  <a:effectLst/>
                                  <a:latin typeface="Cambria Math" panose="02040503050406030204" pitchFamily="18" charset="0"/>
                                  <a:ea typeface="宋体" panose="02010600030101010101" pitchFamily="2" charset="-122"/>
                                </a:rPr>
                                <m:t>𝑇</m:t>
                              </m:r>
                              <m:r>
                                <a:rPr lang="en-US" altLang="zh-CN" i="1" kern="100">
                                  <a:effectLst/>
                                  <a:latin typeface="Cambria Math" panose="02040503050406030204" pitchFamily="18" charset="0"/>
                                  <a:ea typeface="宋体" panose="02010600030101010101" pitchFamily="2" charset="-122"/>
                                </a:rPr>
                                <m:t>−</m:t>
                              </m:r>
                              <m:r>
                                <a:rPr lang="en-US" altLang="zh-CN" i="1" kern="100">
                                  <a:effectLst/>
                                  <a:latin typeface="Cambria Math" panose="02040503050406030204" pitchFamily="18" charset="0"/>
                                  <a:ea typeface="宋体" panose="02010600030101010101" pitchFamily="2" charset="-122"/>
                                </a:rPr>
                                <m:t>𝑡</m:t>
                              </m:r>
                            </m:e>
                          </m:d>
                        </m:sup>
                      </m:sSup>
                      <m:r>
                        <a:rPr lang="en-US" altLang="zh-CN" i="1" kern="100">
                          <a:effectLst/>
                          <a:latin typeface="Cambria Math" panose="02040503050406030204" pitchFamily="18" charset="0"/>
                          <a:ea typeface="宋体" panose="02010600030101010101" pitchFamily="2" charset="-122"/>
                        </a:rPr>
                        <m:t>𝑁</m:t>
                      </m:r>
                      <m:d>
                        <m:dPr>
                          <m:ctrlPr>
                            <a:rPr lang="zh-CN" altLang="zh-CN" i="1" kern="100">
                              <a:effectLst/>
                              <a:latin typeface="Cambria Math" panose="02040503050406030204" pitchFamily="18" charset="0"/>
                              <a:ea typeface="Cambria Math" panose="02040503050406030204" pitchFamily="18" charset="0"/>
                            </a:rPr>
                          </m:ctrlPr>
                        </m:dPr>
                        <m:e>
                          <m:sSub>
                            <m:sSubPr>
                              <m:ctrlPr>
                                <a:rPr lang="zh-CN" altLang="zh-CN" i="1" kern="100">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rPr>
                                <m:t>𝑑</m:t>
                              </m:r>
                            </m:e>
                            <m:sub>
                              <m:r>
                                <a:rPr lang="en-US" altLang="zh-CN" i="1" kern="100">
                                  <a:effectLst/>
                                  <a:latin typeface="Cambria Math" panose="02040503050406030204" pitchFamily="18" charset="0"/>
                                  <a:ea typeface="宋体" panose="02010600030101010101" pitchFamily="2" charset="-122"/>
                                </a:rPr>
                                <m:t>2</m:t>
                              </m:r>
                            </m:sub>
                          </m:sSub>
                        </m:e>
                      </m:d>
                      <m:r>
                        <a:rPr lang="en-US" altLang="zh-CN" i="1" kern="100">
                          <a:effectLst/>
                          <a:latin typeface="Cambria Math" panose="02040503050406030204" pitchFamily="18" charset="0"/>
                          <a:ea typeface="宋体" panose="02010600030101010101" pitchFamily="2" charset="-122"/>
                        </a:rPr>
                        <m:t>,</m:t>
                      </m:r>
                    </m:oMath>
                  </m:oMathPara>
                </a14:m>
                <a:endParaRPr lang="zh-CN" altLang="zh-CN" kern="100" dirty="0">
                  <a:effectLst/>
                  <a:latin typeface="Times New Roman" panose="02020603050405020304" pitchFamily="18" charset="0"/>
                  <a:ea typeface="宋体" panose="02010600030101010101" pitchFamily="2" charset="-122"/>
                </a:endParaRPr>
              </a:p>
              <a:p>
                <a:r>
                  <a:rPr lang="en-US" altLang="zh-CN" kern="100" dirty="0">
                    <a:effectLst/>
                    <a:latin typeface="Times New Roman" panose="02020603050405020304" pitchFamily="18" charset="0"/>
                    <a:ea typeface="宋体" panose="02010600030101010101" pitchFamily="2" charset="-122"/>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kern="100">
                                <a:effectLst/>
                                <a:latin typeface="Cambria Math" panose="02040503050406030204" pitchFamily="18" charset="0"/>
                                <a:ea typeface="宋体" panose="02010600030101010101" pitchFamily="2" charset="-122"/>
                                <a:cs typeface="Times New Roman" panose="02020603050405020304" pitchFamily="18" charset="0"/>
                              </a:rPr>
                              <m:t>ln</m:t>
                            </m:r>
                          </m:fName>
                          <m:e>
                            <m:d>
                              <m:dPr>
                                <m:ctrlPr>
                                  <a:rPr lang="zh-CN" altLang="zh-CN" i="1">
                                    <a:effectLst/>
                                    <a:latin typeface="Cambria Math" panose="02040503050406030204" pitchFamily="18" charset="0"/>
                                    <a:ea typeface="Cambria Math" panose="02040503050406030204" pitchFamily="18" charset="0"/>
                                  </a:rPr>
                                </m:ctrlPr>
                              </m:dPr>
                              <m:e>
                                <m:f>
                                  <m:fPr>
                                    <m:ctrlPr>
                                      <a:rPr lang="zh-CN" altLang="zh-CN" i="1">
                                        <a:effectLst/>
                                        <a:latin typeface="Cambria Math" panose="02040503050406030204" pitchFamily="18" charset="0"/>
                                        <a:ea typeface="Cambria Math" panose="02040503050406030204" pitchFamily="18" charset="0"/>
                                      </a:rPr>
                                    </m:ctrlPr>
                                  </m:fPr>
                                  <m:num>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𝑆</m:t>
                                    </m:r>
                                  </m:num>
                                  <m:den>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𝐾</m:t>
                                    </m:r>
                                  </m:den>
                                </m:f>
                              </m:e>
                            </m:d>
                          </m:e>
                        </m:func>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den>
                        </m:f>
                        <m:sSup>
                          <m:sSupPr>
                            <m:ctrlPr>
                              <a:rPr lang="zh-CN" altLang="zh-CN" i="1" smtClean="0">
                                <a:solidFill>
                                  <a:srgbClr val="FF0000"/>
                                </a:solidFill>
                                <a:effectLst/>
                                <a:latin typeface="Cambria Math" panose="02040503050406030204" pitchFamily="18" charset="0"/>
                                <a:ea typeface="Cambria Math" panose="02040503050406030204" pitchFamily="18" charset="0"/>
                              </a:rPr>
                            </m:ctrlPr>
                          </m:sSupPr>
                          <m:e>
                            <m:r>
                              <a:rPr lang="en-US" altLang="zh-CN"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𝜎</m:t>
                        </m:r>
                        <m:rad>
                          <m:radPr>
                            <m:degHide m:val="on"/>
                            <m:ctrlPr>
                              <a:rPr lang="zh-CN" altLang="zh-CN" i="1">
                                <a:effectLst/>
                                <a:latin typeface="Cambria Math" panose="02040503050406030204" pitchFamily="18" charset="0"/>
                                <a:ea typeface="Cambria Math" panose="02040503050406030204" pitchFamily="18" charset="0"/>
                              </a:rPr>
                            </m:ctrlPr>
                          </m:radPr>
                          <m:deg/>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e>
                        </m:rad>
                      </m:den>
                    </m:f>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𝜎</m:t>
                    </m:r>
                    <m:rad>
                      <m:radPr>
                        <m:degHide m:val="on"/>
                        <m:ctrlPr>
                          <a:rPr lang="zh-CN" altLang="zh-CN" i="1">
                            <a:effectLst/>
                            <a:latin typeface="Cambria Math" panose="02040503050406030204" pitchFamily="18" charset="0"/>
                            <a:ea typeface="Cambria Math" panose="02040503050406030204" pitchFamily="18" charset="0"/>
                          </a:rPr>
                        </m:ctrlPr>
                      </m:radPr>
                      <m:deg/>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e>
                    </m:rad>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effectLst/>
                    <a:latin typeface="Times New Roman" panose="02020603050405020304" pitchFamily="18" charset="0"/>
                    <a:ea typeface="宋体" panose="02010600030101010101" pitchFamily="2" charset="-122"/>
                  </a:rPr>
                  <a:t> </a:t>
                </a:r>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426711" y="3842963"/>
                <a:ext cx="6779525" cy="1078244"/>
              </a:xfrm>
              <a:prstGeom prst="rect">
                <a:avLst/>
              </a:prstGeom>
              <a:blipFill rotWithShape="1">
                <a:blip r:embed="rId5"/>
                <a:stretch>
                  <a:fillRect l="-7" t="-54" r="2" b="55"/>
                </a:stretch>
              </a:blipFill>
            </p:spPr>
            <p:txBody>
              <a:bodyPr/>
              <a:lstStyle/>
              <a:p>
                <a:r>
                  <a:rPr lang="zh-CN" alt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EA6C56D-0CE0-47FB-86BA-7B1B4E55B176}" type="slidenum">
              <a:rPr lang="zh-CN" altLang="en-US" smtClean="0"/>
              <a:t>74</a:t>
            </a:fld>
            <a:endParaRPr lang="zh-CN" altLang="en-US" dirty="0"/>
          </a:p>
        </p:txBody>
      </p:sp>
      <p:pic>
        <p:nvPicPr>
          <p:cNvPr id="6" name="图片 5"/>
          <p:cNvPicPr>
            <a:picLocks noChangeAspect="1"/>
          </p:cNvPicPr>
          <p:nvPr/>
        </p:nvPicPr>
        <p:blipFill rotWithShape="1">
          <a:blip r:embed="rId2">
            <a:clrChange>
              <a:clrFrom>
                <a:srgbClr val="F9F7EA"/>
              </a:clrFrom>
              <a:clrTo>
                <a:srgbClr val="F9F7EA">
                  <a:alpha val="0"/>
                </a:srgbClr>
              </a:clrTo>
            </a:clrChange>
          </a:blip>
          <a:srcRect l="169" t="-262" r="-169" b="262"/>
          <a:stretch>
            <a:fillRect/>
          </a:stretch>
        </p:blipFill>
        <p:spPr>
          <a:xfrm>
            <a:off x="1031685" y="139606"/>
            <a:ext cx="5305616" cy="6858000"/>
          </a:xfrm>
          <a:prstGeom prst="rect">
            <a:avLst/>
          </a:prstGeom>
        </p:spPr>
      </p:pic>
      <p:pic>
        <p:nvPicPr>
          <p:cNvPr id="8" name="图片 7"/>
          <p:cNvPicPr>
            <a:picLocks noChangeAspect="1"/>
          </p:cNvPicPr>
          <p:nvPr/>
        </p:nvPicPr>
        <p:blipFill>
          <a:blip r:embed="rId3" cstate="print">
            <a:clrChange>
              <a:clrFrom>
                <a:srgbClr val="F9F7EA"/>
              </a:clrFrom>
              <a:clrTo>
                <a:srgbClr val="F9F7EA">
                  <a:alpha val="0"/>
                </a:srgbClr>
              </a:clrTo>
            </a:clrChange>
            <a:extLst>
              <a:ext uri="{28A0092B-C50C-407E-A947-70E740481C1C}">
                <a14:useLocalDpi xmlns:a14="http://schemas.microsoft.com/office/drawing/2010/main" val="0"/>
              </a:ext>
            </a:extLst>
          </a:blip>
          <a:stretch>
            <a:fillRect/>
          </a:stretch>
        </p:blipFill>
        <p:spPr>
          <a:xfrm>
            <a:off x="4532128" y="139606"/>
            <a:ext cx="5137425" cy="220018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628231" y="2845411"/>
            <a:ext cx="4480948" cy="3475021"/>
          </a:xfrm>
          <a:prstGeom prst="rect">
            <a:avLst/>
          </a:prstGeom>
        </p:spPr>
      </p:pic>
      <p:sp>
        <p:nvSpPr>
          <p:cNvPr id="2" name="标题 1"/>
          <p:cNvSpPr>
            <a:spLocks noGrp="1"/>
          </p:cNvSpPr>
          <p:nvPr>
            <p:ph type="title"/>
          </p:nvPr>
        </p:nvSpPr>
        <p:spPr/>
        <p:txBody>
          <a:bodyPr/>
          <a:lstStyle/>
          <a:p>
            <a:r>
              <a:rPr lang="zh-CN" altLang="en-US" dirty="0"/>
              <a:t>波动率交易策略</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75</a:t>
            </a:fld>
            <a:endParaRPr lang="zh-CN" altLang="en-US" dirty="0"/>
          </a:p>
        </p:txBody>
      </p:sp>
      <p:sp>
        <p:nvSpPr>
          <p:cNvPr id="6" name="文本框 5"/>
          <p:cNvSpPr txBox="1"/>
          <p:nvPr/>
        </p:nvSpPr>
        <p:spPr>
          <a:xfrm>
            <a:off x="330200" y="1161508"/>
            <a:ext cx="11531600" cy="5860387"/>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en-US" kern="100" dirty="0">
                <a:latin typeface="+mn-ea"/>
                <a:cs typeface="Times New Roman" panose="02020603050405020304" pitchFamily="18" charset="0"/>
              </a:rPr>
              <a:t>隐含波动率</a:t>
            </a:r>
            <a:r>
              <a:rPr lang="en-US" altLang="zh-CN" kern="100" dirty="0">
                <a:latin typeface="+mn-ea"/>
                <a:cs typeface="Times New Roman" panose="02020603050405020304" pitchFamily="18" charset="0"/>
              </a:rPr>
              <a:t>(IV): </a:t>
            </a:r>
            <a:r>
              <a:rPr lang="zh-CN" altLang="en-US" kern="100" dirty="0">
                <a:latin typeface="+mn-ea"/>
                <a:cs typeface="Times New Roman" panose="02020603050405020304" pitchFamily="18" charset="0"/>
              </a:rPr>
              <a:t>利用期权价格与</a:t>
            </a:r>
            <a:r>
              <a:rPr lang="en-US" altLang="zh-CN" kern="100" dirty="0">
                <a:latin typeface="+mn-ea"/>
                <a:cs typeface="Times New Roman" panose="02020603050405020304" pitchFamily="18" charset="0"/>
              </a:rPr>
              <a:t>BS</a:t>
            </a:r>
            <a:r>
              <a:rPr lang="zh-CN" altLang="en-US" kern="100" dirty="0">
                <a:latin typeface="+mn-ea"/>
                <a:cs typeface="Times New Roman" panose="02020603050405020304" pitchFamily="18" charset="0"/>
              </a:rPr>
              <a:t>公式倒推而得的波动率，更有效的反应</a:t>
            </a:r>
            <a:r>
              <a:rPr lang="zh-CN" altLang="en-US" kern="100" dirty="0">
                <a:solidFill>
                  <a:srgbClr val="FF0000"/>
                </a:solidFill>
                <a:latin typeface="+mn-ea"/>
                <a:cs typeface="Times New Roman" panose="02020603050405020304" pitchFamily="18" charset="0"/>
              </a:rPr>
              <a:t>未来市场的波动率或者恐慌指数</a:t>
            </a:r>
            <a:r>
              <a:rPr lang="zh-CN" altLang="en-US" kern="100" dirty="0">
                <a:latin typeface="+mn-ea"/>
                <a:cs typeface="Times New Roman" panose="02020603050405020304" pitchFamily="18" charset="0"/>
              </a:rPr>
              <a:t>。</a:t>
            </a:r>
            <a:endParaRPr lang="en-US" altLang="zh-CN" kern="100" dirty="0">
              <a:latin typeface="+mn-ea"/>
              <a:cs typeface="Times New Roman" panose="02020603050405020304" pitchFamily="18" charset="0"/>
            </a:endParaRPr>
          </a:p>
          <a:p>
            <a:pPr indent="304800" algn="just">
              <a:lnSpc>
                <a:spcPct val="150000"/>
              </a:lnSpc>
            </a:pPr>
            <a:r>
              <a:rPr lang="zh-CN" altLang="en-US" sz="1800" kern="100" dirty="0">
                <a:effectLst/>
                <a:latin typeface="+mn-ea"/>
                <a:cs typeface="Times New Roman" panose="02020603050405020304" pitchFamily="18" charset="0"/>
              </a:rPr>
              <a:t>历史波动率</a:t>
            </a:r>
            <a:r>
              <a:rPr lang="en-US" altLang="zh-CN" sz="1800" kern="100" dirty="0">
                <a:effectLst/>
                <a:latin typeface="+mn-ea"/>
                <a:cs typeface="Times New Roman" panose="02020603050405020304" pitchFamily="18" charset="0"/>
              </a:rPr>
              <a:t>(HV): </a:t>
            </a:r>
            <a:r>
              <a:rPr lang="zh-CN" altLang="en-US" sz="1800" kern="100" dirty="0">
                <a:effectLst/>
                <a:latin typeface="+mn-ea"/>
                <a:cs typeface="Times New Roman" panose="02020603050405020304" pitchFamily="18" charset="0"/>
              </a:rPr>
              <a:t>通过资产</a:t>
            </a:r>
            <a:r>
              <a:rPr lang="zh-CN" altLang="en-US" sz="1800" kern="100" dirty="0">
                <a:solidFill>
                  <a:srgbClr val="FF0000"/>
                </a:solidFill>
                <a:effectLst/>
                <a:latin typeface="+mn-ea"/>
                <a:cs typeface="Times New Roman" panose="02020603050405020304" pitchFamily="18" charset="0"/>
              </a:rPr>
              <a:t>历史信息</a:t>
            </a:r>
            <a:r>
              <a:rPr lang="zh-CN" altLang="en-US" sz="1800" kern="100" dirty="0">
                <a:effectLst/>
                <a:latin typeface="+mn-ea"/>
                <a:cs typeface="Times New Roman" panose="02020603050405020304" pitchFamily="18" charset="0"/>
              </a:rPr>
              <a:t>计算得到的波动率，代表过去一段时间的投资者情绪。</a:t>
            </a:r>
            <a:endParaRPr lang="en-US" altLang="zh-CN" sz="1800" kern="100" dirty="0">
              <a:effectLst/>
              <a:latin typeface="+mn-ea"/>
              <a:cs typeface="Times New Roman" panose="02020603050405020304" pitchFamily="18" charset="0"/>
            </a:endParaRPr>
          </a:p>
          <a:p>
            <a:pPr indent="304800" algn="just">
              <a:lnSpc>
                <a:spcPct val="150000"/>
              </a:lnSpc>
            </a:pPr>
            <a:r>
              <a:rPr lang="zh-CN" altLang="en-US" sz="1800" kern="100" dirty="0">
                <a:effectLst/>
                <a:latin typeface="+mn-ea"/>
                <a:cs typeface="Times New Roman" panose="02020603050405020304" pitchFamily="18" charset="0"/>
              </a:rPr>
              <a:t>通过比较</a:t>
            </a:r>
            <a:r>
              <a:rPr lang="en-US" altLang="zh-CN" sz="1800" kern="100" dirty="0">
                <a:effectLst/>
                <a:latin typeface="+mn-ea"/>
                <a:cs typeface="Times New Roman" panose="02020603050405020304" pitchFamily="18" charset="0"/>
              </a:rPr>
              <a:t>HV</a:t>
            </a:r>
            <a:r>
              <a:rPr lang="zh-CN" altLang="en-US" sz="1800" kern="100" dirty="0">
                <a:effectLst/>
                <a:latin typeface="+mn-ea"/>
                <a:cs typeface="Times New Roman" panose="02020603050405020304" pitchFamily="18" charset="0"/>
              </a:rPr>
              <a:t>与</a:t>
            </a:r>
            <a:r>
              <a:rPr lang="en-US" altLang="zh-CN" sz="1800" kern="100" dirty="0">
                <a:effectLst/>
                <a:latin typeface="+mn-ea"/>
                <a:cs typeface="Times New Roman" panose="02020603050405020304" pitchFamily="18" charset="0"/>
              </a:rPr>
              <a:t>IV</a:t>
            </a:r>
            <a:r>
              <a:rPr lang="zh-CN" altLang="en-US" sz="1800" kern="100" dirty="0">
                <a:effectLst/>
                <a:latin typeface="+mn-ea"/>
                <a:cs typeface="Times New Roman" panose="02020603050405020304" pitchFamily="18" charset="0"/>
              </a:rPr>
              <a:t>，投资者可判断某段时间，某个期权是否被高估（</a:t>
            </a:r>
            <a:r>
              <a:rPr lang="zh-CN" altLang="en-US" sz="1800" kern="100" dirty="0">
                <a:solidFill>
                  <a:srgbClr val="FF0000"/>
                </a:solidFill>
                <a:effectLst/>
                <a:latin typeface="+mn-ea"/>
                <a:cs typeface="Times New Roman" panose="02020603050405020304" pitchFamily="18" charset="0"/>
              </a:rPr>
              <a:t>可售出</a:t>
            </a:r>
            <a:r>
              <a:rPr lang="zh-CN" altLang="en-US" sz="1800" kern="100" dirty="0">
                <a:effectLst/>
                <a:latin typeface="+mn-ea"/>
                <a:cs typeface="Times New Roman" panose="02020603050405020304" pitchFamily="18" charset="0"/>
              </a:rPr>
              <a:t>）或者被低估（</a:t>
            </a:r>
            <a:r>
              <a:rPr lang="zh-CN" altLang="en-US" sz="1800" kern="100" dirty="0">
                <a:solidFill>
                  <a:srgbClr val="FF0000"/>
                </a:solidFill>
                <a:effectLst/>
                <a:latin typeface="+mn-ea"/>
                <a:cs typeface="Times New Roman" panose="02020603050405020304" pitchFamily="18" charset="0"/>
              </a:rPr>
              <a:t>可购入</a:t>
            </a:r>
            <a:r>
              <a:rPr lang="zh-CN" altLang="en-US" sz="1800" kern="100" dirty="0">
                <a:effectLst/>
                <a:latin typeface="+mn-ea"/>
                <a:cs typeface="Times New Roman" panose="02020603050405020304" pitchFamily="18" charset="0"/>
              </a:rPr>
              <a:t>），例如在高</a:t>
            </a:r>
            <a:r>
              <a:rPr lang="en-US" altLang="zh-CN" sz="1800" kern="100" dirty="0">
                <a:effectLst/>
                <a:latin typeface="+mn-ea"/>
                <a:cs typeface="Times New Roman" panose="02020603050405020304" pitchFamily="18" charset="0"/>
              </a:rPr>
              <a:t>IV</a:t>
            </a:r>
            <a:r>
              <a:rPr lang="zh-CN" altLang="en-US" sz="1800" kern="100" dirty="0">
                <a:effectLst/>
                <a:latin typeface="+mn-ea"/>
                <a:cs typeface="Times New Roman" panose="02020603050405020304" pitchFamily="18" charset="0"/>
              </a:rPr>
              <a:t>买入期权，在低</a:t>
            </a:r>
            <a:r>
              <a:rPr lang="en-US" altLang="zh-CN" sz="1800" kern="100" dirty="0">
                <a:effectLst/>
                <a:latin typeface="+mn-ea"/>
                <a:cs typeface="Times New Roman" panose="02020603050405020304" pitchFamily="18" charset="0"/>
              </a:rPr>
              <a:t>IV</a:t>
            </a:r>
            <a:r>
              <a:rPr lang="zh-CN" altLang="en-US" sz="1800" kern="100" dirty="0">
                <a:effectLst/>
                <a:latin typeface="+mn-ea"/>
                <a:cs typeface="Times New Roman" panose="02020603050405020304" pitchFamily="18" charset="0"/>
              </a:rPr>
              <a:t>卖出。</a:t>
            </a:r>
            <a:endParaRPr lang="en-US" altLang="zh-CN" kern="100" dirty="0">
              <a:latin typeface="+mn-ea"/>
              <a:cs typeface="Times New Roman" panose="02020603050405020304" pitchFamily="18" charset="0"/>
            </a:endParaRPr>
          </a:p>
          <a:p>
            <a:pPr indent="304800" algn="just">
              <a:lnSpc>
                <a:spcPct val="150000"/>
              </a:lnSpc>
            </a:pPr>
            <a:endParaRPr lang="en-US" altLang="zh-CN" kern="100" dirty="0">
              <a:latin typeface="+mn-ea"/>
              <a:cs typeface="Times New Roman" panose="02020603050405020304" pitchFamily="18" charset="0"/>
            </a:endParaRPr>
          </a:p>
          <a:p>
            <a:pPr indent="304800" algn="just">
              <a:lnSpc>
                <a:spcPct val="150000"/>
              </a:lnSpc>
            </a:pPr>
            <a:endParaRPr lang="en-US" altLang="zh-CN" kern="100" dirty="0">
              <a:latin typeface="+mn-ea"/>
              <a:cs typeface="Times New Roman" panose="02020603050405020304" pitchFamily="18" charset="0"/>
            </a:endParaRPr>
          </a:p>
          <a:p>
            <a:pPr indent="304800" algn="just">
              <a:lnSpc>
                <a:spcPct val="150000"/>
              </a:lnSpc>
            </a:pPr>
            <a:endParaRPr lang="en-US" altLang="zh-CN" kern="100" dirty="0">
              <a:latin typeface="+mn-ea"/>
              <a:cs typeface="Times New Roman" panose="02020603050405020304" pitchFamily="18" charset="0"/>
            </a:endParaRPr>
          </a:p>
          <a:p>
            <a:pPr indent="304800" algn="just">
              <a:lnSpc>
                <a:spcPct val="150000"/>
              </a:lnSpc>
            </a:pPr>
            <a:endParaRPr lang="en-US" altLang="zh-CN" kern="100" dirty="0">
              <a:latin typeface="+mn-ea"/>
              <a:cs typeface="Times New Roman" panose="02020603050405020304" pitchFamily="18" charset="0"/>
            </a:endParaRPr>
          </a:p>
          <a:p>
            <a:pPr indent="304800" algn="just">
              <a:lnSpc>
                <a:spcPct val="150000"/>
              </a:lnSpc>
            </a:pPr>
            <a:endParaRPr lang="en-US" altLang="zh-CN" kern="100" dirty="0">
              <a:latin typeface="+mn-ea"/>
              <a:cs typeface="Times New Roman" panose="02020603050405020304" pitchFamily="18" charset="0"/>
            </a:endParaRPr>
          </a:p>
          <a:p>
            <a:pPr indent="304800" algn="just">
              <a:lnSpc>
                <a:spcPct val="150000"/>
              </a:lnSpc>
            </a:pPr>
            <a:endParaRPr lang="en-US" altLang="zh-CN" kern="100" dirty="0">
              <a:latin typeface="+mn-ea"/>
              <a:cs typeface="Times New Roman" panose="02020603050405020304" pitchFamily="18" charset="0"/>
            </a:endParaRPr>
          </a:p>
          <a:p>
            <a:pPr indent="304800" algn="just">
              <a:lnSpc>
                <a:spcPct val="150000"/>
              </a:lnSpc>
            </a:pPr>
            <a:endParaRPr lang="en-US" altLang="zh-CN" kern="100" dirty="0">
              <a:latin typeface="+mn-ea"/>
              <a:cs typeface="Times New Roman" panose="02020603050405020304" pitchFamily="18" charset="0"/>
            </a:endParaRPr>
          </a:p>
          <a:p>
            <a:pPr indent="304800" algn="just">
              <a:lnSpc>
                <a:spcPct val="150000"/>
              </a:lnSpc>
            </a:pPr>
            <a:endParaRPr lang="en-US" altLang="zh-CN" kern="100" dirty="0">
              <a:latin typeface="+mn-ea"/>
              <a:cs typeface="Times New Roman" panose="02020603050405020304" pitchFamily="18" charset="0"/>
            </a:endParaRPr>
          </a:p>
          <a:p>
            <a:pPr indent="304800" algn="just">
              <a:lnSpc>
                <a:spcPct val="150000"/>
              </a:lnSpc>
            </a:pPr>
            <a:endParaRPr lang="en-US" altLang="zh-CN" kern="100" dirty="0">
              <a:latin typeface="+mn-ea"/>
              <a:cs typeface="Times New Roman" panose="02020603050405020304" pitchFamily="18" charset="0"/>
            </a:endParaRPr>
          </a:p>
          <a:p>
            <a:pPr indent="304800" algn="just">
              <a:lnSpc>
                <a:spcPct val="150000"/>
              </a:lnSpc>
            </a:pPr>
            <a:endParaRPr lang="en-US" altLang="zh-CN" kern="100" dirty="0">
              <a:latin typeface="+mn-ea"/>
              <a:cs typeface="Times New Roman" panose="02020603050405020304" pitchFamily="18" charset="0"/>
            </a:endParaRPr>
          </a:p>
        </p:txBody>
      </p:sp>
      <p:sp>
        <p:nvSpPr>
          <p:cNvPr id="7" name="文本框 6"/>
          <p:cNvSpPr txBox="1"/>
          <p:nvPr/>
        </p:nvSpPr>
        <p:spPr>
          <a:xfrm>
            <a:off x="330200" y="752433"/>
            <a:ext cx="1806843" cy="400110"/>
          </a:xfrm>
          <a:prstGeom prst="rect">
            <a:avLst/>
          </a:prstGeom>
          <a:solidFill>
            <a:srgbClr val="9C0308"/>
          </a:solidFill>
        </p:spPr>
        <p:txBody>
          <a:bodyPr wrap="square" rtlCol="0">
            <a:spAutoFit/>
          </a:bodyPr>
          <a:lstStyle/>
          <a:p>
            <a:pPr algn="ctr">
              <a:spcAft>
                <a:spcPts val="50"/>
              </a:spcAft>
              <a:defRPr/>
            </a:pPr>
            <a:r>
              <a:rPr lang="zh-CN" altLang="en-US" sz="2000" dirty="0">
                <a:solidFill>
                  <a:schemeClr val="bg1"/>
                </a:solidFill>
                <a:cs typeface="+mn-ea"/>
                <a:sym typeface="+mn-lt"/>
              </a:rPr>
              <a:t>交易波动率</a:t>
            </a:r>
            <a:endParaRPr kumimoji="0" lang="en-US" altLang="zh-CN" sz="2000" b="0" i="0" u="none" strike="noStrike" kern="1200" cap="none" spc="0" normalizeH="0" baseline="0" noProof="0" dirty="0">
              <a:ln>
                <a:noFill/>
              </a:ln>
              <a:solidFill>
                <a:schemeClr val="bg1"/>
              </a:solidFill>
              <a:effectLst/>
              <a:uLnTx/>
              <a:uFillTx/>
              <a:cs typeface="+mn-ea"/>
              <a:sym typeface="+mn-lt"/>
            </a:endParaRPr>
          </a:p>
        </p:txBody>
      </p:sp>
      <p:sp>
        <p:nvSpPr>
          <p:cNvPr id="11" name="文本框 10"/>
          <p:cNvSpPr txBox="1"/>
          <p:nvPr/>
        </p:nvSpPr>
        <p:spPr>
          <a:xfrm>
            <a:off x="3048000" y="5007681"/>
            <a:ext cx="185756" cy="369332"/>
          </a:xfrm>
          <a:prstGeom prst="rect">
            <a:avLst/>
          </a:prstGeom>
          <a:noFill/>
        </p:spPr>
        <p:txBody>
          <a:bodyPr wrap="square" rtlCol="0">
            <a:spAutoFit/>
          </a:bodyPr>
          <a:lstStyle/>
          <a:p>
            <a:endParaRPr lang="zh-CN" altLang="en-US"/>
          </a:p>
        </p:txBody>
      </p:sp>
      <p:sp>
        <p:nvSpPr>
          <p:cNvPr id="12" name="文本框 11"/>
          <p:cNvSpPr txBox="1"/>
          <p:nvPr/>
        </p:nvSpPr>
        <p:spPr>
          <a:xfrm>
            <a:off x="1807851" y="6320432"/>
            <a:ext cx="2121709" cy="276999"/>
          </a:xfrm>
          <a:prstGeom prst="rect">
            <a:avLst/>
          </a:prstGeom>
          <a:noFill/>
        </p:spPr>
        <p:txBody>
          <a:bodyPr wrap="square">
            <a:spAutoFit/>
          </a:bodyPr>
          <a:lstStyle/>
          <a:p>
            <a:r>
              <a:rPr lang="zh-CN" altLang="en-US" sz="1200" dirty="0">
                <a:latin typeface="MicrosoftYaHei"/>
              </a:rPr>
              <a:t>图： </a:t>
            </a:r>
            <a:r>
              <a:rPr lang="en-US" altLang="zh-CN" sz="1200" dirty="0">
                <a:latin typeface="MicrosoftYaHei"/>
              </a:rPr>
              <a:t>DJX 30</a:t>
            </a:r>
            <a:r>
              <a:rPr lang="zh-CN" altLang="en-US" sz="1200" dirty="0">
                <a:latin typeface="MicrosoftYaHei"/>
              </a:rPr>
              <a:t>日的</a:t>
            </a:r>
            <a:r>
              <a:rPr lang="en-US" altLang="zh-CN" sz="1200" dirty="0">
                <a:latin typeface="MicrosoftYaHei"/>
              </a:rPr>
              <a:t>HV</a:t>
            </a:r>
            <a:r>
              <a:rPr lang="zh-CN" altLang="en-US" sz="1200" dirty="0">
                <a:latin typeface="MicrosoftYaHei"/>
              </a:rPr>
              <a:t>与</a:t>
            </a:r>
            <a:r>
              <a:rPr lang="en-US" altLang="zh-CN" sz="1200" dirty="0">
                <a:latin typeface="MicrosoftYaHei"/>
              </a:rPr>
              <a:t>IV</a:t>
            </a:r>
            <a:endParaRPr lang="zh-CN" altLang="en-US" sz="1200" dirty="0"/>
          </a:p>
        </p:txBody>
      </p:sp>
      <p:sp>
        <p:nvSpPr>
          <p:cNvPr id="15" name="文本框 14"/>
          <p:cNvSpPr txBox="1"/>
          <p:nvPr/>
        </p:nvSpPr>
        <p:spPr>
          <a:xfrm>
            <a:off x="5021727" y="5380672"/>
            <a:ext cx="6264136" cy="1477328"/>
          </a:xfrm>
          <a:prstGeom prst="rect">
            <a:avLst/>
          </a:prstGeom>
          <a:noFill/>
        </p:spPr>
        <p:txBody>
          <a:bodyPr wrap="square">
            <a:spAutoFit/>
          </a:bodyPr>
          <a:lstStyle/>
          <a:p>
            <a:r>
              <a:rPr lang="zh-CN" altLang="en-US" dirty="0">
                <a:latin typeface="MicrosoftYaHei"/>
              </a:rPr>
              <a:t>可获得的信息：</a:t>
            </a:r>
            <a:endParaRPr lang="en-US" altLang="zh-CN" dirty="0">
              <a:latin typeface="MicrosoftYaHei"/>
            </a:endParaRPr>
          </a:p>
          <a:p>
            <a:r>
              <a:rPr lang="en-US" altLang="zh-CN" dirty="0">
                <a:latin typeface="MicrosoftYaHei"/>
              </a:rPr>
              <a:t>1.HV</a:t>
            </a:r>
            <a:r>
              <a:rPr lang="zh-CN" altLang="en-US" dirty="0">
                <a:latin typeface="MicrosoftYaHei"/>
              </a:rPr>
              <a:t>滞后于</a:t>
            </a:r>
            <a:r>
              <a:rPr lang="en-US" altLang="zh-CN" dirty="0">
                <a:latin typeface="MicrosoftYaHei"/>
              </a:rPr>
              <a:t>IV</a:t>
            </a:r>
            <a:r>
              <a:rPr lang="zh-CN" altLang="en-US" dirty="0">
                <a:latin typeface="MicrosoftYaHei"/>
              </a:rPr>
              <a:t>，</a:t>
            </a:r>
            <a:r>
              <a:rPr lang="en-US" altLang="zh-CN" dirty="0">
                <a:latin typeface="MicrosoftYaHei"/>
              </a:rPr>
              <a:t>IV</a:t>
            </a:r>
            <a:r>
              <a:rPr lang="zh-CN" altLang="en-US" dirty="0">
                <a:latin typeface="MicrosoftYaHei"/>
              </a:rPr>
              <a:t>对</a:t>
            </a:r>
            <a:r>
              <a:rPr lang="en-US" altLang="zh-CN" dirty="0">
                <a:latin typeface="MicrosoftYaHei"/>
              </a:rPr>
              <a:t>HV</a:t>
            </a:r>
            <a:r>
              <a:rPr lang="zh-CN" altLang="en-US" dirty="0">
                <a:latin typeface="MicrosoftYaHei"/>
              </a:rPr>
              <a:t>存在预测能力。</a:t>
            </a:r>
            <a:endParaRPr lang="en-US" altLang="zh-CN" dirty="0">
              <a:latin typeface="MicrosoftYaHei"/>
            </a:endParaRPr>
          </a:p>
          <a:p>
            <a:r>
              <a:rPr lang="en-US" altLang="zh-CN" dirty="0">
                <a:latin typeface="MicrosoftYaHei"/>
              </a:rPr>
              <a:t>2.</a:t>
            </a:r>
            <a:r>
              <a:rPr lang="zh-CN" altLang="en-US" dirty="0">
                <a:latin typeface="MicrosoftYaHei"/>
              </a:rPr>
              <a:t>过去两年，</a:t>
            </a:r>
            <a:r>
              <a:rPr lang="en-US" altLang="zh-CN" dirty="0">
                <a:latin typeface="MicrosoftYaHei"/>
              </a:rPr>
              <a:t>IV</a:t>
            </a:r>
            <a:r>
              <a:rPr lang="zh-CN" altLang="en-US" dirty="0">
                <a:latin typeface="MicrosoftYaHei"/>
              </a:rPr>
              <a:t>普遍高于</a:t>
            </a:r>
            <a:r>
              <a:rPr lang="en-US" altLang="zh-CN" dirty="0">
                <a:latin typeface="MicrosoftYaHei"/>
              </a:rPr>
              <a:t>HV</a:t>
            </a:r>
            <a:r>
              <a:rPr lang="zh-CN" altLang="en-US" dirty="0">
                <a:latin typeface="MicrosoftYaHei"/>
              </a:rPr>
              <a:t>，期权波动率与期权议价相对较高，说明</a:t>
            </a:r>
            <a:r>
              <a:rPr lang="en-US" altLang="zh-CN" dirty="0">
                <a:latin typeface="MicrosoftYaHei"/>
              </a:rPr>
              <a:t>DJX</a:t>
            </a:r>
            <a:r>
              <a:rPr lang="zh-CN" altLang="en-US" dirty="0">
                <a:latin typeface="MicrosoftYaHei"/>
              </a:rPr>
              <a:t>指数期权卖出有利可图</a:t>
            </a:r>
            <a:endParaRPr lang="en-US" altLang="zh-CN" dirty="0">
              <a:latin typeface="MicrosoftYaHei"/>
            </a:endParaRPr>
          </a:p>
          <a:p>
            <a:endParaRPr lang="zh-CN" altLang="en-US" dirty="0"/>
          </a:p>
        </p:txBody>
      </p:sp>
      <p:pic>
        <p:nvPicPr>
          <p:cNvPr id="16" name="图片 15"/>
          <p:cNvPicPr>
            <a:picLocks noChangeAspect="1"/>
          </p:cNvPicPr>
          <p:nvPr/>
        </p:nvPicPr>
        <p:blipFill>
          <a:blip r:embed="rId4" cstate="print"/>
          <a:stretch>
            <a:fillRect/>
          </a:stretch>
        </p:blipFill>
        <p:spPr>
          <a:xfrm>
            <a:off x="5039599" y="2773113"/>
            <a:ext cx="3445890" cy="2257926"/>
          </a:xfrm>
          <a:prstGeom prst="rect">
            <a:avLst/>
          </a:prstGeom>
        </p:spPr>
      </p:pic>
      <p:pic>
        <p:nvPicPr>
          <p:cNvPr id="17" name="图片 16"/>
          <p:cNvPicPr>
            <a:picLocks noChangeAspect="1"/>
          </p:cNvPicPr>
          <p:nvPr/>
        </p:nvPicPr>
        <p:blipFill>
          <a:blip r:embed="rId5" cstate="print"/>
          <a:stretch>
            <a:fillRect/>
          </a:stretch>
        </p:blipFill>
        <p:spPr>
          <a:xfrm>
            <a:off x="8485489" y="2815620"/>
            <a:ext cx="3254372" cy="2172911"/>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VIX</a:t>
            </a:r>
            <a:r>
              <a:rPr lang="zh-CN" altLang="en-US" dirty="0"/>
              <a:t>指数</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76</a:t>
            </a:fld>
            <a:endParaRPr lang="zh-CN" altLang="en-US" dirty="0"/>
          </a:p>
        </p:txBody>
      </p:sp>
      <p:sp>
        <p:nvSpPr>
          <p:cNvPr id="4" name="文本框 3"/>
          <p:cNvSpPr txBox="1"/>
          <p:nvPr/>
        </p:nvSpPr>
        <p:spPr>
          <a:xfrm>
            <a:off x="273577" y="1121768"/>
            <a:ext cx="11531600" cy="5444054"/>
          </a:xfrm>
          <a:prstGeom prst="rect">
            <a:avLst/>
          </a:prstGeom>
          <a:noFill/>
          <a:ln w="19050">
            <a:solidFill>
              <a:srgbClr val="972022"/>
            </a:solidFill>
            <a:prstDash val="sysDash"/>
          </a:ln>
        </p:spPr>
        <p:txBody>
          <a:bodyPr wrap="square" rtlCol="0">
            <a:spAutoFit/>
          </a:bodyPr>
          <a:lstStyle/>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273576" y="761399"/>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定义</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7" name="图片 6"/>
          <p:cNvPicPr>
            <a:picLocks noChangeAspect="1"/>
          </p:cNvPicPr>
          <p:nvPr/>
        </p:nvPicPr>
        <p:blipFill>
          <a:blip r:embed="rId3"/>
          <a:stretch>
            <a:fillRect/>
          </a:stretch>
        </p:blipFill>
        <p:spPr>
          <a:xfrm>
            <a:off x="340863" y="1240866"/>
            <a:ext cx="11372876" cy="2434663"/>
          </a:xfrm>
          <a:prstGeom prst="rect">
            <a:avLst/>
          </a:prstGeom>
        </p:spPr>
      </p:pic>
      <p:cxnSp>
        <p:nvCxnSpPr>
          <p:cNvPr id="9" name="直接连接符 8"/>
          <p:cNvCxnSpPr/>
          <p:nvPr/>
        </p:nvCxnSpPr>
        <p:spPr>
          <a:xfrm>
            <a:off x="6176682" y="1810871"/>
            <a:ext cx="52802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8261" y="2160494"/>
            <a:ext cx="740171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78261" y="3191436"/>
            <a:ext cx="1074555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78261" y="3523130"/>
            <a:ext cx="214839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36245" y="2270628"/>
            <a:ext cx="6264136" cy="646331"/>
          </a:xfrm>
          <a:prstGeom prst="rect">
            <a:avLst/>
          </a:prstGeom>
          <a:noFill/>
        </p:spPr>
        <p:txBody>
          <a:bodyPr wrap="square">
            <a:spAutoFit/>
          </a:bodyPr>
          <a:lstStyle/>
          <a:p>
            <a:r>
              <a:rPr lang="zh-CN" altLang="en-US" dirty="0">
                <a:latin typeface="MicrosoftYaHei"/>
              </a:rPr>
              <a:t>反应未来</a:t>
            </a:r>
            <a:r>
              <a:rPr lang="en-US" altLang="zh-CN" dirty="0">
                <a:latin typeface="MicrosoftYaHei"/>
              </a:rPr>
              <a:t>30</a:t>
            </a:r>
            <a:r>
              <a:rPr lang="zh-CN" altLang="en-US" dirty="0">
                <a:latin typeface="MicrosoftYaHei"/>
              </a:rPr>
              <a:t>天的隐含波动率指数，与</a:t>
            </a:r>
            <a:r>
              <a:rPr lang="en-US" altLang="zh-CN" dirty="0">
                <a:latin typeface="MicrosoftYaHei"/>
              </a:rPr>
              <a:t>SP500</a:t>
            </a:r>
            <a:r>
              <a:rPr lang="zh-CN" altLang="en-US" dirty="0">
                <a:latin typeface="MicrosoftYaHei"/>
              </a:rPr>
              <a:t>负相关（恐慌指数）</a:t>
            </a:r>
            <a:endParaRPr lang="en-US" altLang="zh-CN" dirty="0">
              <a:latin typeface="MicrosoftYaHei"/>
            </a:endParaRPr>
          </a:p>
          <a:p>
            <a:endParaRPr lang="zh-CN" altLang="en-US" dirty="0"/>
          </a:p>
        </p:txBody>
      </p:sp>
      <p:pic>
        <p:nvPicPr>
          <p:cNvPr id="18" name="图片 17"/>
          <p:cNvPicPr>
            <a:picLocks noChangeAspect="1"/>
          </p:cNvPicPr>
          <p:nvPr/>
        </p:nvPicPr>
        <p:blipFill>
          <a:blip r:embed="rId4">
            <a:clrChange>
              <a:clrFrom>
                <a:srgbClr val="FFFFFF"/>
              </a:clrFrom>
              <a:clrTo>
                <a:srgbClr val="FFFFFF">
                  <a:alpha val="0"/>
                </a:srgbClr>
              </a:clrTo>
            </a:clrChange>
          </a:blip>
          <a:stretch>
            <a:fillRect/>
          </a:stretch>
        </p:blipFill>
        <p:spPr>
          <a:xfrm>
            <a:off x="3441151" y="3257277"/>
            <a:ext cx="5684310" cy="3492321"/>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VIX</a:t>
            </a:r>
            <a:r>
              <a:rPr lang="zh-CN" altLang="en-US" dirty="0"/>
              <a:t>指数</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77</a:t>
            </a:fld>
            <a:endParaRPr lang="zh-CN" altLang="en-US" dirty="0"/>
          </a:p>
        </p:txBody>
      </p:sp>
      <p:sp>
        <p:nvSpPr>
          <p:cNvPr id="4" name="文本框 3"/>
          <p:cNvSpPr txBox="1"/>
          <p:nvPr/>
        </p:nvSpPr>
        <p:spPr>
          <a:xfrm>
            <a:off x="375919" y="1327956"/>
            <a:ext cx="11531600" cy="5444054"/>
          </a:xfrm>
          <a:prstGeom prst="rect">
            <a:avLst/>
          </a:prstGeom>
          <a:noFill/>
          <a:ln w="19050">
            <a:solidFill>
              <a:srgbClr val="972022"/>
            </a:solidFill>
            <a:prstDash val="sysDash"/>
          </a:ln>
        </p:spPr>
        <p:txBody>
          <a:bodyPr wrap="square" rtlCol="0">
            <a:spAutoFit/>
          </a:bodyPr>
          <a:lstStyle/>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kern="100" dirty="0">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304800" algn="just">
              <a:lnSpc>
                <a:spcPct val="150000"/>
              </a:lnSpc>
            </a:pPr>
            <a:endParaRPr lang="zh-CN" altLang="zh-CN" sz="1800" kern="100" dirty="0">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schemeClr val="bg1"/>
                </a:solidFill>
                <a:effectLst/>
                <a:uLnTx/>
                <a:uFillTx/>
                <a:cs typeface="+mn-ea"/>
                <a:sym typeface="+mn-lt"/>
              </a:rPr>
              <a:t>公式</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a:off x="2243995" y="1327954"/>
            <a:ext cx="6972904" cy="1790855"/>
          </a:xfrm>
          <a:prstGeom prst="rect">
            <a:avLst/>
          </a:prstGeom>
        </p:spPr>
      </p:pic>
      <p:pic>
        <p:nvPicPr>
          <p:cNvPr id="9" name="图片 8"/>
          <p:cNvPicPr>
            <a:picLocks noChangeAspect="1"/>
          </p:cNvPicPr>
          <p:nvPr/>
        </p:nvPicPr>
        <p:blipFill>
          <a:blip r:embed="rId4"/>
          <a:stretch>
            <a:fillRect/>
          </a:stretch>
        </p:blipFill>
        <p:spPr>
          <a:xfrm>
            <a:off x="2337919" y="3257371"/>
            <a:ext cx="6942422" cy="3376076"/>
          </a:xfrm>
          <a:prstGeom prst="rect">
            <a:avLst/>
          </a:prstGeom>
        </p:spPr>
      </p:pic>
      <p:sp>
        <p:nvSpPr>
          <p:cNvPr id="10" name="矩形 9"/>
          <p:cNvSpPr/>
          <p:nvPr/>
        </p:nvSpPr>
        <p:spPr>
          <a:xfrm>
            <a:off x="4464424" y="1398494"/>
            <a:ext cx="1918447" cy="6096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4125159" y="134080"/>
            <a:ext cx="2813523" cy="1477328"/>
          </a:xfrm>
          <a:prstGeom prst="rect">
            <a:avLst/>
          </a:prstGeom>
          <a:noFill/>
        </p:spPr>
        <p:txBody>
          <a:bodyPr wrap="square">
            <a:spAutoFit/>
          </a:bodyPr>
          <a:lstStyle/>
          <a:p>
            <a:r>
              <a:rPr lang="zh-CN" altLang="en-US" dirty="0">
                <a:latin typeface="MicrosoftYaHei"/>
              </a:rPr>
              <a:t>将到期日为</a:t>
            </a:r>
            <a:r>
              <a:rPr lang="en-US" altLang="zh-CN" dirty="0">
                <a:latin typeface="MicrosoftYaHei"/>
              </a:rPr>
              <a:t>T</a:t>
            </a:r>
            <a:r>
              <a:rPr lang="zh-CN" altLang="en-US" dirty="0">
                <a:latin typeface="MicrosoftYaHei"/>
              </a:rPr>
              <a:t>的，执行价格从小到大的所有虚值近日合约都进行了考虑，</a:t>
            </a:r>
            <a:r>
              <a:rPr lang="en-US" altLang="zh-CN" dirty="0">
                <a:latin typeface="MicrosoftYaHei"/>
              </a:rPr>
              <a:t>T</a:t>
            </a:r>
            <a:r>
              <a:rPr lang="zh-CN" altLang="en-US" dirty="0">
                <a:latin typeface="MicrosoftYaHei"/>
              </a:rPr>
              <a:t>在</a:t>
            </a:r>
            <a:r>
              <a:rPr lang="en-US" altLang="zh-CN" dirty="0">
                <a:latin typeface="MicrosoftYaHei"/>
              </a:rPr>
              <a:t>25-37</a:t>
            </a:r>
            <a:r>
              <a:rPr lang="zh-CN" altLang="en-US" dirty="0">
                <a:latin typeface="MicrosoftYaHei"/>
              </a:rPr>
              <a:t>之内</a:t>
            </a:r>
            <a:endParaRPr lang="en-US" altLang="zh-CN" dirty="0">
              <a:latin typeface="MicrosoftYaHei"/>
            </a:endParaRPr>
          </a:p>
          <a:p>
            <a:endParaRPr lang="zh-CN" altLang="en-US" dirty="0"/>
          </a:p>
        </p:txBody>
      </p:sp>
      <p:sp>
        <p:nvSpPr>
          <p:cNvPr id="12" name="文本框 11"/>
          <p:cNvSpPr txBox="1"/>
          <p:nvPr/>
        </p:nvSpPr>
        <p:spPr>
          <a:xfrm>
            <a:off x="3392434" y="1486585"/>
            <a:ext cx="1019410" cy="646331"/>
          </a:xfrm>
          <a:prstGeom prst="rect">
            <a:avLst/>
          </a:prstGeom>
          <a:noFill/>
        </p:spPr>
        <p:txBody>
          <a:bodyPr wrap="square">
            <a:spAutoFit/>
          </a:bodyPr>
          <a:lstStyle/>
          <a:p>
            <a:r>
              <a:rPr lang="zh-CN" altLang="en-US" dirty="0">
                <a:solidFill>
                  <a:srgbClr val="FF0000"/>
                </a:solidFill>
                <a:latin typeface="MicrosoftYaHei"/>
              </a:rPr>
              <a:t>核心</a:t>
            </a:r>
            <a:endParaRPr lang="en-US" altLang="zh-CN" dirty="0">
              <a:solidFill>
                <a:srgbClr val="FF0000"/>
              </a:solidFill>
              <a:latin typeface="MicrosoftYaHei"/>
            </a:endParaRPr>
          </a:p>
          <a:p>
            <a:endParaRPr lang="zh-CN" altLang="en-US" dirty="0">
              <a:solidFill>
                <a:srgbClr val="FF0000"/>
              </a:solidFill>
            </a:endParaRPr>
          </a:p>
        </p:txBody>
      </p:sp>
      <p:sp>
        <p:nvSpPr>
          <p:cNvPr id="13" name="矩形 12"/>
          <p:cNvSpPr/>
          <p:nvPr/>
        </p:nvSpPr>
        <p:spPr>
          <a:xfrm>
            <a:off x="2373024" y="2132916"/>
            <a:ext cx="1019410" cy="36755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72112" y="2151922"/>
            <a:ext cx="2106920" cy="646331"/>
          </a:xfrm>
          <a:prstGeom prst="rect">
            <a:avLst/>
          </a:prstGeom>
          <a:noFill/>
        </p:spPr>
        <p:txBody>
          <a:bodyPr wrap="square">
            <a:spAutoFit/>
          </a:bodyPr>
          <a:lstStyle/>
          <a:p>
            <a:r>
              <a:rPr lang="zh-CN" altLang="en-US" dirty="0">
                <a:latin typeface="MicrosoftYaHei"/>
              </a:rPr>
              <a:t>对式</a:t>
            </a:r>
            <a:r>
              <a:rPr lang="en-US" altLang="zh-CN" dirty="0">
                <a:latin typeface="MicrosoftYaHei"/>
              </a:rPr>
              <a:t>(1)</a:t>
            </a:r>
            <a:r>
              <a:rPr lang="zh-CN" altLang="en-US" dirty="0">
                <a:latin typeface="MicrosoftYaHei"/>
              </a:rPr>
              <a:t>按月加权</a:t>
            </a:r>
            <a:endParaRPr lang="en-US" altLang="zh-CN" dirty="0">
              <a:latin typeface="MicrosoftYaHei"/>
            </a:endParaRPr>
          </a:p>
          <a:p>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VIX</a:t>
            </a:r>
            <a:r>
              <a:rPr lang="zh-CN" altLang="en-US" dirty="0"/>
              <a:t>指数</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78</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30200" y="1166592"/>
                <a:ext cx="11531600" cy="4791761"/>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en-US" kern="100" dirty="0">
                    <a:latin typeface="+mj-ea"/>
                    <a:ea typeface="+mj-ea"/>
                    <a:cs typeface="Times New Roman" panose="02020603050405020304" pitchFamily="18" charset="0"/>
                  </a:rPr>
                  <a:t>交换的是</a:t>
                </a:r>
                <a:r>
                  <a:rPr lang="en-US" altLang="zh-CN" kern="100" dirty="0">
                    <a:latin typeface="+mj-ea"/>
                    <a:ea typeface="+mj-ea"/>
                    <a:cs typeface="Times New Roman" panose="02020603050405020304" pitchFamily="18" charset="0"/>
                  </a:rPr>
                  <a:t>Var</a:t>
                </a:r>
                <a:r>
                  <a:rPr lang="zh-CN" altLang="en-US" kern="100" dirty="0">
                    <a:latin typeface="+mj-ea"/>
                    <a:ea typeface="+mj-ea"/>
                    <a:cs typeface="Times New Roman" panose="02020603050405020304" pitchFamily="18" charset="0"/>
                  </a:rPr>
                  <a:t>：</a:t>
                </a:r>
                <a:endParaRPr lang="en-US" altLang="zh-CN" sz="1800" kern="100" dirty="0">
                  <a:effectLst/>
                  <a:latin typeface="+mj-ea"/>
                  <a:ea typeface="+mj-ea"/>
                  <a:cs typeface="Times New Roman" panose="02020603050405020304" pitchFamily="18" charset="0"/>
                </a:endParaRPr>
              </a:p>
              <a:p>
                <a:pPr indent="304800" algn="just">
                  <a:lnSpc>
                    <a:spcPct val="150000"/>
                  </a:lnSpc>
                </a:pPr>
                <a:endParaRPr lang="en-US" altLang="zh-CN" b="1" kern="100" dirty="0">
                  <a:latin typeface="+mj-ea"/>
                  <a:ea typeface="+mj-ea"/>
                  <a:cs typeface="Times New Roman" panose="02020603050405020304" pitchFamily="18" charset="0"/>
                </a:endParaRPr>
              </a:p>
              <a:p>
                <a:pPr indent="304800" algn="just">
                  <a:lnSpc>
                    <a:spcPct val="150000"/>
                  </a:lnSpc>
                </a:pPr>
                <a:endParaRPr lang="en-US" altLang="zh-CN" sz="1800" b="1" kern="100" dirty="0">
                  <a:effectLst/>
                  <a:latin typeface="+mj-ea"/>
                  <a:ea typeface="+mj-ea"/>
                  <a:cs typeface="Times New Roman" panose="02020603050405020304" pitchFamily="18" charset="0"/>
                </a:endParaRPr>
              </a:p>
              <a:p>
                <a:pPr indent="304800" algn="just">
                  <a:lnSpc>
                    <a:spcPct val="150000"/>
                  </a:lnSpc>
                </a:pPr>
                <a:endParaRPr lang="en-US" altLang="zh-CN" b="1" kern="100" dirty="0">
                  <a:latin typeface="+mj-ea"/>
                  <a:ea typeface="+mj-ea"/>
                  <a:cs typeface="Times New Roman" panose="02020603050405020304" pitchFamily="18" charset="0"/>
                </a:endParaRPr>
              </a:p>
              <a:p>
                <a:pPr indent="304800" algn="just">
                  <a:lnSpc>
                    <a:spcPct val="150000"/>
                  </a:lnSpc>
                </a:pPr>
                <a:endParaRPr lang="en-US" altLang="zh-CN" sz="1800" b="1" kern="100" dirty="0">
                  <a:effectLst/>
                  <a:latin typeface="+mj-ea"/>
                  <a:ea typeface="+mj-ea"/>
                  <a:cs typeface="Times New Roman" panose="02020603050405020304" pitchFamily="18" charset="0"/>
                </a:endParaRPr>
              </a:p>
              <a:p>
                <a:pPr indent="304800" algn="just">
                  <a:lnSpc>
                    <a:spcPct val="150000"/>
                  </a:lnSpc>
                </a:pPr>
                <a:endParaRPr lang="en-US" altLang="zh-CN" b="1" kern="100" dirty="0">
                  <a:latin typeface="+mj-ea"/>
                  <a:ea typeface="+mj-ea"/>
                  <a:cs typeface="Times New Roman" panose="02020603050405020304" pitchFamily="18" charset="0"/>
                </a:endParaRPr>
              </a:p>
              <a:p>
                <a:pPr indent="304800" algn="just">
                  <a:lnSpc>
                    <a:spcPct val="150000"/>
                  </a:lnSpc>
                </a:pPr>
                <a:endParaRPr lang="en-US" altLang="zh-CN" sz="1800" b="1" kern="100" dirty="0">
                  <a:effectLst/>
                  <a:latin typeface="+mj-ea"/>
                  <a:ea typeface="+mj-ea"/>
                  <a:cs typeface="Times New Roman" panose="02020603050405020304" pitchFamily="18" charset="0"/>
                </a:endParaRPr>
              </a:p>
              <a:p>
                <a:pPr indent="304800" algn="just">
                  <a:lnSpc>
                    <a:spcPct val="150000"/>
                  </a:lnSpc>
                </a:pPr>
                <a:r>
                  <a:rPr lang="zh-CN" altLang="en-US" kern="100" dirty="0">
                    <a:latin typeface="+mj-ea"/>
                    <a:ea typeface="+mj-ea"/>
                    <a:cs typeface="Times New Roman" panose="02020603050405020304" pitchFamily="18" charset="0"/>
                  </a:rPr>
                  <a:t>股价服从几何布朗运动 </a:t>
                </a:r>
                <a:r>
                  <a:rPr lang="en-US" altLang="zh-CN" kern="100" dirty="0">
                    <a:latin typeface="+mj-ea"/>
                    <a:ea typeface="+mj-ea"/>
                    <a:cs typeface="Times New Roman" panose="02020603050405020304" pitchFamily="18" charset="0"/>
                    <a:sym typeface="Wingdings" panose="05000000000000000000" pitchFamily="2" charset="2"/>
                  </a:rPr>
                  <a:t> </a:t>
                </a:r>
                <a14:m>
                  <m:oMath xmlns:m="http://schemas.openxmlformats.org/officeDocument/2006/math">
                    <m:sSub>
                      <m:sSubPr>
                        <m:ctrlPr>
                          <a:rPr lang="en-US" altLang="zh-CN" i="1" kern="100" smtClean="0">
                            <a:latin typeface="Cambria Math" panose="02040503050406030204" pitchFamily="18" charset="0"/>
                            <a:ea typeface="+mj-ea"/>
                            <a:cs typeface="Times New Roman" panose="02020603050405020304" pitchFamily="18" charset="0"/>
                            <a:sym typeface="Wingdings" panose="05000000000000000000" pitchFamily="2" charset="2"/>
                          </a:rPr>
                        </m:ctrlPr>
                      </m:sSubPr>
                      <m:e>
                        <m:r>
                          <a:rPr lang="zh-CN" altLang="en-US" i="1" kern="100" smtClean="0">
                            <a:latin typeface="Cambria Math" panose="02040503050406030204" pitchFamily="18" charset="0"/>
                            <a:ea typeface="+mj-ea"/>
                            <a:cs typeface="Times New Roman" panose="02020603050405020304" pitchFamily="18" charset="0"/>
                            <a:sym typeface="Wingdings" panose="05000000000000000000" pitchFamily="2" charset="2"/>
                          </a:rPr>
                          <m:t>𝜎</m:t>
                        </m:r>
                      </m:e>
                      <m:sub>
                        <m:r>
                          <m:rPr>
                            <m:sty m:val="p"/>
                          </m:rPr>
                          <a:rPr lang="en-US" altLang="zh-CN" i="1" kern="100">
                            <a:latin typeface="Cambria Math" panose="02040503050406030204" pitchFamily="18" charset="0"/>
                            <a:ea typeface="+mj-ea"/>
                            <a:cs typeface="Times New Roman" panose="02020603050405020304" pitchFamily="18" charset="0"/>
                            <a:sym typeface="Wingdings" panose="05000000000000000000" pitchFamily="2" charset="2"/>
                          </a:rPr>
                          <m:t>t</m:t>
                        </m:r>
                      </m:sub>
                    </m:sSub>
                  </m:oMath>
                </a14:m>
                <a:r>
                  <a:rPr lang="zh-CN" altLang="en-US" kern="100" dirty="0">
                    <a:latin typeface="+mj-ea"/>
                    <a:ea typeface="+mj-ea"/>
                    <a:cs typeface="Times New Roman" panose="02020603050405020304" pitchFamily="18" charset="0"/>
                  </a:rPr>
                  <a:t>的随机过程</a:t>
                </a:r>
                <a:endParaRPr lang="en-US" altLang="zh-CN" kern="100" dirty="0">
                  <a:latin typeface="+mj-ea"/>
                  <a:ea typeface="+mj-ea"/>
                  <a:cs typeface="Times New Roman" panose="02020603050405020304" pitchFamily="18" charset="0"/>
                </a:endParaRPr>
              </a:p>
              <a:p>
                <a:pPr indent="304800" algn="just">
                  <a:lnSpc>
                    <a:spcPct val="150000"/>
                  </a:lnSpc>
                </a:pPr>
                <a:r>
                  <a:rPr lang="zh-CN" altLang="en-US" kern="100" dirty="0">
                    <a:latin typeface="+mj-ea"/>
                    <a:ea typeface="+mj-ea"/>
                    <a:cs typeface="Times New Roman" panose="02020603050405020304" pitchFamily="18" charset="0"/>
                  </a:rPr>
                  <a:t>互换的</a:t>
                </a:r>
                <a:r>
                  <a:rPr lang="en-US" altLang="zh-CN" kern="100" dirty="0">
                    <a:latin typeface="+mj-ea"/>
                    <a:ea typeface="+mj-ea"/>
                    <a:cs typeface="Times New Roman" panose="02020603050405020304" pitchFamily="18" charset="0"/>
                  </a:rPr>
                  <a:t>payoff</a:t>
                </a:r>
                <a:r>
                  <a:rPr lang="zh-CN" altLang="en-US" kern="100" dirty="0">
                    <a:latin typeface="+mj-ea"/>
                    <a:ea typeface="+mj-ea"/>
                    <a:cs typeface="Times New Roman" panose="02020603050405020304" pitchFamily="18" charset="0"/>
                  </a:rPr>
                  <a:t>：</a:t>
                </a:r>
                <a14:m>
                  <m:oMath xmlns:m="http://schemas.openxmlformats.org/officeDocument/2006/math">
                    <m:f>
                      <m:fPr>
                        <m:ctrlPr>
                          <a:rPr lang="en-US" altLang="zh-CN" i="1" kern="100" smtClean="0">
                            <a:latin typeface="Cambria Math" panose="02040503050406030204" pitchFamily="18" charset="0"/>
                            <a:ea typeface="+mj-ea"/>
                            <a:cs typeface="Times New Roman" panose="02020603050405020304" pitchFamily="18" charset="0"/>
                          </a:rPr>
                        </m:ctrlPr>
                      </m:fPr>
                      <m:num>
                        <m:r>
                          <a:rPr lang="en-US" altLang="zh-CN" b="0" i="1" kern="100" smtClean="0">
                            <a:latin typeface="Cambria Math" panose="02040503050406030204" pitchFamily="18" charset="0"/>
                            <a:ea typeface="+mj-ea"/>
                            <a:cs typeface="Times New Roman" panose="02020603050405020304" pitchFamily="18" charset="0"/>
                          </a:rPr>
                          <m:t>1</m:t>
                        </m:r>
                      </m:num>
                      <m:den>
                        <m:r>
                          <a:rPr lang="en-US" altLang="zh-CN" b="0" i="1" kern="100" smtClean="0">
                            <a:latin typeface="Cambria Math" panose="02040503050406030204" pitchFamily="18" charset="0"/>
                            <a:ea typeface="+mj-ea"/>
                            <a:cs typeface="Times New Roman" panose="02020603050405020304" pitchFamily="18" charset="0"/>
                          </a:rPr>
                          <m:t>𝑇</m:t>
                        </m:r>
                      </m:den>
                    </m:f>
                    <m:nary>
                      <m:naryPr>
                        <m:ctrlPr>
                          <a:rPr lang="en-US" altLang="zh-CN" i="1" kern="100" smtClean="0">
                            <a:latin typeface="Cambria Math" panose="02040503050406030204" pitchFamily="18" charset="0"/>
                            <a:ea typeface="+mj-ea"/>
                            <a:cs typeface="Times New Roman" panose="02020603050405020304" pitchFamily="18" charset="0"/>
                          </a:rPr>
                        </m:ctrlPr>
                      </m:naryPr>
                      <m:sub>
                        <m:r>
                          <m:rPr>
                            <m:brk m:alnAt="23"/>
                          </m:rPr>
                          <a:rPr lang="en-US" altLang="zh-CN" b="0" i="1" kern="100" smtClean="0">
                            <a:latin typeface="Cambria Math" panose="02040503050406030204" pitchFamily="18" charset="0"/>
                            <a:ea typeface="+mj-ea"/>
                            <a:cs typeface="Times New Roman" panose="02020603050405020304" pitchFamily="18" charset="0"/>
                          </a:rPr>
                          <m:t>0</m:t>
                        </m:r>
                      </m:sub>
                      <m:sup>
                        <m:r>
                          <a:rPr lang="en-US" altLang="zh-CN" b="0" i="1" kern="100" smtClean="0">
                            <a:latin typeface="Cambria Math" panose="02040503050406030204" pitchFamily="18" charset="0"/>
                            <a:ea typeface="+mj-ea"/>
                            <a:cs typeface="Times New Roman" panose="02020603050405020304" pitchFamily="18" charset="0"/>
                          </a:rPr>
                          <m:t>𝑇</m:t>
                        </m:r>
                      </m:sup>
                      <m:e>
                        <m:sSubSup>
                          <m:sSubSupPr>
                            <m:ctrlPr>
                              <a:rPr lang="en-US" altLang="zh-CN" i="1" kern="100" smtClean="0">
                                <a:latin typeface="Cambria Math" panose="02040503050406030204" pitchFamily="18" charset="0"/>
                                <a:ea typeface="+mj-ea"/>
                                <a:cs typeface="Times New Roman" panose="02020603050405020304" pitchFamily="18" charset="0"/>
                              </a:rPr>
                            </m:ctrlPr>
                          </m:sSubSupPr>
                          <m:e>
                            <m:r>
                              <a:rPr lang="zh-CN" altLang="en-US" i="1" kern="100" smtClean="0">
                                <a:latin typeface="Cambria Math" panose="02040503050406030204" pitchFamily="18" charset="0"/>
                                <a:ea typeface="+mj-ea"/>
                                <a:cs typeface="Times New Roman" panose="02020603050405020304" pitchFamily="18" charset="0"/>
                              </a:rPr>
                              <m:t>𝜎</m:t>
                            </m:r>
                          </m:e>
                          <m:sub>
                            <m:r>
                              <a:rPr lang="en-US" altLang="zh-CN" b="0" i="1" kern="100" smtClean="0">
                                <a:latin typeface="Cambria Math" panose="02040503050406030204" pitchFamily="18" charset="0"/>
                                <a:ea typeface="+mj-ea"/>
                                <a:cs typeface="Times New Roman" panose="02020603050405020304" pitchFamily="18" charset="0"/>
                              </a:rPr>
                              <m:t>𝑡</m:t>
                            </m:r>
                          </m:sub>
                          <m:sup>
                            <m:r>
                              <a:rPr lang="en-US" altLang="zh-CN" b="0" i="1" kern="100" smtClean="0">
                                <a:latin typeface="Cambria Math" panose="02040503050406030204" pitchFamily="18" charset="0"/>
                                <a:ea typeface="+mj-ea"/>
                                <a:cs typeface="Times New Roman" panose="02020603050405020304" pitchFamily="18" charset="0"/>
                              </a:rPr>
                              <m:t>2</m:t>
                            </m:r>
                          </m:sup>
                        </m:sSubSup>
                        <m:r>
                          <a:rPr lang="en-US" altLang="zh-CN" b="0" i="1" kern="100" smtClean="0">
                            <a:latin typeface="Cambria Math" panose="02040503050406030204" pitchFamily="18" charset="0"/>
                            <a:ea typeface="+mj-ea"/>
                            <a:cs typeface="Times New Roman" panose="02020603050405020304" pitchFamily="18" charset="0"/>
                          </a:rPr>
                          <m:t>𝑑𝑡</m:t>
                        </m:r>
                      </m:e>
                    </m:nary>
                    <m:r>
                      <a:rPr lang="en-US" altLang="zh-CN" b="0" i="1" kern="100" smtClean="0">
                        <a:latin typeface="Cambria Math" panose="02040503050406030204" pitchFamily="18" charset="0"/>
                        <a:ea typeface="+mj-ea"/>
                        <a:cs typeface="Times New Roman" panose="02020603050405020304" pitchFamily="18" charset="0"/>
                      </a:rPr>
                      <m:t>−</m:t>
                    </m:r>
                    <m:sSub>
                      <m:sSubPr>
                        <m:ctrlPr>
                          <a:rPr lang="en-US" altLang="zh-CN" b="0" i="1" kern="100" smtClean="0">
                            <a:latin typeface="Cambria Math" panose="02040503050406030204" pitchFamily="18" charset="0"/>
                            <a:ea typeface="+mj-ea"/>
                            <a:cs typeface="Times New Roman" panose="02020603050405020304" pitchFamily="18" charset="0"/>
                          </a:rPr>
                        </m:ctrlPr>
                      </m:sSubPr>
                      <m:e>
                        <m:r>
                          <a:rPr lang="en-US" altLang="zh-CN" b="0" i="1" kern="100" smtClean="0">
                            <a:latin typeface="Cambria Math" panose="02040503050406030204" pitchFamily="18" charset="0"/>
                            <a:ea typeface="+mj-ea"/>
                            <a:cs typeface="Times New Roman" panose="02020603050405020304" pitchFamily="18" charset="0"/>
                          </a:rPr>
                          <m:t>𝐾</m:t>
                        </m:r>
                      </m:e>
                      <m:sub>
                        <m:r>
                          <a:rPr lang="en-US" altLang="zh-CN" b="0" i="1" kern="100" smtClean="0">
                            <a:latin typeface="Cambria Math" panose="02040503050406030204" pitchFamily="18" charset="0"/>
                            <a:ea typeface="+mj-ea"/>
                            <a:cs typeface="Times New Roman" panose="02020603050405020304" pitchFamily="18" charset="0"/>
                          </a:rPr>
                          <m:t>𝑣𝑎𝑟</m:t>
                        </m:r>
                      </m:sub>
                    </m:sSub>
                  </m:oMath>
                </a14:m>
                <a:endParaRPr lang="en-US" altLang="zh-CN" b="0" kern="100" dirty="0">
                  <a:latin typeface="+mj-ea"/>
                  <a:ea typeface="+mj-ea"/>
                  <a:cs typeface="Times New Roman" panose="02020603050405020304" pitchFamily="18" charset="0"/>
                </a:endParaRPr>
              </a:p>
              <a:p>
                <a:pPr indent="304800" algn="just">
                  <a:lnSpc>
                    <a:spcPct val="150000"/>
                  </a:lnSpc>
                </a:pPr>
                <a:r>
                  <a:rPr lang="zh-CN" altLang="en-US" kern="100" dirty="0">
                    <a:solidFill>
                      <a:srgbClr val="FF0000"/>
                    </a:solidFill>
                    <a:latin typeface="+mj-ea"/>
                    <a:ea typeface="+mj-ea"/>
                    <a:cs typeface="Times New Roman" panose="02020603050405020304" pitchFamily="18" charset="0"/>
                  </a:rPr>
                  <a:t>由无套利定价，将</a:t>
                </a:r>
                <a:r>
                  <a:rPr lang="en-US" altLang="zh-CN" kern="100" dirty="0">
                    <a:solidFill>
                      <a:srgbClr val="FF0000"/>
                    </a:solidFill>
                    <a:latin typeface="+mj-ea"/>
                    <a:ea typeface="+mj-ea"/>
                    <a:cs typeface="Times New Roman" panose="02020603050405020304" pitchFamily="18" charset="0"/>
                  </a:rPr>
                  <a:t>payoff</a:t>
                </a:r>
                <a:r>
                  <a:rPr lang="zh-CN" altLang="en-US" kern="100" dirty="0">
                    <a:solidFill>
                      <a:srgbClr val="FF0000"/>
                    </a:solidFill>
                    <a:latin typeface="+mj-ea"/>
                    <a:ea typeface="+mj-ea"/>
                    <a:cs typeface="Times New Roman" panose="02020603050405020304" pitchFamily="18" charset="0"/>
                  </a:rPr>
                  <a:t>折现到</a:t>
                </a:r>
                <a:r>
                  <a:rPr lang="en-US" altLang="zh-CN" kern="100" dirty="0">
                    <a:solidFill>
                      <a:srgbClr val="FF0000"/>
                    </a:solidFill>
                    <a:latin typeface="+mj-ea"/>
                    <a:ea typeface="+mj-ea"/>
                    <a:cs typeface="Times New Roman" panose="02020603050405020304" pitchFamily="18" charset="0"/>
                  </a:rPr>
                  <a:t>0</a:t>
                </a:r>
                <a:r>
                  <a:rPr lang="zh-CN" altLang="en-US" kern="100" dirty="0">
                    <a:solidFill>
                      <a:srgbClr val="FF0000"/>
                    </a:solidFill>
                    <a:latin typeface="+mj-ea"/>
                    <a:ea typeface="+mj-ea"/>
                    <a:cs typeface="Times New Roman" panose="02020603050405020304" pitchFamily="18" charset="0"/>
                  </a:rPr>
                  <a:t>时刻，互换价值为零，令</a:t>
                </a:r>
                <a14:m>
                  <m:oMath xmlns:m="http://schemas.openxmlformats.org/officeDocument/2006/math">
                    <m:sSub>
                      <m:sSubPr>
                        <m:ctrlPr>
                          <a:rPr lang="en-US" altLang="zh-CN" b="0" i="1" kern="100" smtClean="0">
                            <a:solidFill>
                              <a:srgbClr val="FF0000"/>
                            </a:solidFill>
                            <a:latin typeface="Cambria Math" panose="02040503050406030204" pitchFamily="18" charset="0"/>
                            <a:ea typeface="+mj-ea"/>
                            <a:cs typeface="Times New Roman" panose="02020603050405020304" pitchFamily="18" charset="0"/>
                          </a:rPr>
                        </m:ctrlPr>
                      </m:sSubPr>
                      <m:e>
                        <m:r>
                          <a:rPr lang="en-US" altLang="zh-CN" b="0" i="1" kern="100" smtClean="0">
                            <a:solidFill>
                              <a:srgbClr val="FF0000"/>
                            </a:solidFill>
                            <a:latin typeface="Cambria Math" panose="02040503050406030204" pitchFamily="18" charset="0"/>
                            <a:ea typeface="+mj-ea"/>
                            <a:cs typeface="Times New Roman" panose="02020603050405020304" pitchFamily="18" charset="0"/>
                          </a:rPr>
                          <m:t>𝐾</m:t>
                        </m:r>
                      </m:e>
                      <m:sub>
                        <m:r>
                          <a:rPr lang="en-US" altLang="zh-CN" b="0" i="1" kern="100" smtClean="0">
                            <a:solidFill>
                              <a:srgbClr val="FF0000"/>
                            </a:solidFill>
                            <a:latin typeface="Cambria Math" panose="02040503050406030204" pitchFamily="18" charset="0"/>
                            <a:ea typeface="+mj-ea"/>
                            <a:cs typeface="Times New Roman" panose="02020603050405020304" pitchFamily="18" charset="0"/>
                          </a:rPr>
                          <m:t>𝑣𝑎𝑟</m:t>
                        </m:r>
                      </m:sub>
                    </m:sSub>
                    <m:r>
                      <a:rPr lang="en-US" altLang="zh-CN" b="0" i="1" kern="100" smtClean="0">
                        <a:solidFill>
                          <a:srgbClr val="FF0000"/>
                        </a:solidFill>
                        <a:latin typeface="Cambria Math" panose="02040503050406030204" pitchFamily="18" charset="0"/>
                        <a:ea typeface="+mj-ea"/>
                        <a:cs typeface="Times New Roman" panose="02020603050405020304" pitchFamily="18" charset="0"/>
                      </a:rPr>
                      <m:t>=</m:t>
                    </m:r>
                    <m:sSup>
                      <m:sSupPr>
                        <m:ctrlPr>
                          <a:rPr lang="en-US" altLang="zh-CN" b="0" i="1" kern="100" smtClean="0">
                            <a:solidFill>
                              <a:srgbClr val="FF0000"/>
                            </a:solidFill>
                            <a:latin typeface="Cambria Math" panose="02040503050406030204" pitchFamily="18" charset="0"/>
                            <a:ea typeface="+mj-ea"/>
                            <a:cs typeface="Times New Roman" panose="02020603050405020304" pitchFamily="18" charset="0"/>
                          </a:rPr>
                        </m:ctrlPr>
                      </m:sSupPr>
                      <m:e>
                        <m:r>
                          <a:rPr lang="en-US" altLang="zh-CN" b="0" i="1" kern="100" smtClean="0">
                            <a:solidFill>
                              <a:srgbClr val="FF0000"/>
                            </a:solidFill>
                            <a:latin typeface="Cambria Math" panose="02040503050406030204" pitchFamily="18" charset="0"/>
                            <a:ea typeface="+mj-ea"/>
                            <a:cs typeface="Times New Roman" panose="02020603050405020304" pitchFamily="18" charset="0"/>
                          </a:rPr>
                          <m:t>𝑉𝐼𝑋</m:t>
                        </m:r>
                      </m:e>
                      <m:sup>
                        <m:r>
                          <a:rPr lang="en-US" altLang="zh-CN" b="0" i="1" kern="100" smtClean="0">
                            <a:solidFill>
                              <a:srgbClr val="FF0000"/>
                            </a:solidFill>
                            <a:latin typeface="Cambria Math" panose="02040503050406030204" pitchFamily="18" charset="0"/>
                            <a:ea typeface="+mj-ea"/>
                            <a:cs typeface="Times New Roman" panose="02020603050405020304" pitchFamily="18" charset="0"/>
                          </a:rPr>
                          <m:t>2</m:t>
                        </m:r>
                      </m:sup>
                    </m:sSup>
                  </m:oMath>
                </a14:m>
                <a:endParaRPr lang="en-US" altLang="zh-CN" b="0" kern="100" dirty="0">
                  <a:solidFill>
                    <a:srgbClr val="FF0000"/>
                  </a:solidFill>
                  <a:latin typeface="+mj-ea"/>
                  <a:ea typeface="+mj-ea"/>
                  <a:cs typeface="Times New Roman" panose="02020603050405020304" pitchFamily="18" charset="0"/>
                </a:endParaRPr>
              </a:p>
              <a:p>
                <a:pPr indent="304800" algn="just">
                  <a:lnSpc>
                    <a:spcPct val="150000"/>
                  </a:lnSpc>
                </a:pPr>
                <a:r>
                  <a:rPr lang="zh-CN" altLang="en-US" kern="100" dirty="0">
                    <a:latin typeface="+mj-ea"/>
                    <a:ea typeface="+mj-ea"/>
                    <a:cs typeface="Times New Roman" panose="02020603050405020304" pitchFamily="18" charset="0"/>
                  </a:rPr>
                  <a:t>求解上述的方程即可</a:t>
                </a:r>
                <a:endParaRPr lang="en-US" altLang="zh-CN" kern="100" dirty="0">
                  <a:latin typeface="+mj-ea"/>
                  <a:ea typeface="+mj-ea"/>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30200" y="1166592"/>
                <a:ext cx="11531600" cy="4791761"/>
              </a:xfrm>
              <a:prstGeom prst="rect">
                <a:avLst/>
              </a:prstGeom>
              <a:blipFill rotWithShape="1">
                <a:blip r:embed="rId3"/>
                <a:stretch>
                  <a:fillRect l="-83" t="-201" r="-83" b="-196"/>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30199" y="770363"/>
            <a:ext cx="1806843"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方差互换</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6798" y="1592914"/>
            <a:ext cx="7476283" cy="19340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642368" y="1963269"/>
            <a:ext cx="1918447" cy="36755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4642367" y="3057622"/>
            <a:ext cx="1918447" cy="36755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4001138" y="1592914"/>
            <a:ext cx="3815189" cy="646331"/>
          </a:xfrm>
          <a:prstGeom prst="rect">
            <a:avLst/>
          </a:prstGeom>
          <a:noFill/>
        </p:spPr>
        <p:txBody>
          <a:bodyPr wrap="square">
            <a:spAutoFit/>
          </a:bodyPr>
          <a:lstStyle/>
          <a:p>
            <a:r>
              <a:rPr lang="zh-CN" altLang="en-US" dirty="0">
                <a:solidFill>
                  <a:srgbClr val="FF0000"/>
                </a:solidFill>
                <a:latin typeface="MicrosoftYaHei"/>
              </a:rPr>
              <a:t>买方支付固定波动率水平</a:t>
            </a:r>
            <a:r>
              <a:rPr lang="en-US" altLang="zh-CN" dirty="0" err="1">
                <a:solidFill>
                  <a:srgbClr val="FF0000"/>
                </a:solidFill>
                <a:latin typeface="MicrosoftYaHei"/>
              </a:rPr>
              <a:t>Kvar</a:t>
            </a:r>
            <a:r>
              <a:rPr lang="en-US" altLang="zh-CN" dirty="0">
                <a:solidFill>
                  <a:srgbClr val="FF0000"/>
                </a:solidFill>
                <a:latin typeface="MicrosoftYaHei"/>
              </a:rPr>
              <a:t>*</a:t>
            </a:r>
            <a:r>
              <a:rPr lang="zh-CN" altLang="en-US" dirty="0">
                <a:solidFill>
                  <a:srgbClr val="FF0000"/>
                </a:solidFill>
                <a:latin typeface="MicrosoftYaHei"/>
              </a:rPr>
              <a:t>本金</a:t>
            </a:r>
            <a:endParaRPr lang="en-US" altLang="zh-CN" dirty="0">
              <a:solidFill>
                <a:srgbClr val="FF0000"/>
              </a:solidFill>
              <a:latin typeface="MicrosoftYaHei"/>
            </a:endParaRPr>
          </a:p>
          <a:p>
            <a:endParaRPr lang="zh-CN" altLang="en-US" dirty="0">
              <a:solidFill>
                <a:srgbClr val="FF0000"/>
              </a:solidFill>
            </a:endParaRPr>
          </a:p>
        </p:txBody>
      </p:sp>
      <p:sp>
        <p:nvSpPr>
          <p:cNvPr id="9" name="文本框 8"/>
          <p:cNvSpPr txBox="1"/>
          <p:nvPr/>
        </p:nvSpPr>
        <p:spPr>
          <a:xfrm>
            <a:off x="3629810" y="3504454"/>
            <a:ext cx="4186517" cy="646331"/>
          </a:xfrm>
          <a:prstGeom prst="rect">
            <a:avLst/>
          </a:prstGeom>
          <a:noFill/>
        </p:spPr>
        <p:txBody>
          <a:bodyPr wrap="square">
            <a:spAutoFit/>
          </a:bodyPr>
          <a:lstStyle/>
          <a:p>
            <a:r>
              <a:rPr lang="zh-CN" altLang="en-US" dirty="0">
                <a:solidFill>
                  <a:srgbClr val="FF0000"/>
                </a:solidFill>
                <a:latin typeface="MicrosoftYaHei"/>
              </a:rPr>
              <a:t>卖方支付一段时间的已实现波动率</a:t>
            </a:r>
            <a:r>
              <a:rPr lang="en-US" altLang="zh-CN" dirty="0">
                <a:solidFill>
                  <a:srgbClr val="FF0000"/>
                </a:solidFill>
                <a:latin typeface="MicrosoftYaHei"/>
              </a:rPr>
              <a:t>*</a:t>
            </a:r>
            <a:r>
              <a:rPr lang="zh-CN" altLang="en-US" dirty="0">
                <a:solidFill>
                  <a:srgbClr val="FF0000"/>
                </a:solidFill>
                <a:latin typeface="MicrosoftYaHei"/>
              </a:rPr>
              <a:t>本金</a:t>
            </a:r>
            <a:endParaRPr lang="en-US" altLang="zh-CN" dirty="0">
              <a:solidFill>
                <a:srgbClr val="FF0000"/>
              </a:solidFill>
              <a:latin typeface="MicrosoftYaHei"/>
            </a:endParaRPr>
          </a:p>
          <a:p>
            <a:endParaRPr lang="zh-CN" altLang="en-US" dirty="0">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EA6C56D-0CE0-47FB-86BA-7B1B4E55B176}" type="slidenum">
              <a:rPr lang="zh-CN" altLang="en-US" smtClean="0"/>
              <a:t>79</a:t>
            </a:fld>
            <a:endParaRPr lang="zh-CN" altLang="en-US" dirty="0"/>
          </a:p>
        </p:txBody>
      </p:sp>
      <p:pic>
        <p:nvPicPr>
          <p:cNvPr id="5" name="图片 4"/>
          <p:cNvPicPr>
            <a:picLocks noChangeAspect="1"/>
          </p:cNvPicPr>
          <p:nvPr/>
        </p:nvPicPr>
        <p:blipFill>
          <a:blip r:embed="rId2">
            <a:clrChange>
              <a:clrFrom>
                <a:srgbClr val="F9F7EA"/>
              </a:clrFrom>
              <a:clrTo>
                <a:srgbClr val="F9F7EA">
                  <a:alpha val="0"/>
                </a:srgbClr>
              </a:clrTo>
            </a:clrChange>
            <a:extLst>
              <a:ext uri="{28A0092B-C50C-407E-A947-70E740481C1C}">
                <a14:useLocalDpi xmlns:a14="http://schemas.microsoft.com/office/drawing/2010/main" val="0"/>
              </a:ext>
            </a:extLst>
          </a:blip>
          <a:stretch>
            <a:fillRect/>
          </a:stretch>
        </p:blipFill>
        <p:spPr>
          <a:xfrm>
            <a:off x="548338" y="0"/>
            <a:ext cx="5431866" cy="7021190"/>
          </a:xfrm>
          <a:prstGeom prst="rect">
            <a:avLst/>
          </a:prstGeom>
        </p:spPr>
      </p:pic>
      <p:pic>
        <p:nvPicPr>
          <p:cNvPr id="9" name="图片 8"/>
          <p:cNvPicPr>
            <a:picLocks noChangeAspect="1"/>
          </p:cNvPicPr>
          <p:nvPr/>
        </p:nvPicPr>
        <p:blipFill>
          <a:blip r:embed="rId3">
            <a:clrChange>
              <a:clrFrom>
                <a:srgbClr val="F9F7EA"/>
              </a:clrFrom>
              <a:clrTo>
                <a:srgbClr val="F9F7EA">
                  <a:alpha val="0"/>
                </a:srgbClr>
              </a:clrTo>
            </a:clrChange>
            <a:extLst>
              <a:ext uri="{28A0092B-C50C-407E-A947-70E740481C1C}">
                <a14:useLocalDpi xmlns:a14="http://schemas.microsoft.com/office/drawing/2010/main" val="0"/>
              </a:ext>
            </a:extLst>
          </a:blip>
          <a:stretch>
            <a:fillRect/>
          </a:stretch>
        </p:blipFill>
        <p:spPr>
          <a:xfrm>
            <a:off x="5980204" y="81595"/>
            <a:ext cx="5305616"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8</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8" name="文本框 7"/>
          <p:cNvSpPr txBox="1"/>
          <p:nvPr/>
        </p:nvSpPr>
        <p:spPr>
          <a:xfrm>
            <a:off x="330201" y="1275417"/>
            <a:ext cx="11531600" cy="4742324"/>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构建投资组合，来复制衍生品（组合中包含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Δ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单位股票和 </a:t>
            </a:r>
            <a:r>
              <a:rPr kumimoji="0" lang="en-US" altLang="zh-CN" sz="1600" b="0" i="1"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B </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单位无风险债券）：</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   </a:t>
            </a: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衍生品在</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0</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时刻的价值应该为：</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sp>
        <p:nvSpPr>
          <p:cNvPr id="11" name="文本框 10"/>
          <p:cNvSpPr txBox="1"/>
          <p:nvPr/>
        </p:nvSpPr>
        <p:spPr>
          <a:xfrm>
            <a:off x="330201" y="791766"/>
            <a:ext cx="1329266"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复制法定价</a:t>
            </a:r>
          </a:p>
        </p:txBody>
      </p:sp>
      <p:pic>
        <p:nvPicPr>
          <p:cNvPr id="4" name="图片 3"/>
          <p:cNvPicPr>
            <a:picLocks noChangeAspect="1"/>
          </p:cNvPicPr>
          <p:nvPr/>
        </p:nvPicPr>
        <p:blipFill>
          <a:blip r:embed="rId3"/>
          <a:stretch>
            <a:fillRect/>
          </a:stretch>
        </p:blipFill>
        <p:spPr>
          <a:xfrm>
            <a:off x="3624680" y="1709172"/>
            <a:ext cx="4349974" cy="1441524"/>
          </a:xfrm>
          <a:prstGeom prst="rect">
            <a:avLst/>
          </a:prstGeom>
        </p:spPr>
      </p:pic>
      <p:pic>
        <p:nvPicPr>
          <p:cNvPr id="13" name="图片 12"/>
          <p:cNvPicPr>
            <a:picLocks noChangeAspect="1"/>
          </p:cNvPicPr>
          <p:nvPr/>
        </p:nvPicPr>
        <p:blipFill>
          <a:blip r:embed="rId4"/>
          <a:stretch>
            <a:fillRect/>
          </a:stretch>
        </p:blipFill>
        <p:spPr>
          <a:xfrm>
            <a:off x="4075605" y="3370063"/>
            <a:ext cx="3143412" cy="2578233"/>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VIX</a:t>
            </a:r>
            <a:r>
              <a:rPr lang="zh-CN" altLang="en-US" dirty="0"/>
              <a:t>交易策略</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80</a:t>
            </a:fld>
            <a:endParaRPr lang="zh-CN" altLang="en-US" dirty="0"/>
          </a:p>
        </p:txBody>
      </p:sp>
      <p:sp>
        <p:nvSpPr>
          <p:cNvPr id="4" name="文本框 3"/>
          <p:cNvSpPr txBox="1"/>
          <p:nvPr/>
        </p:nvSpPr>
        <p:spPr>
          <a:xfrm>
            <a:off x="375918" y="1342239"/>
            <a:ext cx="11531600" cy="4613892"/>
          </a:xfrm>
          <a:prstGeom prst="rect">
            <a:avLst/>
          </a:prstGeom>
          <a:noFill/>
          <a:ln w="19050">
            <a:solidFill>
              <a:srgbClr val="972022"/>
            </a:solidFill>
            <a:prstDash val="sysDash"/>
          </a:ln>
        </p:spPr>
        <p:txBody>
          <a:bodyPr wrap="square" rtlCol="0">
            <a:spAutoFit/>
          </a:bodyPr>
          <a:lstStyle/>
          <a:p>
            <a:pPr indent="304800" algn="just">
              <a:lnSpc>
                <a:spcPct val="150000"/>
              </a:lnSpc>
            </a:pP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VIX</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为指数不可直接交易，因此通过相关的期货</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期权。</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VIX</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指数与股市呈现负相关，通常可以买入相关的期货</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or</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期权对冲价格下跌风险。</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核心思想</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7513" y="2493298"/>
            <a:ext cx="8106621" cy="324264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0" y="2588031"/>
            <a:ext cx="4150521" cy="3053181"/>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VIX</a:t>
            </a:r>
            <a:r>
              <a:rPr lang="zh-CN" altLang="en-US" dirty="0"/>
              <a:t>期货</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81</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18" y="1342239"/>
                <a:ext cx="11531600" cy="4650440"/>
              </a:xfrm>
              <a:prstGeom prst="rect">
                <a:avLst/>
              </a:prstGeom>
              <a:noFill/>
              <a:ln w="19050">
                <a:solidFill>
                  <a:srgbClr val="972022"/>
                </a:solidFill>
                <a:prstDash val="sysDash"/>
              </a:ln>
            </p:spPr>
            <p:txBody>
              <a:bodyPr wrap="square" rtlCol="0">
                <a:spAutoFit/>
              </a:bodyPr>
              <a:lstStyle/>
              <a:p>
                <a:pPr indent="304800" algn="just">
                  <a:lnSpc>
                    <a:spcPct val="150000"/>
                  </a:lnSpc>
                </a:pP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VIX</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为从现在出发，计算未来</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日的波动率。而</a:t>
                </a:r>
                <a:r>
                  <a:rPr lang="en-US" altLang="zh-CN"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VIX</a:t>
                </a:r>
                <a:r>
                  <a:rPr lang="zh-CN" altLang="en-US"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期货从交割日出发，看交割日往后</a:t>
                </a:r>
                <a:r>
                  <a:rPr lang="en-US" altLang="zh-CN"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日的波动率</a:t>
                </a:r>
                <a:endParaRPr lang="en-US" altLang="zh-CN"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远期利率：</a:t>
                </a:r>
                <a14:m>
                  <m:oMath xmlns:m="http://schemas.openxmlformats.org/officeDocument/2006/math">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1+</m:t>
                    </m:r>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1,2</m:t>
                        </m:r>
                      </m:sub>
                    </m:s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1+</m:t>
                    </m:r>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1+</m:t>
                    </m:r>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𝑅</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m:t>
                    </m:r>
                  </m:oMath>
                </a14:m>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远期波动率：</a:t>
                </a:r>
                <a:r>
                  <a:rPr lang="en-US" altLang="zh-CN" b="0" kern="100" dirty="0">
                    <a:ea typeface="微软雅黑" panose="020B0503020204020204" pitchFamily="34" charset="-122"/>
                    <a:cs typeface="Times New Roman" panose="02020603050405020304" pitchFamily="18" charset="0"/>
                  </a:rPr>
                  <a:t> </a:t>
                </a:r>
                <a14:m>
                  <m:oMath xmlns:m="http://schemas.openxmlformats.org/officeDocument/2006/math">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1+</m:t>
                    </m:r>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𝑉𝑜𝑙</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1,2</m:t>
                        </m:r>
                      </m:sub>
                    </m:sSub>
                  </m:oMath>
                </a14:m>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ea typeface="微软雅黑" panose="020B0503020204020204" pitchFamily="34" charset="-122"/>
                    <a:cs typeface="Times New Roman" panose="02020603050405020304" pitchFamily="18" charset="0"/>
                  </a:rPr>
                  <a:t> </a:t>
                </a:r>
                <a14:m>
                  <m:oMath xmlns:m="http://schemas.openxmlformats.org/officeDocument/2006/math">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1+</m:t>
                    </m:r>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𝑉𝑜𝑙</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1+</m:t>
                    </m:r>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𝑉𝑜𝑙</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1</m:t>
                        </m:r>
                      </m:sub>
                    </m:sSub>
                  </m:oMath>
                </a14:m>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a:t>
                </a: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8" y="1342239"/>
                <a:ext cx="11531600" cy="4650440"/>
              </a:xfrm>
              <a:prstGeom prst="rect">
                <a:avLst/>
              </a:prstGeom>
              <a:blipFill rotWithShape="1">
                <a:blip r:embed="rId2"/>
                <a:stretch>
                  <a:fillRect l="-88" t="-215" r="-77" b="-201"/>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期货定价</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8" name="图片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21350" y="2904910"/>
            <a:ext cx="6094732" cy="2610851"/>
          </a:xfrm>
          <a:prstGeom prst="rect">
            <a:avLst/>
          </a:prstGeom>
        </p:spPr>
      </p:pic>
      <p:pic>
        <p:nvPicPr>
          <p:cNvPr id="3074"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046" y="3233163"/>
            <a:ext cx="5257800" cy="1962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VXX</a:t>
            </a:r>
            <a:r>
              <a:rPr lang="zh-CN" altLang="en-US" dirty="0"/>
              <a:t>期权</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82</a:t>
            </a:fld>
            <a:endParaRPr lang="zh-CN" altLang="en-US" dirty="0"/>
          </a:p>
        </p:txBody>
      </p:sp>
      <p:sp>
        <p:nvSpPr>
          <p:cNvPr id="4" name="文本框 3"/>
          <p:cNvSpPr txBox="1"/>
          <p:nvPr/>
        </p:nvSpPr>
        <p:spPr>
          <a:xfrm>
            <a:off x="375918" y="1342239"/>
            <a:ext cx="11531600" cy="1289905"/>
          </a:xfrm>
          <a:prstGeom prst="rect">
            <a:avLst/>
          </a:prstGeom>
          <a:noFill/>
          <a:ln w="19050">
            <a:solidFill>
              <a:srgbClr val="972022"/>
            </a:solidFill>
            <a:prstDash val="sysDash"/>
          </a:ln>
        </p:spPr>
        <p:txBody>
          <a:bodyPr wrap="square" rtlCol="0">
            <a:spAutoFit/>
          </a:bodyPr>
          <a:lstStyle/>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定义</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9" name="图片 8"/>
          <p:cNvPicPr>
            <a:picLocks noChangeAspect="1"/>
          </p:cNvPicPr>
          <p:nvPr/>
        </p:nvPicPr>
        <p:blipFill>
          <a:blip r:embed="rId2">
            <a:clrChange>
              <a:clrFrom>
                <a:srgbClr val="FAFAFA"/>
              </a:clrFrom>
              <a:clrTo>
                <a:srgbClr val="FAFAFA">
                  <a:alpha val="0"/>
                </a:srgbClr>
              </a:clrTo>
            </a:clrChange>
          </a:blip>
          <a:stretch>
            <a:fillRect/>
          </a:stretch>
        </p:blipFill>
        <p:spPr>
          <a:xfrm>
            <a:off x="432219" y="1432913"/>
            <a:ext cx="11418998" cy="989133"/>
          </a:xfrm>
          <a:prstGeom prst="rect">
            <a:avLst/>
          </a:prstGeom>
        </p:spPr>
      </p:pic>
      <p:cxnSp>
        <p:nvCxnSpPr>
          <p:cNvPr id="11" name="直接连接符 10"/>
          <p:cNvCxnSpPr/>
          <p:nvPr/>
        </p:nvCxnSpPr>
        <p:spPr>
          <a:xfrm>
            <a:off x="7969624" y="1694329"/>
            <a:ext cx="374411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46847" y="2079811"/>
            <a:ext cx="826545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226510" y="1772934"/>
            <a:ext cx="1585796" cy="3090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910051" y="725662"/>
            <a:ext cx="4803688" cy="923330"/>
          </a:xfrm>
          <a:prstGeom prst="rect">
            <a:avLst/>
          </a:prstGeom>
          <a:noFill/>
        </p:spPr>
        <p:txBody>
          <a:bodyPr wrap="square">
            <a:spAutoFit/>
          </a:bodyPr>
          <a:lstStyle/>
          <a:p>
            <a:r>
              <a:rPr lang="zh-CN" altLang="en-US" dirty="0">
                <a:latin typeface="MicrosoftYaHei"/>
              </a:rPr>
              <a:t>比重逐渐由第一个月转为第二个月，</a:t>
            </a:r>
            <a:endParaRPr lang="en-US" altLang="zh-CN" dirty="0">
              <a:latin typeface="MicrosoftYaHei"/>
            </a:endParaRPr>
          </a:p>
          <a:p>
            <a:r>
              <a:rPr lang="zh-CN" altLang="en-US" dirty="0">
                <a:latin typeface="MicrosoftYaHei"/>
              </a:rPr>
              <a:t>例如从</a:t>
            </a:r>
            <a:r>
              <a:rPr lang="en-US" altLang="zh-CN" dirty="0">
                <a:latin typeface="MicrosoftYaHei"/>
              </a:rPr>
              <a:t>80/20 </a:t>
            </a:r>
            <a:r>
              <a:rPr lang="en-US" altLang="zh-CN" dirty="0">
                <a:latin typeface="MicrosoftYaHei"/>
                <a:sym typeface="Wingdings" panose="05000000000000000000" pitchFamily="2" charset="2"/>
              </a:rPr>
              <a:t> 78/22  76/24</a:t>
            </a:r>
            <a:endParaRPr lang="en-US" altLang="zh-CN" dirty="0">
              <a:latin typeface="MicrosoftYaHei"/>
            </a:endParaRPr>
          </a:p>
          <a:p>
            <a:endParaRPr lang="zh-CN" altLang="en-US" dirty="0"/>
          </a:p>
        </p:txBody>
      </p:sp>
      <p:sp>
        <p:nvSpPr>
          <p:cNvPr id="16" name="文本框 15"/>
          <p:cNvSpPr txBox="1"/>
          <p:nvPr/>
        </p:nvSpPr>
        <p:spPr>
          <a:xfrm>
            <a:off x="375918" y="3109419"/>
            <a:ext cx="11531600" cy="2536400"/>
          </a:xfrm>
          <a:prstGeom prst="rect">
            <a:avLst/>
          </a:prstGeom>
          <a:noFill/>
          <a:ln w="19050">
            <a:solidFill>
              <a:srgbClr val="972022"/>
            </a:solidFill>
            <a:prstDash val="sysDash"/>
          </a:ln>
        </p:spPr>
        <p:txBody>
          <a:bodyPr wrap="square" rtlCol="0">
            <a:spAutoFit/>
          </a:bodyPr>
          <a:lstStyle/>
          <a:p>
            <a:pPr indent="304800" algn="just">
              <a:lnSpc>
                <a:spcPct val="150000"/>
              </a:lnSpc>
            </a:pP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VXX</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VIX</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的相关性有</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80%</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避免长期持有</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VXX</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进行对冲</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。一般</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VIX</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期货价格随时间推移逐渐收敛到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VIX</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指数，这是个向下收敛的过程。</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VXX</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持有两个月的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VIX</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期货，且比重一直向远期滚动，第一月的合约价格持续下降，同时要持仓更多价格高的第二月合约。因此</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长期看</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VXX</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下跌明显</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375918" y="272580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特点</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147" y="4456502"/>
            <a:ext cx="4485287" cy="2378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已实现波动率</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83</a:t>
            </a:fld>
            <a:endParaRPr lang="zh-CN" altLang="en-US" dirty="0"/>
          </a:p>
        </p:txBody>
      </p:sp>
      <p:sp>
        <p:nvSpPr>
          <p:cNvPr id="6" name="文本框 5"/>
          <p:cNvSpPr txBox="1"/>
          <p:nvPr/>
        </p:nvSpPr>
        <p:spPr>
          <a:xfrm>
            <a:off x="375918" y="1342239"/>
            <a:ext cx="11531600" cy="5444888"/>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基于高频数据的波动率：已实现波动率计算方法为选取每日股票间隔</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分钟的收盘价，计算每个时段的对数收益率 ，并将</a:t>
            </a:r>
            <a:r>
              <a:rPr lang="zh-CN" altLang="en-US"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日内各时段收益率平方和开根号</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，即：</a:t>
            </a: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其中</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r</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为各时段的收益率，</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M</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为每日的时段数（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5min</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数据，</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M=48</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用途：</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HAR</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波动率预测模型构建、高频因子构建</a:t>
            </a: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prstClr val="white"/>
                </a:solidFill>
                <a:cs typeface="+mn-ea"/>
                <a:sym typeface="+mn-lt"/>
              </a:rPr>
              <a:t>定义</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mc:AlternateContent xmlns:mc="http://schemas.openxmlformats.org/markup-compatibility/2006" xmlns:a14="http://schemas.microsoft.com/office/drawing/2010/main">
        <mc:Choice Requires="a14">
          <p:sp>
            <p:nvSpPr>
              <p:cNvPr id="12" name="文本框 11"/>
              <p:cNvSpPr txBox="1"/>
              <p:nvPr/>
            </p:nvSpPr>
            <p:spPr>
              <a:xfrm>
                <a:off x="4809680" y="2052850"/>
                <a:ext cx="2245544" cy="656013"/>
              </a:xfrm>
              <a:prstGeom prst="rect">
                <a:avLst/>
              </a:prstGeom>
              <a:noFill/>
            </p:spPr>
            <p:txBody>
              <a:bodyPr wrap="square">
                <a:spAutoFit/>
              </a:bodyPr>
              <a:lstStyle/>
              <a:p>
                <a14:m>
                  <m:oMath xmlns:m="http://schemas.openxmlformats.org/officeDocument/2006/math">
                    <m:r>
                      <a:rPr lang="en-US" altLang="zh-CN" i="1" kern="100" smtClean="0">
                        <a:effectLst/>
                        <a:latin typeface="Cambria Math" panose="02040503050406030204" pitchFamily="18" charset="0"/>
                        <a:ea typeface="宋体" panose="02010600030101010101" pitchFamily="2" charset="-122"/>
                        <a:cs typeface="Times New Roman" panose="02020603050405020304" pitchFamily="18" charset="0"/>
                      </a:rPr>
                      <m:t>𝑅𝑉</m:t>
                    </m:r>
                    <m:r>
                      <a:rPr lang="en-US" altLang="zh-CN" i="1" kern="100" smtClean="0">
                        <a:effectLst/>
                        <a:latin typeface="Cambria Math" panose="02040503050406030204" pitchFamily="18" charset="0"/>
                        <a:ea typeface="宋体" panose="02010600030101010101" pitchFamily="2" charset="-122"/>
                        <a:cs typeface="Times New Roman" panose="02020603050405020304" pitchFamily="18" charset="0"/>
                      </a:rPr>
                      <m:t>= </m:t>
                    </m:r>
                    <m:rad>
                      <m:radPr>
                        <m:degHide m:val="on"/>
                        <m:ctrlPr>
                          <a:rPr lang="zh-CN" altLang="zh-CN" i="1">
                            <a:effectLst/>
                            <a:latin typeface="Cambria Math" panose="02040503050406030204" pitchFamily="18" charset="0"/>
                            <a:ea typeface="Cambria Math" panose="02040503050406030204" pitchFamily="18" charset="0"/>
                          </a:rPr>
                        </m:ctrlPr>
                      </m:radPr>
                      <m:deg/>
                      <m:e>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𝑀</m:t>
                            </m:r>
                          </m:sup>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sup>
                            </m:sSubSup>
                          </m:e>
                        </m:nary>
                      </m:e>
                    </m:rad>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kern="100" dirty="0">
                    <a:effectLst/>
                    <a:latin typeface="Times New Roman" panose="02020603050405020304" pitchFamily="18" charset="0"/>
                    <a:ea typeface="宋体" panose="02010600030101010101" pitchFamily="2" charset="-122"/>
                  </a:rPr>
                  <a:t> </a:t>
                </a:r>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809680" y="2052850"/>
                <a:ext cx="2245544" cy="656013"/>
              </a:xfrm>
              <a:prstGeom prst="rect">
                <a:avLst/>
              </a:prstGeom>
              <a:blipFill rotWithShape="1">
                <a:blip r:embed="rId2"/>
                <a:stretch>
                  <a:fillRect l="-8" t="-81" r="17" b="90"/>
                </a:stretch>
              </a:blipFill>
            </p:spPr>
            <p:txBody>
              <a:bodyPr/>
              <a:lstStyle/>
              <a:p>
                <a:r>
                  <a:rPr lang="zh-CN" altLang="en-US">
                    <a:noFill/>
                  </a:rPr>
                  <a:t> </a:t>
                </a:r>
              </a:p>
            </p:txBody>
          </p:sp>
        </mc:Fallback>
      </mc:AlternateContent>
      <p:pic>
        <p:nvPicPr>
          <p:cNvPr id="22" name="图片 21"/>
          <p:cNvPicPr>
            <a:picLocks noChangeAspect="1"/>
          </p:cNvPicPr>
          <p:nvPr/>
        </p:nvPicPr>
        <p:blipFill>
          <a:blip r:embed="rId3"/>
          <a:stretch>
            <a:fillRect/>
          </a:stretch>
        </p:blipFill>
        <p:spPr>
          <a:xfrm>
            <a:off x="2217078" y="3432671"/>
            <a:ext cx="7849280" cy="3191289"/>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已实现波动率扩展</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84</a:t>
            </a:fld>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375918" y="1342239"/>
                <a:ext cx="11531600" cy="4701543"/>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考虑到对价格跳跃的衡量</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时刻对数价格为</a:t>
                </a:r>
                <a14:m>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14:m>
                  <m:oMath xmlns:m="http://schemas.openxmlformats.org/officeDocument/2006/math">
                    <m:r>
                      <a:rPr lang="en-US" altLang="zh-CN" i="1">
                        <a:latin typeface="Cambria Math" panose="02040503050406030204" pitchFamily="18" charset="0"/>
                      </a:rPr>
                      <m:t>𝑢</m:t>
                    </m:r>
                  </m:oMath>
                </a14:m>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为漂移过程，</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𝑠</m:t>
                        </m:r>
                      </m:sub>
                    </m:sSub>
                  </m:oMath>
                </a14:m>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为严格为正的右连续左极限过程，</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W</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为标准维纳过程，</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J</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为纯跳跃过程，则</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对数价格可分解</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为：</a:t>
                </a:r>
              </a:p>
              <a:p>
                <a:pPr indent="304800" algn="just">
                  <a:lnSpc>
                    <a:spcPct val="150000"/>
                  </a:lnSpc>
                </a:pP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将</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随机过程的二次变差分解为连续变量与跳跃分量：</a:t>
                </a:r>
                <a:endParaRPr lang="zh-CN" altLang="en-US" sz="1800" dirty="0">
                  <a:latin typeface="微软雅黑" panose="020B0503020204020204" pitchFamily="34" charset="-122"/>
                  <a:ea typeface="微软雅黑" panose="020B0503020204020204" pitchFamily="34" charset="-122"/>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en-US" altLang="zh-CN" sz="1800" kern="100" dirty="0" err="1">
                    <a:latin typeface="微软雅黑" panose="020B0503020204020204" pitchFamily="34" charset="-122"/>
                    <a:ea typeface="微软雅黑" panose="020B0503020204020204" pitchFamily="34" charset="-122"/>
                    <a:cs typeface="Times New Roman" panose="02020603050405020304" pitchFamily="18" charset="0"/>
                  </a:rPr>
                  <a:t>Barndorff</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-Nielsen</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提出的</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已实现</a:t>
                </a:r>
                <a:r>
                  <a:rPr lang="zh-CN" altLang="en-US" sz="1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二次幂变差（</a:t>
                </a:r>
                <a:r>
                  <a:rPr lang="en-US" altLang="zh-CN" sz="1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BPV</a:t>
                </a:r>
                <a:r>
                  <a:rPr lang="zh-CN" altLang="en-US" sz="18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，该项</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依</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条件收敛于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的连续部分，其中</a:t>
                </a:r>
                <a14:m>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1800" i="1">
                            <a:effectLst/>
                            <a:latin typeface="Cambria Math" panose="02040503050406030204" pitchFamily="18" charset="0"/>
                            <a:ea typeface="Cambria Math" panose="02040503050406030204" pitchFamily="18" charset="0"/>
                          </a:rPr>
                        </m:ctrlPr>
                      </m:radPr>
                      <m:deg/>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𝜋</m:t>
                        </m:r>
                      </m:e>
                    </m:rad>
                  </m:oMath>
                </a14:m>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dirty="0">
                  <a:latin typeface="微软雅黑" panose="020B0503020204020204" pitchFamily="34" charset="-122"/>
                  <a:ea typeface="微软雅黑" panose="020B0503020204020204" pitchFamily="34" charset="-122"/>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zh-CN" altLang="en-US" sz="1800" dirty="0">
                    <a:latin typeface="微软雅黑" panose="020B0503020204020204" pitchFamily="34" charset="-122"/>
                    <a:ea typeface="微软雅黑" panose="020B0503020204020204" pitchFamily="34" charset="-122"/>
                  </a:rPr>
                  <a:t>当样本间隔足够小时，已实现方差依概率收敛于二次变差，即：</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zh-CN" altLang="en-US" sz="1800" dirty="0">
                    <a:latin typeface="微软雅黑" panose="020B0503020204020204" pitchFamily="34" charset="-122"/>
                    <a:ea typeface="微软雅黑" panose="020B0503020204020204" pitchFamily="34" charset="-122"/>
                  </a:rPr>
                  <a:t>因此超过二次幂变差部分的</a:t>
                </a:r>
                <a:r>
                  <a:rPr lang="zh-CN" altLang="en-US" sz="1800" dirty="0">
                    <a:solidFill>
                      <a:srgbClr val="FF0000"/>
                    </a:solidFill>
                    <a:latin typeface="微软雅黑" panose="020B0503020204020204" pitchFamily="34" charset="-122"/>
                    <a:ea typeface="微软雅黑" panose="020B0503020204020204" pitchFamily="34" charset="-122"/>
                  </a:rPr>
                  <a:t>跳跃变量</a:t>
                </a:r>
                <a:r>
                  <a:rPr lang="en-US" altLang="zh-CN" sz="1800" dirty="0">
                    <a:solidFill>
                      <a:srgbClr val="FF0000"/>
                    </a:solidFill>
                    <a:latin typeface="微软雅黑" panose="020B0503020204020204" pitchFamily="34" charset="-122"/>
                    <a:ea typeface="微软雅黑" panose="020B0503020204020204" pitchFamily="34" charset="-122"/>
                  </a:rPr>
                  <a:t>J</a:t>
                </a:r>
                <a:r>
                  <a:rPr lang="zh-CN" altLang="en-US" sz="1800" dirty="0">
                    <a:latin typeface="微软雅黑" panose="020B0503020204020204" pitchFamily="34" charset="-122"/>
                    <a:ea typeface="微软雅黑" panose="020B0503020204020204" pitchFamily="34" charset="-122"/>
                  </a:rPr>
                  <a:t>可以定义为：</a:t>
                </a:r>
              </a:p>
              <a:p>
                <a:pPr indent="304800" algn="just">
                  <a:lnSpc>
                    <a:spcPct val="150000"/>
                  </a:lnSpc>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5918" y="1342239"/>
                <a:ext cx="11531600" cy="4701543"/>
              </a:xfrm>
              <a:prstGeom prst="rect">
                <a:avLst/>
              </a:prstGeom>
              <a:blipFill rotWithShape="1">
                <a:blip r:embed="rId2"/>
                <a:stretch>
                  <a:fillRect l="-88" t="-213" r="-77" b="-192"/>
                </a:stretch>
              </a:blipFill>
              <a:ln w="19050">
                <a:solidFill>
                  <a:srgbClr val="972022"/>
                </a:solidFill>
                <a:prstDash val="sysDash"/>
              </a:ln>
            </p:spPr>
            <p:txBody>
              <a:bodyPr/>
              <a:lstStyle/>
              <a:p>
                <a:r>
                  <a:rPr lang="zh-CN" altLang="en-US">
                    <a:noFill/>
                  </a:rPr>
                  <a:t> </a:t>
                </a:r>
              </a:p>
            </p:txBody>
          </p:sp>
        </mc:Fallback>
      </mc:AlternateContent>
      <p:sp>
        <p:nvSpPr>
          <p:cNvPr id="5" name="文本框 4"/>
          <p:cNvSpPr txBox="1"/>
          <p:nvPr/>
        </p:nvSpPr>
        <p:spPr>
          <a:xfrm>
            <a:off x="375918" y="958622"/>
            <a:ext cx="1806843" cy="369332"/>
          </a:xfrm>
          <a:prstGeom prst="rect">
            <a:avLst/>
          </a:prstGeom>
          <a:solidFill>
            <a:srgbClr val="9C0308"/>
          </a:solidFill>
        </p:spPr>
        <p:txBody>
          <a:bodyPr wrap="square" rtlCol="0">
            <a:spAutoFit/>
          </a:bodyPr>
          <a:lstStyle/>
          <a:p>
            <a:pPr algn="ctr">
              <a:spcAft>
                <a:spcPts val="50"/>
              </a:spcAft>
              <a:defRPr/>
            </a:pPr>
            <a:r>
              <a:rPr lang="zh-CN" altLang="en-US" dirty="0">
                <a:solidFill>
                  <a:schemeClr val="bg1"/>
                </a:solidFill>
                <a:cs typeface="+mn-ea"/>
                <a:sym typeface="+mn-lt"/>
              </a:rPr>
              <a:t>扩展</a:t>
            </a:r>
            <a:r>
              <a:rPr lang="en-US" altLang="zh-CN" dirty="0">
                <a:solidFill>
                  <a:schemeClr val="bg1"/>
                </a:solidFill>
                <a:cs typeface="+mn-ea"/>
                <a:sym typeface="+mn-lt"/>
              </a:rPr>
              <a:t>1</a:t>
            </a:r>
            <a:r>
              <a:rPr lang="zh-CN" altLang="en-US" dirty="0">
                <a:solidFill>
                  <a:schemeClr val="bg1"/>
                </a:solidFill>
                <a:cs typeface="+mn-ea"/>
                <a:sym typeface="+mn-lt"/>
              </a:rPr>
              <a:t>：带跳跃</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mc:AlternateContent xmlns:mc="http://schemas.openxmlformats.org/markup-compatibility/2006" xmlns:a14="http://schemas.microsoft.com/office/drawing/2010/main">
        <mc:Choice Requires="a14">
          <p:sp>
            <p:nvSpPr>
              <p:cNvPr id="9" name="文本框 8"/>
              <p:cNvSpPr txBox="1"/>
              <p:nvPr/>
            </p:nvSpPr>
            <p:spPr>
              <a:xfrm>
                <a:off x="4121941" y="2109032"/>
                <a:ext cx="4715538" cy="465127"/>
              </a:xfrm>
              <a:prstGeom prst="rect">
                <a:avLst/>
              </a:prstGeom>
              <a:noFill/>
            </p:spPr>
            <p:txBody>
              <a:bodyPr wrap="square">
                <a:spAutoFit/>
              </a:body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nary>
                      <m:naryPr>
                        <m:limLoc m:val="subSup"/>
                        <m:ctrlPr>
                          <a:rPr lang="zh-CN" altLang="zh-CN" i="1">
                            <a:effectLst/>
                            <a:latin typeface="Cambria Math" panose="02040503050406030204" pitchFamily="18" charset="0"/>
                            <a:ea typeface="Cambria Math" panose="020405030504060302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𝑑𝑠</m:t>
                        </m:r>
                      </m:e>
                    </m:nary>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nary>
                      <m:naryPr>
                        <m:limLoc m:val="subSup"/>
                        <m:ctrlPr>
                          <a:rPr lang="zh-CN" altLang="zh-CN" i="1">
                            <a:effectLst/>
                            <a:latin typeface="Cambria Math" panose="02040503050406030204" pitchFamily="18" charset="0"/>
                            <a:ea typeface="Cambria Math" panose="020405030504060302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𝑑</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sub>
                        </m:sSub>
                      </m:e>
                    </m:nary>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𝐽</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1" kern="100" smtClean="0">
                        <a:effectLst/>
                        <a:latin typeface="Cambria Math" panose="02040503050406030204" pitchFamily="18" charset="0"/>
                        <a:ea typeface="宋体" panose="02010600030101010101" pitchFamily="2" charset="-122"/>
                        <a:cs typeface="Times New Roman" panose="02020603050405020304" pitchFamily="18" charset="0"/>
                      </a:rPr>
                      <m:t>     (1)</m:t>
                    </m:r>
                  </m:oMath>
                </a14:m>
                <a:r>
                  <a:rPr lang="en-US" altLang="zh-CN" kern="100" dirty="0">
                    <a:effectLst/>
                    <a:latin typeface="Times New Roman" panose="02020603050405020304" pitchFamily="18" charset="0"/>
                    <a:ea typeface="宋体" panose="02010600030101010101" pitchFamily="2" charset="-122"/>
                  </a:rPr>
                  <a:t> </a:t>
                </a:r>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121941" y="2109032"/>
                <a:ext cx="4715538" cy="465127"/>
              </a:xfrm>
              <a:prstGeom prst="rect">
                <a:avLst/>
              </a:prstGeom>
              <a:blipFill rotWithShape="1">
                <a:blip r:embed="rId3"/>
                <a:stretch>
                  <a:fillRect l="-3" t="-42" r="4" b="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035012" y="3001122"/>
                <a:ext cx="4715538" cy="465127"/>
              </a:xfrm>
              <a:prstGeom prst="rect">
                <a:avLst/>
              </a:prstGeom>
              <a:noFill/>
            </p:spPr>
            <p:txBody>
              <a:bodyPr wrap="square">
                <a:spAutoFit/>
              </a:bodyPr>
              <a:lstStyle/>
              <a:p>
                <a14:m>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𝑝</m:t>
                        </m:r>
                      </m:e>
                    </m:d>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r>
                          <a:rPr lang="zh-CN" altLang="en-US" i="1">
                            <a:latin typeface="Cambria Math" panose="02040503050406030204" pitchFamily="18" charset="0"/>
                          </a:rPr>
                          <m:t>𝑡</m:t>
                        </m:r>
                      </m:sup>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𝜎</m:t>
                            </m:r>
                          </m:e>
                          <m:sub>
                            <m:r>
                              <a:rPr lang="zh-CN" altLang="en-US" i="1">
                                <a:latin typeface="Cambria Math" panose="02040503050406030204" pitchFamily="18" charset="0"/>
                              </a:rPr>
                              <m:t>𝑠</m:t>
                            </m:r>
                          </m:sub>
                          <m:sup>
                            <m:r>
                              <a:rPr lang="zh-CN" altLang="en-US" i="0">
                                <a:latin typeface="Cambria Math" panose="02040503050406030204" pitchFamily="18" charset="0"/>
                              </a:rPr>
                              <m:t>2</m:t>
                            </m:r>
                          </m:sup>
                        </m:sSubSup>
                        <m:r>
                          <a:rPr lang="zh-CN" altLang="en-US" i="1">
                            <a:latin typeface="Cambria Math" panose="02040503050406030204" pitchFamily="18" charset="0"/>
                          </a:rPr>
                          <m:t>𝑑𝑠</m:t>
                        </m:r>
                      </m:e>
                    </m:nary>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0">
                            <a:latin typeface="Cambria Math" panose="02040503050406030204" pitchFamily="18" charset="0"/>
                          </a:rPr>
                          <m:t>0&lt;</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𝑡</m:t>
                        </m:r>
                      </m:sub>
                      <m:sup/>
                      <m:e>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𝑠</m:t>
                                    </m:r>
                                  </m:sub>
                                </m:sSub>
                              </m:e>
                            </m:d>
                          </m:e>
                          <m:sup>
                            <m:r>
                              <a:rPr lang="zh-CN" altLang="en-US" i="0">
                                <a:latin typeface="Cambria Math" panose="02040503050406030204" pitchFamily="18" charset="0"/>
                              </a:rPr>
                              <m:t>2</m:t>
                            </m:r>
                          </m:sup>
                        </m:sSup>
                      </m:e>
                    </m:nary>
                    <m:r>
                      <a:rPr lang="zh-CN" altLang="en-US" i="0">
                        <a:latin typeface="Cambria Math" panose="02040503050406030204" pitchFamily="18" charset="0"/>
                      </a:rPr>
                      <m:t>.</m:t>
                    </m:r>
                  </m:oMath>
                </a14:m>
                <a:r>
                  <a:rPr lang="zh-CN" altLang="en-US" dirty="0"/>
                  <a:t>   </a:t>
                </a:r>
                <a:r>
                  <a:rPr lang="en-US" altLang="zh-CN" dirty="0"/>
                  <a:t>(2)</a:t>
                </a:r>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4035012" y="3001122"/>
                <a:ext cx="4715538" cy="465127"/>
              </a:xfrm>
              <a:prstGeom prst="rect">
                <a:avLst/>
              </a:prstGeom>
              <a:blipFill rotWithShape="1">
                <a:blip r:embed="rId4"/>
                <a:stretch>
                  <a:fillRect l="-5" t="-24" r="5" b="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179148" y="3893212"/>
                <a:ext cx="5833703" cy="487378"/>
              </a:xfrm>
              <a:prstGeom prst="rect">
                <a:avLst/>
              </a:prstGeom>
              <a:noFill/>
            </p:spPr>
            <p:txBody>
              <a:bodyPr wrap="square">
                <a:spAutoFit/>
              </a:bodyPr>
              <a:lstStyle/>
              <a:p>
                <a14:m>
                  <m:oMath xmlns:m="http://schemas.openxmlformats.org/officeDocument/2006/math">
                    <m:r>
                      <a:rPr lang="en-US" altLang="zh-CN" i="1" kern="100" smtClean="0">
                        <a:effectLst/>
                        <a:latin typeface="Cambria Math" panose="02040503050406030204" pitchFamily="18" charset="0"/>
                        <a:ea typeface="宋体" panose="02010600030101010101" pitchFamily="2" charset="-122"/>
                        <a:cs typeface="Times New Roman" panose="02020603050405020304" pitchFamily="18" charset="0"/>
                      </a:rPr>
                      <m:t>𝐵𝑃𝑉</m:t>
                    </m:r>
                    <m:r>
                      <a:rPr lang="en-US" altLang="zh-CN" i="1" kern="100" smtClean="0">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sup>
                    </m:sSubSup>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𝑀</m:t>
                        </m:r>
                      </m:sup>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sub>
                            </m:sSub>
                          </m:e>
                        </m:d>
                      </m:e>
                    </m:nary>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Sub>
                      </m:e>
                    </m:d>
                    <m:box>
                      <m:boxPr>
                        <m:ctrlPr>
                          <a:rPr lang="zh-CN" altLang="zh-CN" i="1">
                            <a:effectLst/>
                            <a:latin typeface="Cambria Math" panose="02040503050406030204" pitchFamily="18" charset="0"/>
                            <a:ea typeface="Cambria Math" panose="02040503050406030204" pitchFamily="18" charset="0"/>
                          </a:rPr>
                        </m:ctrlPr>
                      </m:boxPr>
                      <m:e>
                        <m:groupChr>
                          <m:groupChrPr>
                            <m:chr m:val="→"/>
                            <m:vertJc m:val="bot"/>
                            <m:ctrlPr>
                              <a:rPr lang="zh-CN" altLang="zh-CN" i="1">
                                <a:effectLst/>
                                <a:latin typeface="Cambria Math" panose="02040503050406030204" pitchFamily="18" charset="0"/>
                                <a:ea typeface="Cambria Math" panose="02040503050406030204" pitchFamily="18" charset="0"/>
                              </a:rPr>
                            </m:ctrlPr>
                          </m:groupChr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𝑝</m:t>
                            </m:r>
                          </m:e>
                        </m:groupChr>
                      </m:e>
                    </m:box>
                    <m:nary>
                      <m:naryPr>
                        <m:limLoc m:val="subSup"/>
                        <m:ctrlPr>
                          <a:rPr lang="zh-CN" altLang="zh-CN" i="1">
                            <a:effectLst/>
                            <a:latin typeface="Cambria Math" panose="02040503050406030204" pitchFamily="18" charset="0"/>
                            <a:ea typeface="Cambria Math" panose="020405030504060302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sup>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𝑠</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𝑑𝑠</m:t>
                        </m:r>
                      </m:e>
                    </m:nary>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(3)</m:t>
                    </m:r>
                  </m:oMath>
                </a14:m>
                <a:r>
                  <a:rPr lang="en-US" altLang="zh-CN" kern="100" dirty="0">
                    <a:effectLst/>
                    <a:latin typeface="Times New Roman" panose="02020603050405020304" pitchFamily="18" charset="0"/>
                    <a:ea typeface="宋体" panose="02010600030101010101" pitchFamily="2" charset="-122"/>
                  </a:rPr>
                  <a:t> </a:t>
                </a:r>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179148" y="3893212"/>
                <a:ext cx="5833703" cy="487378"/>
              </a:xfrm>
              <a:prstGeom prst="rect">
                <a:avLst/>
              </a:prstGeom>
              <a:blipFill rotWithShape="1">
                <a:blip r:embed="rId5"/>
                <a:stretch>
                  <a:fillRect l="-6" t="-6" r="5" b="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164822" y="4740475"/>
                <a:ext cx="3401389" cy="443198"/>
              </a:xfrm>
              <a:prstGeom prst="rect">
                <a:avLst/>
              </a:prstGeom>
              <a:noFill/>
            </p:spPr>
            <p:txBody>
              <a:bodyPr wrap="square">
                <a:spAutoFit/>
              </a:bodyPr>
              <a:lstStyle/>
              <a:p>
                <a14:m>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𝑅𝑉</m:t>
                        </m:r>
                      </m:e>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𝑀</m:t>
                        </m:r>
                      </m:sup>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sup>
                        </m:sSubSup>
                      </m:e>
                    </m:nary>
                    <m:box>
                      <m:boxPr>
                        <m:ctrlPr>
                          <a:rPr lang="zh-CN" altLang="zh-CN" i="1">
                            <a:effectLst/>
                            <a:latin typeface="Cambria Math" panose="02040503050406030204" pitchFamily="18" charset="0"/>
                            <a:ea typeface="Cambria Math" panose="02040503050406030204" pitchFamily="18" charset="0"/>
                          </a:rPr>
                        </m:ctrlPr>
                      </m:boxPr>
                      <m:e>
                        <m:groupChr>
                          <m:groupChrPr>
                            <m:chr m:val="→"/>
                            <m:vertJc m:val="bot"/>
                            <m:ctrlPr>
                              <a:rPr lang="zh-CN" altLang="zh-CN" i="1">
                                <a:effectLst/>
                                <a:latin typeface="Cambria Math" panose="02040503050406030204" pitchFamily="18" charset="0"/>
                                <a:ea typeface="Cambria Math" panose="02040503050406030204" pitchFamily="18" charset="0"/>
                              </a:rPr>
                            </m:ctrlPr>
                          </m:groupChr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𝑝</m:t>
                            </m:r>
                          </m:e>
                        </m:groupChr>
                      </m:e>
                    </m:box>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𝑝</m:t>
                        </m:r>
                      </m:e>
                    </m:d>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𝑀</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effectLst/>
                    <a:latin typeface="Times New Roman" panose="02020603050405020304" pitchFamily="18" charset="0"/>
                    <a:ea typeface="宋体" panose="02010600030101010101" pitchFamily="2" charset="-122"/>
                  </a:rPr>
                  <a:t> </a:t>
                </a:r>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164822" y="4740475"/>
                <a:ext cx="3401389" cy="443198"/>
              </a:xfrm>
              <a:prstGeom prst="rect">
                <a:avLst/>
              </a:prstGeom>
              <a:blipFill rotWithShape="1">
                <a:blip r:embed="rId6"/>
                <a:stretch>
                  <a:fillRect l="-14" t="-45" r="5"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4546630" y="5620863"/>
                <a:ext cx="2894075" cy="371127"/>
              </a:xfrm>
              <a:prstGeom prst="rect">
                <a:avLst/>
              </a:prstGeom>
              <a:noFill/>
            </p:spPr>
            <p:txBody>
              <a:bodyPr wrap="square">
                <a:spAutoFit/>
              </a:body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𝐽</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rPr>
                        </m:ctrlPr>
                      </m:funcPr>
                      <m:fName>
                        <m:r>
                          <m:rPr>
                            <m:sty m:val="p"/>
                          </m:rPr>
                          <a:rPr lang="en-US" altLang="zh-CN" kern="100">
                            <a:effectLst/>
                            <a:latin typeface="Cambria Math" panose="02040503050406030204" pitchFamily="18" charset="0"/>
                            <a:ea typeface="宋体" panose="02010600030101010101" pitchFamily="2" charset="-122"/>
                            <a:cs typeface="Times New Roman" panose="02020603050405020304" pitchFamily="18" charset="0"/>
                          </a:rPr>
                          <m:t>max</m:t>
                        </m:r>
                      </m:fName>
                      <m:e>
                        <m:d>
                          <m:dPr>
                            <m:begChr m:val="["/>
                            <m:endChr m:val="]"/>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𝑅𝑉</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𝐵𝑃𝑉</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,0</m:t>
                            </m:r>
                          </m:e>
                        </m:d>
                      </m:e>
                    </m:func>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effectLst/>
                    <a:latin typeface="Times New Roman" panose="02020603050405020304" pitchFamily="18" charset="0"/>
                    <a:ea typeface="宋体" panose="02010600030101010101" pitchFamily="2" charset="-122"/>
                  </a:rPr>
                  <a:t> </a:t>
                </a:r>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4546630" y="5620863"/>
                <a:ext cx="2894075" cy="371127"/>
              </a:xfrm>
              <a:prstGeom prst="rect">
                <a:avLst/>
              </a:prstGeom>
              <a:blipFill rotWithShape="1">
                <a:blip r:embed="rId7"/>
                <a:stretch>
                  <a:fillRect l="-1" t="-129" r="14" b="35"/>
                </a:stretch>
              </a:blipFill>
            </p:spPr>
            <p:txBody>
              <a:bodyPr/>
              <a:lstStyle/>
              <a:p>
                <a:r>
                  <a:rPr lang="zh-CN" alt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已实现波动率扩展</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85</a:t>
            </a:fld>
            <a:endParaRPr lang="zh-CN" altLang="en-US" dirty="0"/>
          </a:p>
        </p:txBody>
      </p:sp>
      <p:sp>
        <p:nvSpPr>
          <p:cNvPr id="4" name="文本框 3"/>
          <p:cNvSpPr txBox="1"/>
          <p:nvPr/>
        </p:nvSpPr>
        <p:spPr>
          <a:xfrm>
            <a:off x="375918" y="958622"/>
            <a:ext cx="2232811" cy="369332"/>
          </a:xfrm>
          <a:prstGeom prst="rect">
            <a:avLst/>
          </a:prstGeom>
          <a:solidFill>
            <a:srgbClr val="9C0308"/>
          </a:solidFill>
        </p:spPr>
        <p:txBody>
          <a:bodyPr wrap="square" rtlCol="0">
            <a:spAutoFit/>
          </a:bodyPr>
          <a:lstStyle/>
          <a:p>
            <a:pPr algn="ctr">
              <a:spcAft>
                <a:spcPts val="50"/>
              </a:spcAft>
              <a:defRPr/>
            </a:pPr>
            <a:r>
              <a:rPr lang="zh-CN" altLang="en-US" dirty="0">
                <a:solidFill>
                  <a:schemeClr val="bg1"/>
                </a:solidFill>
                <a:cs typeface="+mn-ea"/>
                <a:sym typeface="+mn-lt"/>
              </a:rPr>
              <a:t>扩展</a:t>
            </a:r>
            <a:r>
              <a:rPr lang="en-US" altLang="zh-CN" dirty="0">
                <a:solidFill>
                  <a:schemeClr val="bg1"/>
                </a:solidFill>
                <a:cs typeface="+mn-ea"/>
                <a:sym typeface="+mn-lt"/>
              </a:rPr>
              <a:t>2</a:t>
            </a:r>
            <a:r>
              <a:rPr lang="zh-CN" altLang="en-US" dirty="0">
                <a:solidFill>
                  <a:schemeClr val="bg1"/>
                </a:solidFill>
                <a:cs typeface="+mn-ea"/>
                <a:sym typeface="+mn-lt"/>
              </a:rPr>
              <a:t>：上行与下行</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5" name="文本框 4"/>
          <p:cNvSpPr txBox="1"/>
          <p:nvPr/>
        </p:nvSpPr>
        <p:spPr>
          <a:xfrm>
            <a:off x="375918" y="1342239"/>
            <a:ext cx="11531600" cy="1289905"/>
          </a:xfrm>
          <a:prstGeom prst="rect">
            <a:avLst/>
          </a:prstGeom>
          <a:noFill/>
          <a:ln w="19050">
            <a:solidFill>
              <a:srgbClr val="972022"/>
            </a:solidFill>
            <a:prstDash val="sysDash"/>
          </a:ln>
        </p:spPr>
        <p:txBody>
          <a:bodyPr wrap="square" rtlCol="0">
            <a:spAutoFit/>
          </a:bodyPr>
          <a:lstStyle/>
          <a:p>
            <a:pPr indent="304800" algn="just">
              <a:lnSpc>
                <a:spcPct val="150000"/>
              </a:lnSpc>
            </a:pPr>
            <a:r>
              <a:rPr lang="en-US" altLang="zh-CN" sz="1800" kern="100" dirty="0" err="1">
                <a:effectLst/>
                <a:latin typeface="微软雅黑" panose="020B0503020204020204" pitchFamily="34" charset="-122"/>
                <a:ea typeface="微软雅黑" panose="020B0503020204020204" pitchFamily="34" charset="-122"/>
              </a:rPr>
              <a:t>Barndorff</a:t>
            </a:r>
            <a:r>
              <a:rPr lang="en-US" altLang="zh-CN" sz="1800" kern="100" dirty="0">
                <a:effectLst/>
                <a:latin typeface="微软雅黑" panose="020B0503020204020204" pitchFamily="34" charset="-122"/>
                <a:ea typeface="微软雅黑" panose="020B0503020204020204" pitchFamily="34" charset="-122"/>
              </a:rPr>
              <a:t>-Nielsen</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为研究股票价格下行风险，提出已实现半方差</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dirty="0">
              <a:latin typeface="微软雅黑" panose="020B0503020204020204" pitchFamily="34" charset="-122"/>
              <a:ea typeface="微软雅黑" panose="020B0503020204020204" pitchFamily="34" charset="-122"/>
            </a:endParaRPr>
          </a:p>
          <a:p>
            <a:pPr indent="304800" algn="just">
              <a:lnSpc>
                <a:spcPct val="150000"/>
              </a:lnSpc>
            </a:pP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价格上行</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价格下行</a:t>
            </a: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p:cNvSpPr txBox="1"/>
              <p:nvPr/>
            </p:nvSpPr>
            <p:spPr>
              <a:xfrm>
                <a:off x="4088664" y="1779442"/>
                <a:ext cx="3117294" cy="420628"/>
              </a:xfrm>
              <a:prstGeom prst="rect">
                <a:avLst/>
              </a:prstGeom>
              <a:noFill/>
            </p:spPr>
            <p:txBody>
              <a:bodyPr wrap="square">
                <a:spAutoFit/>
              </a:bodyPr>
              <a:lstStyle/>
              <a:p>
                <a14:m>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𝑅𝑆</m:t>
                        </m:r>
                      </m:e>
                      <m:sup>
                        <m:r>
                          <a:rPr lang="zh-CN" altLang="en-US" i="0">
                            <a:latin typeface="Cambria Math" panose="02040503050406030204" pitchFamily="18" charset="0"/>
                          </a:rPr>
                          <m:t>+</m:t>
                        </m:r>
                      </m:sup>
                    </m:sSup>
                    <m:r>
                      <a:rPr lang="zh-CN" altLang="en-US" i="0">
                        <a:latin typeface="Cambria Math" panose="02040503050406030204" pitchFamily="18" charset="0"/>
                      </a:rPr>
                      <m:t>= </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𝑟</m:t>
                            </m:r>
                          </m:e>
                          <m:sub>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𝑗</m:t>
                            </m:r>
                          </m:sub>
                          <m:sup>
                            <m:r>
                              <a:rPr lang="zh-CN" altLang="en-US" i="0">
                                <a:latin typeface="Cambria Math" panose="02040503050406030204" pitchFamily="18" charset="0"/>
                              </a:rPr>
                              <m:t>2</m:t>
                            </m:r>
                          </m:sup>
                        </m:sSubSup>
                      </m:e>
                    </m:nary>
                    <m:r>
                      <a:rPr lang="zh-CN" altLang="en-US" i="0">
                        <a:latin typeface="Cambria Math" panose="02040503050406030204" pitchFamily="18" charset="0"/>
                      </a:rPr>
                      <m:t>∙</m:t>
                    </m:r>
                    <m:r>
                      <a:rPr lang="zh-CN" altLang="en-US" i="1">
                        <a:latin typeface="Cambria Math" panose="02040503050406030204" pitchFamily="18" charset="0"/>
                      </a:rPr>
                      <m:t>𝐼</m:t>
                    </m:r>
                    <m:r>
                      <a:rPr lang="zh-CN" altLang="en-US" i="0">
                        <a:latin typeface="Cambria Math" panose="02040503050406030204" pitchFamily="18" charset="0"/>
                      </a:rPr>
                      <m:t> </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𝑗</m:t>
                            </m:r>
                          </m:sub>
                        </m:sSub>
                        <m:r>
                          <a:rPr lang="zh-CN" altLang="en-US" i="0">
                            <a:latin typeface="Cambria Math" panose="02040503050406030204" pitchFamily="18" charset="0"/>
                          </a:rPr>
                          <m:t>&gt;0</m:t>
                        </m:r>
                      </m:e>
                    </m:d>
                    <m:r>
                      <a:rPr lang="en-US" altLang="zh-CN" b="0" i="1" smtClean="0">
                        <a:latin typeface="Cambria Math" panose="02040503050406030204" pitchFamily="18" charset="0"/>
                      </a:rPr>
                      <m:t>.</m:t>
                    </m:r>
                  </m:oMath>
                </a14:m>
                <a:r>
                  <a:rPr lang="zh-CN" altLang="en-US" dirty="0"/>
                  <a:t> </a:t>
                </a:r>
              </a:p>
            </p:txBody>
          </p:sp>
        </mc:Choice>
        <mc:Fallback xmlns="">
          <p:sp>
            <p:nvSpPr>
              <p:cNvPr id="6" name="文本框 5"/>
              <p:cNvSpPr txBox="1">
                <a:spLocks noRot="1" noChangeAspect="1" noMove="1" noResize="1" noEditPoints="1" noAdjustHandles="1" noChangeArrowheads="1" noChangeShapeType="1" noTextEdit="1"/>
              </p:cNvSpPr>
              <p:nvPr/>
            </p:nvSpPr>
            <p:spPr>
              <a:xfrm>
                <a:off x="4088664" y="1779442"/>
                <a:ext cx="3117294" cy="420628"/>
              </a:xfrm>
              <a:prstGeom prst="rect">
                <a:avLst/>
              </a:prstGeom>
              <a:blipFill rotWithShape="1">
                <a:blip r:embed="rId2"/>
                <a:stretch>
                  <a:fillRect l="-17" t="-41" r="20" b="1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088664" y="2194940"/>
                <a:ext cx="3260729" cy="420628"/>
              </a:xfrm>
              <a:prstGeom prst="rect">
                <a:avLst/>
              </a:prstGeom>
              <a:noFill/>
            </p:spPr>
            <p:txBody>
              <a:bodyPr wrap="square">
                <a:spAutoFit/>
              </a:bodyPr>
              <a:lstStyle/>
              <a:p>
                <a14:m>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𝑅𝑆</m:t>
                        </m:r>
                      </m:e>
                      <m:sup>
                        <m:r>
                          <a:rPr lang="zh-CN" altLang="en-US" i="0">
                            <a:latin typeface="Cambria Math" panose="02040503050406030204" pitchFamily="18" charset="0"/>
                          </a:rPr>
                          <m:t>−</m:t>
                        </m:r>
                      </m:sup>
                    </m:sSup>
                    <m:r>
                      <a:rPr lang="zh-CN" altLang="en-US" i="0">
                        <a:latin typeface="Cambria Math" panose="02040503050406030204" pitchFamily="18" charset="0"/>
                      </a:rPr>
                      <m:t>= </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𝑟</m:t>
                            </m:r>
                          </m:e>
                          <m:sub>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𝑗</m:t>
                            </m:r>
                          </m:sub>
                          <m:sup>
                            <m:r>
                              <a:rPr lang="zh-CN" altLang="en-US" i="0">
                                <a:latin typeface="Cambria Math" panose="02040503050406030204" pitchFamily="18" charset="0"/>
                              </a:rPr>
                              <m:t>2</m:t>
                            </m:r>
                          </m:sup>
                        </m:sSubSup>
                      </m:e>
                    </m:nary>
                    <m:r>
                      <a:rPr lang="zh-CN" altLang="en-US" i="0">
                        <a:latin typeface="Cambria Math" panose="02040503050406030204" pitchFamily="18" charset="0"/>
                      </a:rPr>
                      <m:t>∙</m:t>
                    </m:r>
                    <m:r>
                      <a:rPr lang="zh-CN" altLang="en-US" i="1">
                        <a:latin typeface="Cambria Math" panose="02040503050406030204" pitchFamily="18" charset="0"/>
                      </a:rPr>
                      <m:t>𝐼</m:t>
                    </m:r>
                    <m:r>
                      <a:rPr lang="zh-CN" altLang="en-US" i="0">
                        <a:latin typeface="Cambria Math" panose="02040503050406030204" pitchFamily="18" charset="0"/>
                      </a:rPr>
                      <m:t> </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𝑗</m:t>
                            </m:r>
                          </m:sub>
                        </m:sSub>
                        <m:r>
                          <a:rPr lang="zh-CN" altLang="en-US" i="0">
                            <a:latin typeface="Cambria Math" panose="02040503050406030204" pitchFamily="18" charset="0"/>
                          </a:rPr>
                          <m:t>&lt;0</m:t>
                        </m:r>
                      </m:e>
                    </m:d>
                    <m:r>
                      <a:rPr lang="zh-CN" altLang="en-US" i="0" smtClean="0">
                        <a:latin typeface="Cambria Math" panose="02040503050406030204" pitchFamily="18" charset="0"/>
                      </a:rPr>
                      <m:t>.</m:t>
                    </m:r>
                  </m:oMath>
                </a14:m>
                <a:r>
                  <a:rPr lang="zh-CN" altLang="en-US" dirty="0"/>
                  <a:t> </a:t>
                </a:r>
              </a:p>
            </p:txBody>
          </p:sp>
        </mc:Choice>
        <mc:Fallback xmlns="">
          <p:sp>
            <p:nvSpPr>
              <p:cNvPr id="7" name="文本框 6"/>
              <p:cNvSpPr txBox="1">
                <a:spLocks noRot="1" noChangeAspect="1" noMove="1" noResize="1" noEditPoints="1" noAdjustHandles="1" noChangeArrowheads="1" noChangeShapeType="1" noTextEdit="1"/>
              </p:cNvSpPr>
              <p:nvPr/>
            </p:nvSpPr>
            <p:spPr>
              <a:xfrm>
                <a:off x="4088664" y="2194940"/>
                <a:ext cx="3260729" cy="420628"/>
              </a:xfrm>
              <a:prstGeom prst="rect">
                <a:avLst/>
              </a:prstGeom>
              <a:blipFill rotWithShape="1">
                <a:blip r:embed="rId3"/>
                <a:stretch>
                  <a:fillRect l="-16" t="-90" r="16"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75919" y="2795801"/>
                <a:ext cx="1659070" cy="369332"/>
              </a:xfrm>
              <a:prstGeom prst="rect">
                <a:avLst/>
              </a:prstGeom>
              <a:solidFill>
                <a:srgbClr val="9C0308"/>
              </a:solidFill>
            </p:spPr>
            <p:txBody>
              <a:bodyPr wrap="square" rtlCol="0">
                <a:spAutoFit/>
              </a:bodyPr>
              <a:lstStyle/>
              <a:p>
                <a:pPr algn="ctr">
                  <a:spcAft>
                    <a:spcPts val="50"/>
                  </a:spcAft>
                  <a:defRPr/>
                </a:pPr>
                <a:r>
                  <a:rPr lang="zh-CN" altLang="en-US" dirty="0">
                    <a:solidFill>
                      <a:schemeClr val="bg1"/>
                    </a:solidFill>
                    <a:cs typeface="+mn-ea"/>
                    <a:sym typeface="+mn-lt"/>
                  </a:rPr>
                  <a:t>扩展</a:t>
                </a:r>
                <a:r>
                  <a:rPr lang="en-US" altLang="zh-CN" dirty="0">
                    <a:solidFill>
                      <a:schemeClr val="bg1"/>
                    </a:solidFill>
                    <a:cs typeface="+mn-ea"/>
                    <a:sym typeface="+mn-lt"/>
                  </a:rPr>
                  <a:t>3</a:t>
                </a:r>
                <a:r>
                  <a:rPr lang="zh-CN" altLang="en-US" dirty="0">
                    <a:solidFill>
                      <a:schemeClr val="bg1"/>
                    </a:solidFill>
                    <a:cs typeface="+mn-ea"/>
                    <a:sym typeface="+mn-lt"/>
                  </a:rPr>
                  <a:t>：</a:t>
                </a:r>
                <a14:m>
                  <m:oMath xmlns:m="http://schemas.openxmlformats.org/officeDocument/2006/math">
                    <m:sSub>
                      <m:sSubPr>
                        <m:ctrlPr>
                          <a:rPr lang="en-US" altLang="zh-CN" i="1" smtClean="0">
                            <a:solidFill>
                              <a:schemeClr val="bg1"/>
                            </a:solidFill>
                            <a:latin typeface="Cambria Math" panose="02040503050406030204" pitchFamily="18" charset="0"/>
                            <a:cs typeface="+mn-ea"/>
                            <a:sym typeface="+mn-lt"/>
                          </a:rPr>
                        </m:ctrlPr>
                      </m:sSubPr>
                      <m:e>
                        <m:r>
                          <a:rPr lang="en-US" altLang="zh-CN" b="0" i="1" smtClean="0">
                            <a:solidFill>
                              <a:schemeClr val="bg1"/>
                            </a:solidFill>
                            <a:latin typeface="Cambria Math" panose="02040503050406030204" pitchFamily="18" charset="0"/>
                            <a:cs typeface="+mn-ea"/>
                            <a:sym typeface="+mn-lt"/>
                          </a:rPr>
                          <m:t>𝑅𝑉</m:t>
                        </m:r>
                      </m:e>
                      <m:sub>
                        <m:r>
                          <a:rPr lang="en-US" altLang="zh-CN" b="0" i="1" smtClean="0">
                            <a:solidFill>
                              <a:schemeClr val="bg1"/>
                            </a:solidFill>
                            <a:latin typeface="Cambria Math" panose="02040503050406030204" pitchFamily="18" charset="0"/>
                            <a:cs typeface="+mn-ea"/>
                            <a:sym typeface="+mn-lt"/>
                          </a:rPr>
                          <m:t>𝐴𝐶</m:t>
                        </m:r>
                      </m:sub>
                    </m:sSub>
                  </m:oMath>
                </a14:m>
                <a:endParaRPr kumimoji="0" lang="en-US" altLang="zh-CN" b="0" i="0" u="none" strike="noStrike" kern="1200" cap="none" spc="0" normalizeH="0" baseline="0" noProof="0" dirty="0">
                  <a:ln>
                    <a:noFill/>
                  </a:ln>
                  <a:solidFill>
                    <a:schemeClr val="bg1"/>
                  </a:solidFill>
                  <a:effectLst/>
                  <a:uLnTx/>
                  <a:uFillTx/>
                  <a:cs typeface="+mn-ea"/>
                  <a:sym typeface="+mn-lt"/>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75919" y="2795801"/>
                <a:ext cx="1659070" cy="369332"/>
              </a:xfrm>
              <a:prstGeom prst="rect">
                <a:avLst/>
              </a:prstGeom>
              <a:blipFill rotWithShape="1">
                <a:blip r:embed="rId4"/>
                <a:stretch>
                  <a:fillRect l="-38" t="-144" r="27" b="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75918" y="3170453"/>
                <a:ext cx="11531600" cy="3005375"/>
              </a:xfrm>
              <a:prstGeom prst="rect">
                <a:avLst/>
              </a:prstGeom>
              <a:noFill/>
              <a:ln w="19050">
                <a:solidFill>
                  <a:srgbClr val="972022"/>
                </a:solidFill>
                <a:prstDash val="sysDash"/>
              </a:ln>
            </p:spPr>
            <p:txBody>
              <a:bodyPr wrap="square" rtlCol="0">
                <a:spAutoFit/>
              </a:bodyPr>
              <a:lstStyle/>
              <a:p>
                <a:pPr indent="304800" algn="just">
                  <a:lnSpc>
                    <a:spcPct val="150000"/>
                  </a:lnSpc>
                </a:pP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如何打破？定义</a:t>
                </a:r>
                <a14:m>
                  <m:oMath xmlns:m="http://schemas.openxmlformats.org/officeDocument/2006/math">
                    <m:sSub>
                      <m:sSubPr>
                        <m:ctrlPr>
                          <a:rPr lang="en-US" altLang="zh-CN"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𝑦</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𝑚</m:t>
                        </m:r>
                      </m:sub>
                    </m:s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m:t>
                    </m:r>
                    <m:func>
                      <m:func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funcPr>
                      <m:fName>
                        <m:r>
                          <m:rPr>
                            <m:sty m:val="p"/>
                          </m:rPr>
                          <a:rPr lang="en-US" altLang="zh-CN" b="0" i="0" kern="100" smtClean="0">
                            <a:latin typeface="Cambria Math" panose="02040503050406030204" pitchFamily="18" charset="0"/>
                            <a:ea typeface="微软雅黑" panose="020B0503020204020204" pitchFamily="34" charset="-122"/>
                            <a:cs typeface="Times New Roman" panose="02020603050405020304" pitchFamily="18" charset="0"/>
                          </a:rPr>
                          <m:t>ln</m:t>
                        </m:r>
                      </m:fName>
                      <m:e>
                        <m:d>
                          <m:d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𝑚</m:t>
                                </m:r>
                              </m:sub>
                            </m:sSub>
                          </m:e>
                        </m:d>
                      </m:e>
                    </m:func>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m:t>
                    </m:r>
                    <m:func>
                      <m:func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funcPr>
                      <m:fName>
                        <m:r>
                          <m:rPr>
                            <m:sty m:val="p"/>
                          </m:rPr>
                          <a:rPr lang="en-US" altLang="zh-CN" kern="100">
                            <a:latin typeface="Cambria Math" panose="02040503050406030204" pitchFamily="18" charset="0"/>
                            <a:ea typeface="微软雅黑" panose="020B0503020204020204" pitchFamily="34" charset="-122"/>
                            <a:cs typeface="Times New Roman" panose="02020603050405020304" pitchFamily="18" charset="0"/>
                          </a:rPr>
                          <m:t>ln</m:t>
                        </m:r>
                      </m:fName>
                      <m:e>
                        <m:d>
                          <m:d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𝑚</m:t>
                                </m:r>
                              </m:sub>
                            </m:sSub>
                          </m:e>
                        </m:d>
                      </m:e>
                    </m:func>
                  </m:oMath>
                </a14:m>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75918" y="3170453"/>
                <a:ext cx="11531600" cy="3005375"/>
              </a:xfrm>
              <a:prstGeom prst="rect">
                <a:avLst/>
              </a:prstGeom>
              <a:blipFill rotWithShape="1">
                <a:blip r:embed="rId5"/>
                <a:stretch>
                  <a:fillRect l="-88" t="-335" r="-77" b="-302"/>
                </a:stretch>
              </a:blipFill>
              <a:ln w="19050">
                <a:solidFill>
                  <a:srgbClr val="972022"/>
                </a:solidFill>
                <a:prstDash val="sysDash"/>
              </a:ln>
            </p:spPr>
            <p:txBody>
              <a:bodyPr/>
              <a:lstStyle/>
              <a:p>
                <a:r>
                  <a:rPr lang="zh-CN" altLang="en-US">
                    <a:noFill/>
                  </a:rPr>
                  <a:t> </a:t>
                </a:r>
              </a:p>
            </p:txBody>
          </p:sp>
        </mc:Fallback>
      </mc:AlternateContent>
      <p:pic>
        <p:nvPicPr>
          <p:cNvPr id="14" name="图片 13"/>
          <p:cNvPicPr>
            <a:picLocks noChangeAspect="1"/>
          </p:cNvPicPr>
          <p:nvPr/>
        </p:nvPicPr>
        <p:blipFill>
          <a:blip r:embed="rId6"/>
          <a:stretch>
            <a:fillRect/>
          </a:stretch>
        </p:blipFill>
        <p:spPr>
          <a:xfrm>
            <a:off x="582106" y="3328790"/>
            <a:ext cx="6830040" cy="974355"/>
          </a:xfrm>
          <a:prstGeom prst="rect">
            <a:avLst/>
          </a:prstGeom>
        </p:spPr>
      </p:pic>
      <p:cxnSp>
        <p:nvCxnSpPr>
          <p:cNvPr id="15" name="直接连接符 14"/>
          <p:cNvCxnSpPr/>
          <p:nvPr/>
        </p:nvCxnSpPr>
        <p:spPr>
          <a:xfrm>
            <a:off x="582106" y="3801034"/>
            <a:ext cx="632071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786282" y="4043082"/>
            <a:ext cx="5631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2106" y="4303145"/>
            <a:ext cx="66328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530014" y="3523210"/>
            <a:ext cx="2129817" cy="646331"/>
          </a:xfrm>
          <a:prstGeom prst="rect">
            <a:avLst/>
          </a:prstGeom>
          <a:noFill/>
        </p:spPr>
        <p:txBody>
          <a:bodyPr wrap="square">
            <a:spAutoFit/>
          </a:bodyPr>
          <a:lstStyle/>
          <a:p>
            <a:r>
              <a:rPr lang="zh-CN" altLang="en-US" dirty="0">
                <a:solidFill>
                  <a:srgbClr val="FF0000"/>
                </a:solidFill>
              </a:rPr>
              <a:t>解决方法：打破只用日内数据的限制</a:t>
            </a:r>
          </a:p>
        </p:txBody>
      </p:sp>
      <p:pic>
        <p:nvPicPr>
          <p:cNvPr id="24" name="图片 23"/>
          <p:cNvPicPr>
            <a:picLocks noChangeAspect="1"/>
          </p:cNvPicPr>
          <p:nvPr/>
        </p:nvPicPr>
        <p:blipFill>
          <a:blip r:embed="rId7"/>
          <a:stretch>
            <a:fillRect/>
          </a:stretch>
        </p:blipFill>
        <p:spPr>
          <a:xfrm>
            <a:off x="3146623" y="4512529"/>
            <a:ext cx="4837781" cy="810269"/>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75918" y="1367709"/>
            <a:ext cx="11531600" cy="5029390"/>
          </a:xfrm>
          <a:prstGeom prst="rect">
            <a:avLst/>
          </a:prstGeom>
          <a:noFill/>
          <a:ln w="19050">
            <a:solidFill>
              <a:srgbClr val="972022"/>
            </a:solidFill>
            <a:prstDash val="sysDash"/>
          </a:ln>
        </p:spPr>
        <p:txBody>
          <a:bodyPr wrap="square" rtlCol="0">
            <a:spAutoFit/>
          </a:bodyPr>
          <a:lstStyle/>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t>已实现波动率扩展</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86</a:t>
            </a:fld>
            <a:endParaRPr lang="zh-CN" altLang="en-US" dirty="0"/>
          </a:p>
        </p:txBody>
      </p:sp>
      <p:pic>
        <p:nvPicPr>
          <p:cNvPr id="5" name="图片 4"/>
          <p:cNvPicPr>
            <a:picLocks noChangeAspect="1"/>
          </p:cNvPicPr>
          <p:nvPr/>
        </p:nvPicPr>
        <p:blipFill>
          <a:blip r:embed="rId2"/>
          <a:stretch>
            <a:fillRect/>
          </a:stretch>
        </p:blipFill>
        <p:spPr>
          <a:xfrm>
            <a:off x="453755" y="1487003"/>
            <a:ext cx="7465326" cy="1240803"/>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375918" y="958622"/>
                <a:ext cx="2232811" cy="379656"/>
              </a:xfrm>
              <a:prstGeom prst="rect">
                <a:avLst/>
              </a:prstGeom>
              <a:solidFill>
                <a:srgbClr val="9C0308"/>
              </a:solidFill>
            </p:spPr>
            <p:txBody>
              <a:bodyPr wrap="square" rtlCol="0">
                <a:spAutoFit/>
              </a:bodyPr>
              <a:lstStyle/>
              <a:p>
                <a:pPr algn="ctr">
                  <a:spcAft>
                    <a:spcPts val="50"/>
                  </a:spcAft>
                  <a:defRPr/>
                </a:pPr>
                <a:r>
                  <a:rPr lang="zh-CN" altLang="en-US" dirty="0">
                    <a:solidFill>
                      <a:schemeClr val="bg1"/>
                    </a:solidFill>
                    <a:cs typeface="+mn-ea"/>
                    <a:sym typeface="+mn-lt"/>
                  </a:rPr>
                  <a:t>扩展</a:t>
                </a:r>
                <a:r>
                  <a:rPr lang="en-US" altLang="zh-CN" dirty="0">
                    <a:solidFill>
                      <a:schemeClr val="bg1"/>
                    </a:solidFill>
                    <a:cs typeface="+mn-ea"/>
                    <a:sym typeface="+mn-lt"/>
                  </a:rPr>
                  <a:t>4</a:t>
                </a:r>
                <a:r>
                  <a:rPr lang="zh-CN" altLang="en-US" dirty="0">
                    <a:solidFill>
                      <a:schemeClr val="bg1"/>
                    </a:solidFill>
                    <a:cs typeface="+mn-ea"/>
                    <a:sym typeface="+mn-lt"/>
                  </a:rPr>
                  <a:t>：</a:t>
                </a:r>
                <a14:m>
                  <m:oMath xmlns:m="http://schemas.openxmlformats.org/officeDocument/2006/math">
                    <m:sSup>
                      <m:sSupPr>
                        <m:ctrlPr>
                          <a:rPr lang="en-US" altLang="zh-CN" i="1" smtClean="0">
                            <a:solidFill>
                              <a:schemeClr val="bg1"/>
                            </a:solidFill>
                            <a:latin typeface="Cambria Math" panose="02040503050406030204" pitchFamily="18" charset="0"/>
                            <a:cs typeface="+mn-ea"/>
                            <a:sym typeface="+mn-lt"/>
                          </a:rPr>
                        </m:ctrlPr>
                      </m:sSupPr>
                      <m:e>
                        <m:r>
                          <a:rPr lang="en-US" altLang="zh-CN" b="0" i="1" smtClean="0">
                            <a:solidFill>
                              <a:schemeClr val="bg1"/>
                            </a:solidFill>
                            <a:latin typeface="Cambria Math" panose="02040503050406030204" pitchFamily="18" charset="0"/>
                            <a:cs typeface="+mn-ea"/>
                            <a:sym typeface="+mn-lt"/>
                          </a:rPr>
                          <m:t>𝑅𝑉</m:t>
                        </m:r>
                      </m:e>
                      <m:sup>
                        <m:r>
                          <m:rPr>
                            <m:sty m:val="p"/>
                          </m:rPr>
                          <a:rPr lang="en-US" altLang="zh-CN" i="1">
                            <a:solidFill>
                              <a:schemeClr val="bg1"/>
                            </a:solidFill>
                            <a:latin typeface="Cambria Math" panose="02040503050406030204" pitchFamily="18" charset="0"/>
                            <a:cs typeface="+mn-ea"/>
                            <a:sym typeface="+mn-lt"/>
                          </a:rPr>
                          <m:t>scale</m:t>
                        </m:r>
                      </m:sup>
                    </m:sSup>
                  </m:oMath>
                </a14:m>
                <a:endParaRPr kumimoji="0" lang="en-US" altLang="zh-CN" b="0" i="0" u="none" strike="noStrike" kern="1200" cap="none" spc="0" normalizeH="0" baseline="0" noProof="0" dirty="0">
                  <a:ln>
                    <a:noFill/>
                  </a:ln>
                  <a:solidFill>
                    <a:schemeClr val="bg1"/>
                  </a:solidFill>
                  <a:effectLst/>
                  <a:uLnTx/>
                  <a:uFillTx/>
                  <a:cs typeface="+mn-ea"/>
                  <a:sym typeface="+mn-lt"/>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75918" y="958622"/>
                <a:ext cx="2232811" cy="379656"/>
              </a:xfrm>
              <a:prstGeom prst="rect">
                <a:avLst/>
              </a:prstGeom>
              <a:blipFill rotWithShape="1">
                <a:blip r:embed="rId3"/>
                <a:stretch>
                  <a:fillRect l="-28" t="-107" r="7" b="88"/>
                </a:stretch>
              </a:blipFill>
            </p:spPr>
            <p:txBody>
              <a:bodyPr/>
              <a:lstStyle/>
              <a:p>
                <a:r>
                  <a:rPr lang="zh-CN" altLang="en-US">
                    <a:noFill/>
                  </a:rPr>
                  <a:t> </a:t>
                </a:r>
              </a:p>
            </p:txBody>
          </p:sp>
        </mc:Fallback>
      </mc:AlternateContent>
      <p:pic>
        <p:nvPicPr>
          <p:cNvPr id="11" name="图片 10"/>
          <p:cNvPicPr>
            <a:picLocks noChangeAspect="1"/>
          </p:cNvPicPr>
          <p:nvPr/>
        </p:nvPicPr>
        <p:blipFill>
          <a:blip r:embed="rId4">
            <a:clrChange>
              <a:clrFrom>
                <a:srgbClr val="FFFFFF"/>
              </a:clrFrom>
              <a:clrTo>
                <a:srgbClr val="FFFFFF">
                  <a:alpha val="0"/>
                </a:srgbClr>
              </a:clrTo>
            </a:clrChange>
          </a:blip>
          <a:stretch>
            <a:fillRect/>
          </a:stretch>
        </p:blipFill>
        <p:spPr>
          <a:xfrm>
            <a:off x="2324247" y="2633526"/>
            <a:ext cx="7269284" cy="3815897"/>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随机波动率模型</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87</a:t>
            </a:fld>
            <a:endParaRPr lang="zh-CN" altLang="en-US" dirty="0"/>
          </a:p>
        </p:txBody>
      </p:sp>
      <p:sp>
        <p:nvSpPr>
          <p:cNvPr id="4" name="文本框 3"/>
          <p:cNvSpPr txBox="1"/>
          <p:nvPr/>
        </p:nvSpPr>
        <p:spPr>
          <a:xfrm>
            <a:off x="556380" y="1620651"/>
            <a:ext cx="5267234" cy="4363759"/>
          </a:xfrm>
          <a:prstGeom prst="rect">
            <a:avLst/>
          </a:prstGeom>
          <a:noFill/>
          <a:ln w="19050">
            <a:solidFill>
              <a:srgbClr val="972022"/>
            </a:solidFill>
            <a:prstDash val="sysDash"/>
          </a:ln>
        </p:spPr>
        <p:txBody>
          <a:bodyPr wrap="square" rtlCol="0">
            <a:spAutoFit/>
          </a:bodyPr>
          <a:lstStyle/>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给定存续期限，期权的隐含波动率和执行价格</a:t>
            </a:r>
            <a:r>
              <a:rPr lang="en-US" altLang="zh-CN" sz="1600" dirty="0">
                <a:solidFill>
                  <a:prstClr val="black"/>
                </a:solidFill>
                <a:latin typeface="Times New Roman" panose="02020603050405020304"/>
                <a:ea typeface="微软雅黑" panose="020B0503020204020204" pitchFamily="34" charset="-122"/>
                <a:cs typeface="+mn-ea"/>
                <a:sym typeface="+mn-lt"/>
              </a:rPr>
              <a:t>/</a:t>
            </a:r>
            <a:r>
              <a:rPr lang="zh-CN" altLang="en-US" sz="1600" dirty="0">
                <a:solidFill>
                  <a:prstClr val="black"/>
                </a:solidFill>
                <a:latin typeface="Times New Roman" panose="02020603050405020304"/>
                <a:ea typeface="微软雅黑" panose="020B0503020204020204" pitchFamily="34" charset="-122"/>
                <a:cs typeface="+mn-ea"/>
                <a:sym typeface="+mn-lt"/>
              </a:rPr>
              <a:t>标的价格之间的关系。</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由于给定相同执行价格、标的价格、存续期限情况下，欧式看涨期权的和欧式看跌期权的计算得出的隐含波动率相同，因而讨论波动率微笑对看涨看跌同时成立。</a:t>
            </a:r>
            <a:endParaRPr lang="en-US" altLang="zh-CN" dirty="0">
              <a:solidFill>
                <a:srgbClr val="000000"/>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股票期权往往呈现</a:t>
            </a:r>
            <a:r>
              <a:rPr lang="en-US" altLang="zh-CN" sz="1600" dirty="0">
                <a:solidFill>
                  <a:prstClr val="black"/>
                </a:solidFill>
                <a:latin typeface="Times New Roman" panose="02020603050405020304"/>
                <a:ea typeface="微软雅黑" panose="020B0503020204020204" pitchFamily="34" charset="-122"/>
                <a:cs typeface="+mn-ea"/>
                <a:sym typeface="+mn-lt"/>
              </a:rPr>
              <a:t> </a:t>
            </a:r>
            <a:r>
              <a:rPr lang="en-US" altLang="zh-CN" sz="1600" i="1" dirty="0">
                <a:solidFill>
                  <a:prstClr val="black"/>
                </a:solidFill>
                <a:latin typeface="Times New Roman" panose="02020603050405020304"/>
                <a:ea typeface="微软雅黑" panose="020B0503020204020204" pitchFamily="34" charset="-122"/>
                <a:cs typeface="+mn-ea"/>
                <a:sym typeface="+mn-lt"/>
              </a:rPr>
              <a:t>downward sloping </a:t>
            </a:r>
            <a:r>
              <a:rPr lang="zh-CN" altLang="en-US" sz="1600" dirty="0">
                <a:solidFill>
                  <a:prstClr val="black"/>
                </a:solidFill>
                <a:latin typeface="Times New Roman" panose="02020603050405020304"/>
                <a:ea typeface="微软雅黑" panose="020B0503020204020204" pitchFamily="34" charset="-122"/>
                <a:cs typeface="+mn-ea"/>
                <a:sym typeface="+mn-lt"/>
              </a:rPr>
              <a:t>的现象，而货币期权呈现倒“</a:t>
            </a:r>
            <a:r>
              <a:rPr lang="en-US" altLang="zh-CN" sz="1600" dirty="0">
                <a:solidFill>
                  <a:prstClr val="black"/>
                </a:solidFill>
                <a:latin typeface="Times New Roman" panose="02020603050405020304"/>
                <a:ea typeface="微软雅黑" panose="020B0503020204020204" pitchFamily="34" charset="-122"/>
                <a:cs typeface="+mn-ea"/>
                <a:sym typeface="+mn-lt"/>
              </a:rPr>
              <a:t>U</a:t>
            </a:r>
            <a:r>
              <a:rPr lang="zh-CN" altLang="en-US" sz="1600" dirty="0">
                <a:solidFill>
                  <a:prstClr val="black"/>
                </a:solidFill>
                <a:latin typeface="Times New Roman" panose="02020603050405020304"/>
                <a:ea typeface="微软雅黑" panose="020B0503020204020204" pitchFamily="34" charset="-122"/>
                <a:cs typeface="+mn-ea"/>
                <a:sym typeface="+mn-lt"/>
              </a:rPr>
              <a:t>”的结构。</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Arial" panose="020B0604020202020204" pitchFamily="34" charset="0"/>
              <a:buChar char="•"/>
              <a:defRPr/>
            </a:pPr>
            <a:r>
              <a:rPr lang="zh-CN" altLang="en-US" sz="1600" dirty="0">
                <a:solidFill>
                  <a:prstClr val="black"/>
                </a:solidFill>
                <a:latin typeface="Times New Roman" panose="02020603050405020304"/>
                <a:ea typeface="微软雅黑" panose="020B0503020204020204" pitchFamily="34" charset="-122"/>
                <a:cs typeface="+mn-ea"/>
                <a:sym typeface="+mn-lt"/>
              </a:rPr>
              <a:t>通过在某一时间到期的波动率微笑，我们可以确定对应这一时间的资产价格隐含概率分布（风险中性概率）</a:t>
            </a: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p:sp>
        <p:nvSpPr>
          <p:cNvPr id="5" name="文本框 4"/>
          <p:cNvSpPr txBox="1"/>
          <p:nvPr/>
        </p:nvSpPr>
        <p:spPr>
          <a:xfrm>
            <a:off x="556380" y="1154932"/>
            <a:ext cx="1357087"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波动率微笑</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文本框 5"/>
          <p:cNvSpPr txBox="1"/>
          <p:nvPr/>
        </p:nvSpPr>
        <p:spPr>
          <a:xfrm>
            <a:off x="6180511" y="3101378"/>
            <a:ext cx="5257800" cy="307777"/>
          </a:xfrm>
          <a:prstGeom prst="rect">
            <a:avLst/>
          </a:prstGeom>
          <a:noFill/>
        </p:spPr>
        <p:txBody>
          <a:bodyPr wrap="square">
            <a:spAutoFit/>
          </a:bodyPr>
          <a:lstStyle/>
          <a:p>
            <a:pPr marL="0" marR="0" lvl="0" indent="0" algn="ctr" defTabSz="914400" rtl="0" eaLnBrk="1" fontAlgn="auto" latinLnBrk="0" hangingPunct="1">
              <a:spcAft>
                <a:spcPts val="50"/>
              </a:spcAft>
              <a:buClrTx/>
              <a:buSzTx/>
              <a:buFontTx/>
              <a:buNone/>
              <a:defRPr/>
            </a:pPr>
            <a:r>
              <a:rPr lang="zh-CN" altLang="en-US" sz="1400" dirty="0">
                <a:solidFill>
                  <a:prstClr val="black"/>
                </a:solidFill>
                <a:cs typeface="+mn-ea"/>
                <a:sym typeface="+mn-lt"/>
              </a:rPr>
              <a:t>货币</a:t>
            </a:r>
            <a:r>
              <a:rPr kumimoji="0" lang="zh-CN" altLang="en-US" sz="1400" b="0" i="0" u="none" strike="noStrike" kern="1200" cap="none" spc="0" normalizeH="0" baseline="0" noProof="0" dirty="0">
                <a:ln>
                  <a:noFill/>
                </a:ln>
                <a:solidFill>
                  <a:prstClr val="black"/>
                </a:solidFill>
                <a:effectLst/>
                <a:uLnTx/>
                <a:uFillTx/>
                <a:cs typeface="+mn-ea"/>
                <a:sym typeface="+mn-lt"/>
              </a:rPr>
              <a:t>期权的波动性微笑</a:t>
            </a:r>
          </a:p>
        </p:txBody>
      </p:sp>
      <p:pic>
        <p:nvPicPr>
          <p:cNvPr id="7" name="图片 6"/>
          <p:cNvPicPr>
            <a:picLocks noChangeAspect="1"/>
          </p:cNvPicPr>
          <p:nvPr/>
        </p:nvPicPr>
        <p:blipFill>
          <a:blip r:embed="rId2"/>
          <a:stretch>
            <a:fillRect/>
          </a:stretch>
        </p:blipFill>
        <p:spPr>
          <a:xfrm>
            <a:off x="6921202" y="931169"/>
            <a:ext cx="3590440" cy="2087031"/>
          </a:xfrm>
          <a:prstGeom prst="rect">
            <a:avLst/>
          </a:prstGeom>
        </p:spPr>
      </p:pic>
      <p:pic>
        <p:nvPicPr>
          <p:cNvPr id="8" name="图片 7"/>
          <p:cNvPicPr>
            <a:picLocks noChangeAspect="1"/>
          </p:cNvPicPr>
          <p:nvPr/>
        </p:nvPicPr>
        <p:blipFill>
          <a:blip r:embed="rId3"/>
          <a:stretch>
            <a:fillRect/>
          </a:stretch>
        </p:blipFill>
        <p:spPr>
          <a:xfrm>
            <a:off x="7189344" y="3492333"/>
            <a:ext cx="2944116" cy="2450136"/>
          </a:xfrm>
          <a:prstGeom prst="rect">
            <a:avLst/>
          </a:prstGeom>
        </p:spPr>
      </p:pic>
      <p:sp>
        <p:nvSpPr>
          <p:cNvPr id="9" name="文本框 8"/>
          <p:cNvSpPr txBox="1"/>
          <p:nvPr/>
        </p:nvSpPr>
        <p:spPr>
          <a:xfrm>
            <a:off x="6368388" y="5962314"/>
            <a:ext cx="5257800" cy="307777"/>
          </a:xfrm>
          <a:prstGeom prst="rect">
            <a:avLst/>
          </a:prstGeom>
          <a:noFill/>
        </p:spPr>
        <p:txBody>
          <a:bodyPr wrap="square">
            <a:spAutoFit/>
          </a:bodyPr>
          <a:lstStyle/>
          <a:p>
            <a:pPr marL="0" marR="0" lvl="0" indent="0" algn="ctr" defTabSz="914400" rtl="0" eaLnBrk="1" fontAlgn="auto" latinLnBrk="0" hangingPunct="1">
              <a:spcAft>
                <a:spcPts val="50"/>
              </a:spcAft>
              <a:buClrTx/>
              <a:buSzTx/>
              <a:buFontTx/>
              <a:buNone/>
              <a:defRPr/>
            </a:pPr>
            <a:r>
              <a:rPr kumimoji="0" lang="zh-CN" altLang="en-US" sz="1400" b="0" i="0" u="none" strike="noStrike" kern="1200" cap="none" spc="0" normalizeH="0" baseline="0" noProof="0" dirty="0">
                <a:ln>
                  <a:noFill/>
                </a:ln>
                <a:solidFill>
                  <a:prstClr val="black"/>
                </a:solidFill>
                <a:effectLst/>
                <a:uLnTx/>
                <a:uFillTx/>
                <a:cs typeface="+mn-ea"/>
                <a:sym typeface="+mn-lt"/>
              </a:rPr>
              <a:t>股票期权的波动性微笑</a:t>
            </a:r>
          </a:p>
        </p:txBody>
      </p:sp>
      <p:sp>
        <p:nvSpPr>
          <p:cNvPr id="10" name="文本框 9"/>
          <p:cNvSpPr txBox="1"/>
          <p:nvPr/>
        </p:nvSpPr>
        <p:spPr>
          <a:xfrm>
            <a:off x="9439496" y="566415"/>
            <a:ext cx="1784315" cy="646331"/>
          </a:xfrm>
          <a:prstGeom prst="rect">
            <a:avLst/>
          </a:prstGeom>
          <a:noFill/>
        </p:spPr>
        <p:txBody>
          <a:bodyPr wrap="square">
            <a:spAutoFit/>
          </a:bodyPr>
          <a:lstStyle/>
          <a:p>
            <a:r>
              <a:rPr lang="zh-CN" altLang="en-US" dirty="0">
                <a:solidFill>
                  <a:srgbClr val="FF0000"/>
                </a:solidFill>
              </a:rPr>
              <a:t>实际情况与</a:t>
            </a:r>
            <a:r>
              <a:rPr lang="en-US" altLang="zh-CN" dirty="0">
                <a:solidFill>
                  <a:srgbClr val="FF0000"/>
                </a:solidFill>
              </a:rPr>
              <a:t>BS</a:t>
            </a:r>
            <a:r>
              <a:rPr lang="zh-CN" altLang="en-US" dirty="0">
                <a:solidFill>
                  <a:srgbClr val="FF0000"/>
                </a:solidFill>
              </a:rPr>
              <a:t>公式假设不同</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7525" y="0"/>
            <a:ext cx="10515600" cy="1058545"/>
          </a:xfrm>
        </p:spPr>
        <p:txBody>
          <a:bodyPr>
            <a:normAutofit/>
          </a:bodyPr>
          <a:lstStyle/>
          <a:p>
            <a:pPr>
              <a:lnSpc>
                <a:spcPct val="100000"/>
              </a:lnSpc>
              <a:spcAft>
                <a:spcPts val="50"/>
              </a:spcAft>
            </a:pPr>
            <a:r>
              <a:rPr lang="en-US" altLang="zh-CN" i="1" dirty="0">
                <a:latin typeface="+mn-lt"/>
                <a:ea typeface="+mn-ea"/>
                <a:cs typeface="+mn-ea"/>
                <a:sym typeface="+mn-lt"/>
              </a:rPr>
              <a:t>Volatility Smiles </a:t>
            </a:r>
          </a:p>
        </p:txBody>
      </p:sp>
      <p:sp>
        <p:nvSpPr>
          <p:cNvPr id="30" name="文本框 29"/>
          <p:cNvSpPr txBox="1"/>
          <p:nvPr/>
        </p:nvSpPr>
        <p:spPr>
          <a:xfrm>
            <a:off x="556379" y="1620651"/>
            <a:ext cx="5267234" cy="4363759"/>
          </a:xfrm>
          <a:prstGeom prst="rect">
            <a:avLst/>
          </a:prstGeom>
          <a:noFill/>
          <a:ln w="19050">
            <a:solidFill>
              <a:srgbClr val="972022"/>
            </a:solidFill>
            <a:prstDash val="sysDash"/>
          </a:ln>
        </p:spPr>
        <p:txBody>
          <a:bodyPr wrap="square" rtlCol="0">
            <a:spAutoFit/>
          </a:bodyPr>
          <a:lstStyle/>
          <a:p>
            <a:pPr>
              <a:lnSpc>
                <a:spcPct val="130000"/>
              </a:lnSpc>
              <a:spcBef>
                <a:spcPts val="300"/>
              </a:spcBef>
              <a:spcAft>
                <a:spcPts val="300"/>
              </a:spcAft>
              <a:defRPr/>
            </a:pPr>
            <a:r>
              <a:rPr lang="zh-CN" altLang="en-US" sz="1600" dirty="0">
                <a:solidFill>
                  <a:prstClr val="black"/>
                </a:solidFill>
                <a:latin typeface="Times New Roman" panose="02020603050405020304"/>
                <a:ea typeface="微软雅黑" panose="020B0503020204020204" pitchFamily="34" charset="-122"/>
                <a:cs typeface="+mn-ea"/>
                <a:sym typeface="+mn-lt"/>
              </a:rPr>
              <a:t>对波动率微笑现象的描述：</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现实市场中货币资产的收益率分布呈现出尖峰肥尾的特征，相比于对数正态分布，低估了深度实值和深度虚值期权的概率，对应低估其了价格</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现实世界中金融资产的收益率分布呈现出左边肥尾右边瘦尾部特征，相比于对数正态分布，低估低执行价格期权的隐含波动率</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a:lnSpc>
                <a:spcPct val="130000"/>
              </a:lnSpc>
              <a:spcBef>
                <a:spcPts val="300"/>
              </a:spcBef>
              <a:spcAft>
                <a:spcPts val="300"/>
              </a:spcAft>
              <a:defRPr/>
            </a:pPr>
            <a:r>
              <a:rPr lang="zh-CN" altLang="en-US" sz="1600" dirty="0">
                <a:solidFill>
                  <a:prstClr val="black"/>
                </a:solidFill>
                <a:latin typeface="Times New Roman" panose="02020603050405020304"/>
                <a:ea typeface="微软雅黑" panose="020B0503020204020204" pitchFamily="34" charset="-122"/>
                <a:cs typeface="+mn-ea"/>
                <a:sym typeface="+mn-lt"/>
              </a:rPr>
              <a:t>对股票期权的解释：</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杠杆效应：股票价格下跌，杠杆增加，波动率增加</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波动率反馈效应：外部原因导致波动率上涨，投资者需要更高的回报，因此股票价格下降</a:t>
            </a:r>
            <a:endParaRPr lang="en-US" altLang="zh-CN" sz="1600" dirty="0">
              <a:solidFill>
                <a:prstClr val="black"/>
              </a:solidFill>
              <a:latin typeface="Times New Roman" panose="02020603050405020304"/>
              <a:ea typeface="微软雅黑" panose="020B0503020204020204" pitchFamily="34" charset="-122"/>
              <a:cs typeface="+mn-ea"/>
              <a:sym typeface="+mn-lt"/>
            </a:endParaRPr>
          </a:p>
          <a:p>
            <a:pPr marL="285750" indent="-285750">
              <a:lnSpc>
                <a:spcPct val="130000"/>
              </a:lnSpc>
              <a:spcBef>
                <a:spcPts val="300"/>
              </a:spcBef>
              <a:spcAft>
                <a:spcPts val="300"/>
              </a:spcAft>
              <a:buFont typeface="Wingdings" panose="05000000000000000000" pitchFamily="2" charset="2"/>
              <a:buChar char="ü"/>
              <a:defRPr/>
            </a:pPr>
            <a:r>
              <a:rPr lang="zh-CN" altLang="en-US" sz="1600" dirty="0">
                <a:solidFill>
                  <a:prstClr val="black"/>
                </a:solidFill>
                <a:latin typeface="Times New Roman" panose="02020603050405020304"/>
                <a:ea typeface="微软雅黑" panose="020B0503020204020204" pitchFamily="34" charset="-122"/>
                <a:cs typeface="+mn-ea"/>
                <a:sym typeface="+mn-lt"/>
              </a:rPr>
              <a:t>暴跌恐惧：其对深度虚值期权赋予了较高价值</a:t>
            </a:r>
            <a:endParaRPr lang="en-US" altLang="zh-CN" sz="1600" dirty="0">
              <a:solidFill>
                <a:prstClr val="black"/>
              </a:solidFill>
              <a:latin typeface="Times New Roman" panose="02020603050405020304"/>
              <a:ea typeface="微软雅黑" panose="020B0503020204020204" pitchFamily="34" charset="-122"/>
              <a:cs typeface="+mn-ea"/>
              <a:sym typeface="+mn-lt"/>
            </a:endParaRPr>
          </a:p>
        </p:txBody>
      </p:sp>
      <p:sp>
        <p:nvSpPr>
          <p:cNvPr id="31" name="文本框 30"/>
          <p:cNvSpPr txBox="1"/>
          <p:nvPr/>
        </p:nvSpPr>
        <p:spPr>
          <a:xfrm>
            <a:off x="556380" y="1154932"/>
            <a:ext cx="1873554"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lang="zh-CN" altLang="en-US" dirty="0">
                <a:solidFill>
                  <a:prstClr val="white"/>
                </a:solidFill>
                <a:cs typeface="+mn-ea"/>
                <a:sym typeface="+mn-lt"/>
              </a:rPr>
              <a:t>现象描述与解释</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 name="灯片编号占位符 1"/>
          <p:cNvSpPr>
            <a:spLocks noGrp="1"/>
          </p:cNvSpPr>
          <p:nvPr>
            <p:ph type="sldNum" sz="quarter" idx="12"/>
          </p:nvPr>
        </p:nvSpPr>
        <p:spPr/>
        <p:txBody>
          <a:bodyPr/>
          <a:lstStyle/>
          <a:p>
            <a:fld id="{1EA6C56D-0CE0-47FB-86BA-7B1B4E55B176}" type="slidenum">
              <a:rPr lang="zh-CN" altLang="en-US" smtClean="0"/>
              <a:t>88</a:t>
            </a:fld>
            <a:endParaRPr lang="zh-CN" altLang="en-US" dirty="0"/>
          </a:p>
        </p:txBody>
      </p:sp>
      <p:pic>
        <p:nvPicPr>
          <p:cNvPr id="11" name="图片 10"/>
          <p:cNvPicPr>
            <a:picLocks noChangeAspect="1"/>
          </p:cNvPicPr>
          <p:nvPr/>
        </p:nvPicPr>
        <p:blipFill>
          <a:blip r:embed="rId3"/>
          <a:stretch>
            <a:fillRect/>
          </a:stretch>
        </p:blipFill>
        <p:spPr>
          <a:xfrm>
            <a:off x="7001467" y="3579237"/>
            <a:ext cx="3617524" cy="2455266"/>
          </a:xfrm>
          <a:prstGeom prst="rect">
            <a:avLst/>
          </a:prstGeom>
        </p:spPr>
      </p:pic>
      <p:sp>
        <p:nvSpPr>
          <p:cNvPr id="15" name="文本框 14"/>
          <p:cNvSpPr txBox="1"/>
          <p:nvPr/>
        </p:nvSpPr>
        <p:spPr>
          <a:xfrm>
            <a:off x="6287672" y="6034503"/>
            <a:ext cx="5257800" cy="307777"/>
          </a:xfrm>
          <a:prstGeom prst="rect">
            <a:avLst/>
          </a:prstGeom>
          <a:noFill/>
        </p:spPr>
        <p:txBody>
          <a:bodyPr wrap="square">
            <a:spAutoFit/>
          </a:bodyPr>
          <a:lstStyle/>
          <a:p>
            <a:pPr marL="0" marR="0" lvl="0" indent="0" algn="ctr" defTabSz="914400" rtl="0" eaLnBrk="1" fontAlgn="auto" latinLnBrk="0" hangingPunct="1">
              <a:spcAft>
                <a:spcPts val="50"/>
              </a:spcAft>
              <a:buClrTx/>
              <a:buSzTx/>
              <a:buFontTx/>
              <a:buNone/>
              <a:defRPr/>
            </a:pPr>
            <a:r>
              <a:rPr kumimoji="0" lang="zh-CN" altLang="en-US" sz="1400" b="0" i="0" u="none" strike="noStrike" kern="1200" cap="none" spc="0" normalizeH="0" baseline="0" noProof="0" dirty="0">
                <a:ln>
                  <a:noFill/>
                </a:ln>
                <a:solidFill>
                  <a:prstClr val="black"/>
                </a:solidFill>
                <a:effectLst/>
                <a:uLnTx/>
                <a:uFillTx/>
                <a:cs typeface="+mn-ea"/>
                <a:sym typeface="+mn-lt"/>
              </a:rPr>
              <a:t>股票期权的隐含分布和对数正态分布</a:t>
            </a:r>
          </a:p>
        </p:txBody>
      </p:sp>
      <p:sp>
        <p:nvSpPr>
          <p:cNvPr id="4" name="文本框 3"/>
          <p:cNvSpPr txBox="1"/>
          <p:nvPr/>
        </p:nvSpPr>
        <p:spPr>
          <a:xfrm>
            <a:off x="6261805" y="3362915"/>
            <a:ext cx="5257800" cy="307777"/>
          </a:xfrm>
          <a:prstGeom prst="rect">
            <a:avLst/>
          </a:prstGeom>
          <a:noFill/>
        </p:spPr>
        <p:txBody>
          <a:bodyPr wrap="square">
            <a:spAutoFit/>
          </a:bodyPr>
          <a:lstStyle/>
          <a:p>
            <a:pPr marL="0" marR="0" lvl="0" indent="0" algn="ctr" defTabSz="914400" rtl="0" eaLnBrk="1" fontAlgn="auto" latinLnBrk="0" hangingPunct="1">
              <a:spcAft>
                <a:spcPts val="50"/>
              </a:spcAft>
              <a:buClrTx/>
              <a:buSzTx/>
              <a:buFontTx/>
              <a:buNone/>
              <a:defRPr/>
            </a:pPr>
            <a:r>
              <a:rPr lang="zh-CN" altLang="en-US" sz="1400" dirty="0">
                <a:solidFill>
                  <a:prstClr val="black"/>
                </a:solidFill>
                <a:cs typeface="+mn-ea"/>
                <a:sym typeface="+mn-lt"/>
              </a:rPr>
              <a:t>货币</a:t>
            </a:r>
            <a:r>
              <a:rPr kumimoji="0" lang="zh-CN" altLang="en-US" sz="1400" b="0" i="0" u="none" strike="noStrike" kern="1200" cap="none" spc="0" normalizeH="0" baseline="0" noProof="0" dirty="0">
                <a:ln>
                  <a:noFill/>
                </a:ln>
                <a:solidFill>
                  <a:prstClr val="black"/>
                </a:solidFill>
                <a:effectLst/>
                <a:uLnTx/>
                <a:uFillTx/>
                <a:cs typeface="+mn-ea"/>
                <a:sym typeface="+mn-lt"/>
              </a:rPr>
              <a:t>期权的隐含分布和对数正态分布</a:t>
            </a:r>
          </a:p>
        </p:txBody>
      </p:sp>
      <p:pic>
        <p:nvPicPr>
          <p:cNvPr id="5" name="图片 4"/>
          <p:cNvPicPr>
            <a:picLocks noChangeAspect="1"/>
          </p:cNvPicPr>
          <p:nvPr/>
        </p:nvPicPr>
        <p:blipFill>
          <a:blip r:embed="rId4"/>
          <a:stretch>
            <a:fillRect/>
          </a:stretch>
        </p:blipFill>
        <p:spPr>
          <a:xfrm>
            <a:off x="7001467" y="872134"/>
            <a:ext cx="3417499" cy="2356213"/>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局部波动率模型</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89</a:t>
            </a:fld>
            <a:endParaRPr lang="zh-CN" altLang="en-US" dirty="0"/>
          </a:p>
        </p:txBody>
      </p:sp>
      <p:sp>
        <p:nvSpPr>
          <p:cNvPr id="4" name="文本框 3"/>
          <p:cNvSpPr txBox="1"/>
          <p:nvPr/>
        </p:nvSpPr>
        <p:spPr>
          <a:xfrm>
            <a:off x="375919" y="958622"/>
            <a:ext cx="1354270"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schemeClr val="bg1"/>
                </a:solidFill>
                <a:effectLst/>
                <a:uLnTx/>
                <a:uFillTx/>
                <a:cs typeface="+mn-ea"/>
                <a:sym typeface="+mn-lt"/>
              </a:rPr>
              <a:t>定义</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
        <p:nvSpPr>
          <p:cNvPr id="5" name="文本框 4"/>
          <p:cNvSpPr txBox="1"/>
          <p:nvPr/>
        </p:nvSpPr>
        <p:spPr>
          <a:xfrm>
            <a:off x="375918" y="1342239"/>
            <a:ext cx="11531600" cy="2951898"/>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B-S</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的基础上进行改进：</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其中</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rt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为无风险利率，</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qt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为股利，波动率不再是个恒定值，而是</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瞬时波动率</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，最终推导出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Dupire Equation</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3444389" y="1618052"/>
            <a:ext cx="4405844" cy="671250"/>
          </a:xfrm>
          <a:prstGeom prst="rect">
            <a:avLst/>
          </a:prstGeom>
        </p:spPr>
      </p:pic>
      <p:sp>
        <p:nvSpPr>
          <p:cNvPr id="10" name="文本框 9"/>
          <p:cNvSpPr txBox="1"/>
          <p:nvPr/>
        </p:nvSpPr>
        <p:spPr>
          <a:xfrm>
            <a:off x="6373307" y="1724223"/>
            <a:ext cx="430906" cy="458908"/>
          </a:xfrm>
          <a:prstGeom prst="rect">
            <a:avLst/>
          </a:prstGeom>
          <a:noFill/>
          <a:ln w="19050">
            <a:solidFill>
              <a:srgbClr val="972022"/>
            </a:solidFill>
            <a:prstDash val="sysDash"/>
          </a:ln>
        </p:spPr>
        <p:txBody>
          <a:bodyPr wrap="square" rtlCol="0">
            <a:spAutoFit/>
          </a:bodyPr>
          <a:lstStyle/>
          <a:p>
            <a:pPr indent="3048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3196070" y="2575491"/>
            <a:ext cx="5302877" cy="671250"/>
          </a:xfrm>
          <a:prstGeom prst="rect">
            <a:avLst/>
          </a:prstGeom>
        </p:spPr>
      </p:pic>
      <p:pic>
        <p:nvPicPr>
          <p:cNvPr id="14" name="图片 13"/>
          <p:cNvPicPr>
            <a:picLocks noChangeAspect="1"/>
          </p:cNvPicPr>
          <p:nvPr/>
        </p:nvPicPr>
        <p:blipFill>
          <a:blip r:embed="rId4"/>
          <a:stretch>
            <a:fillRect/>
          </a:stretch>
        </p:blipFill>
        <p:spPr>
          <a:xfrm>
            <a:off x="4007225" y="3215555"/>
            <a:ext cx="3345364" cy="838458"/>
          </a:xfrm>
          <a:prstGeom prst="rect">
            <a:avLst/>
          </a:prstGeom>
        </p:spPr>
      </p:pic>
      <p:pic>
        <p:nvPicPr>
          <p:cNvPr id="16" name="图片 15"/>
          <p:cNvPicPr>
            <a:picLocks noChangeAspect="1"/>
          </p:cNvPicPr>
          <p:nvPr/>
        </p:nvPicPr>
        <p:blipFill>
          <a:blip r:embed="rId5"/>
          <a:stretch>
            <a:fillRect/>
          </a:stretch>
        </p:blipFill>
        <p:spPr>
          <a:xfrm>
            <a:off x="6096000" y="1377928"/>
            <a:ext cx="1211685" cy="2743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zh-CN" altLang="en-US" dirty="0">
                <a:latin typeface="+mn-lt"/>
                <a:ea typeface="+mn-ea"/>
                <a:cs typeface="+mn-ea"/>
                <a:sym typeface="+mn-lt"/>
              </a:rPr>
              <a:t>期权定价模型</a:t>
            </a:r>
            <a:r>
              <a:rPr lang="en-US" altLang="zh-CN" dirty="0">
                <a:latin typeface="+mn-lt"/>
                <a:ea typeface="+mn-ea"/>
                <a:cs typeface="+mn-ea"/>
                <a:sym typeface="+mn-lt"/>
              </a:rPr>
              <a:t>-Binomial Trees</a:t>
            </a:r>
            <a:endParaRPr lang="zh-CN" altLang="en-US" dirty="0">
              <a:latin typeface="+mn-lt"/>
              <a:ea typeface="+mn-ea"/>
              <a:cs typeface="+mn-ea"/>
              <a:sym typeface="+mn-lt"/>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A6C56D-0CE0-47FB-86BA-7B1B4E55B176}" type="slidenum">
              <a:rPr kumimoji="0" lang="zh-CN" altLang="en-US" sz="1800" b="0" i="0" u="none" strike="noStrike" kern="1200" cap="none" spc="0" normalizeH="0" baseline="0" noProof="0" smtClean="0">
                <a:ln>
                  <a:noFill/>
                </a:ln>
                <a:solidFill>
                  <a:prstClr val="white"/>
                </a:solidFill>
                <a:effectLst/>
                <a:uLnTx/>
                <a:uFillTx/>
                <a:latin typeface="Times New Roman" panose="02020603050405020304"/>
                <a:ea typeface="黑体" panose="02010609060101010101" pitchFamily="49" charset="-122"/>
                <a:cs typeface="+mn-cs"/>
              </a:rPr>
              <a:t>9</a:t>
            </a:fld>
            <a:endPar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黑体" panose="02010609060101010101" pitchFamily="49" charset="-122"/>
              <a:cs typeface="+mn-cs"/>
            </a:endParaRPr>
          </a:p>
        </p:txBody>
      </p:sp>
      <p:sp>
        <p:nvSpPr>
          <p:cNvPr id="8" name="文本框 7"/>
          <p:cNvSpPr txBox="1"/>
          <p:nvPr/>
        </p:nvSpPr>
        <p:spPr>
          <a:xfrm>
            <a:off x="330201" y="1275417"/>
            <a:ext cx="11531600" cy="5519460"/>
          </a:xfrm>
          <a:prstGeom prst="rect">
            <a:avLst/>
          </a:prstGeom>
          <a:noFill/>
          <a:ln w="19050">
            <a:solidFill>
              <a:srgbClr val="972022"/>
            </a:solidFill>
            <a:prstDash val="sysDash"/>
          </a:ln>
        </p:spPr>
        <p:txBody>
          <a:bodyPr wrap="square" rtlCol="0">
            <a:spAutoFit/>
          </a:bodyPr>
          <a:lstStyle/>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构建投资组合，包括</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1</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单位衍生品和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-Δ</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只股票，组合零时刻价值和组合一时刻的支付如下所示：</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选择组合权重以消除组合中的风险（使得组合在两个状态下的支付相等）</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消除风险后组合在两个时间中的价格</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rPr>
              <a:t>无风险组合的回报率应该等于无风险利率：</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5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50"/>
              </a:spcAft>
              <a:buClrTx/>
              <a:buSzTx/>
              <a:buFont typeface="Arial" panose="020B0604020202020204" pitchFamily="34" charset="0"/>
              <a:buChar char="•"/>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ea"/>
              <a:sym typeface="+mn-lt"/>
            </a:endParaRPr>
          </a:p>
        </p:txBody>
      </p:sp>
      <p:sp>
        <p:nvSpPr>
          <p:cNvPr id="11" name="文本框 10"/>
          <p:cNvSpPr txBox="1"/>
          <p:nvPr/>
        </p:nvSpPr>
        <p:spPr>
          <a:xfrm>
            <a:off x="330201" y="791766"/>
            <a:ext cx="1820332" cy="369332"/>
          </a:xfrm>
          <a:prstGeom prst="rect">
            <a:avLst/>
          </a:prstGeom>
          <a:solidFill>
            <a:srgbClr val="9C0308"/>
          </a:solidFill>
        </p:spPr>
        <p:txBody>
          <a:bodyPr wrap="square" rtlCol="0">
            <a:spAutoFit/>
          </a:bodyPr>
          <a:lstStyle/>
          <a:p>
            <a:pPr marL="0" marR="0" lvl="0" indent="0" algn="ctr" defTabSz="914400" rtl="0" eaLnBrk="1" fontAlgn="auto" latinLnBrk="0" hangingPunct="1">
              <a:lnSpc>
                <a:spcPct val="100000"/>
              </a:lnSpc>
              <a:spcBef>
                <a:spcPts val="0"/>
              </a:spcBef>
              <a:spcAft>
                <a:spcPts val="5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ea"/>
                <a:sym typeface="+mn-lt"/>
              </a:rPr>
              <a:t>风险消除法定价</a:t>
            </a:r>
          </a:p>
        </p:txBody>
      </p:sp>
      <p:pic>
        <p:nvPicPr>
          <p:cNvPr id="7" name="图片 6"/>
          <p:cNvPicPr>
            <a:picLocks noChangeAspect="1"/>
          </p:cNvPicPr>
          <p:nvPr/>
        </p:nvPicPr>
        <p:blipFill>
          <a:blip r:embed="rId3"/>
          <a:stretch>
            <a:fillRect/>
          </a:stretch>
        </p:blipFill>
        <p:spPr>
          <a:xfrm>
            <a:off x="3626389" y="1977573"/>
            <a:ext cx="1428823" cy="284709"/>
          </a:xfrm>
          <a:prstGeom prst="rect">
            <a:avLst/>
          </a:prstGeom>
        </p:spPr>
      </p:pic>
      <p:pic>
        <p:nvPicPr>
          <p:cNvPr id="10" name="图片 9"/>
          <p:cNvPicPr>
            <a:picLocks noChangeAspect="1"/>
          </p:cNvPicPr>
          <p:nvPr/>
        </p:nvPicPr>
        <p:blipFill>
          <a:blip r:embed="rId4"/>
          <a:stretch>
            <a:fillRect/>
          </a:stretch>
        </p:blipFill>
        <p:spPr>
          <a:xfrm>
            <a:off x="5647370" y="1773648"/>
            <a:ext cx="1549480" cy="679485"/>
          </a:xfrm>
          <a:prstGeom prst="rect">
            <a:avLst/>
          </a:prstGeom>
        </p:spPr>
      </p:pic>
      <p:cxnSp>
        <p:nvCxnSpPr>
          <p:cNvPr id="20" name="直接箭头连接符 19"/>
          <p:cNvCxnSpPr/>
          <p:nvPr/>
        </p:nvCxnSpPr>
        <p:spPr>
          <a:xfrm flipV="1">
            <a:off x="4987478" y="1893132"/>
            <a:ext cx="665701" cy="2066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4987477" y="2107310"/>
            <a:ext cx="665701" cy="1974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8" name="图片 27"/>
          <p:cNvPicPr>
            <a:picLocks noChangeAspect="1"/>
          </p:cNvPicPr>
          <p:nvPr/>
        </p:nvPicPr>
        <p:blipFill>
          <a:blip r:embed="rId5"/>
          <a:stretch>
            <a:fillRect/>
          </a:stretch>
        </p:blipFill>
        <p:spPr>
          <a:xfrm>
            <a:off x="3389770" y="2851332"/>
            <a:ext cx="4515082" cy="711237"/>
          </a:xfrm>
          <a:prstGeom prst="rect">
            <a:avLst/>
          </a:prstGeom>
        </p:spPr>
      </p:pic>
      <p:pic>
        <p:nvPicPr>
          <p:cNvPr id="30" name="图片 29"/>
          <p:cNvPicPr>
            <a:picLocks noChangeAspect="1"/>
          </p:cNvPicPr>
          <p:nvPr/>
        </p:nvPicPr>
        <p:blipFill>
          <a:blip r:embed="rId6"/>
          <a:stretch>
            <a:fillRect/>
          </a:stretch>
        </p:blipFill>
        <p:spPr>
          <a:xfrm>
            <a:off x="3646958" y="3877333"/>
            <a:ext cx="4000706" cy="1257365"/>
          </a:xfrm>
          <a:prstGeom prst="rect">
            <a:avLst/>
          </a:prstGeom>
        </p:spPr>
      </p:pic>
      <p:pic>
        <p:nvPicPr>
          <p:cNvPr id="32" name="图片 31"/>
          <p:cNvPicPr>
            <a:picLocks noChangeAspect="1"/>
          </p:cNvPicPr>
          <p:nvPr/>
        </p:nvPicPr>
        <p:blipFill>
          <a:blip r:embed="rId7"/>
          <a:stretch>
            <a:fillRect/>
          </a:stretch>
        </p:blipFill>
        <p:spPr>
          <a:xfrm>
            <a:off x="2694409" y="5480999"/>
            <a:ext cx="5905804" cy="114305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EA6C56D-0CE0-47FB-86BA-7B1B4E55B176}" type="slidenum">
              <a:rPr lang="zh-CN" altLang="en-US" smtClean="0"/>
              <a:t>90</a:t>
            </a:fld>
            <a:endParaRPr lang="zh-CN" altLang="en-US" dirty="0"/>
          </a:p>
        </p:txBody>
      </p:sp>
      <p:pic>
        <p:nvPicPr>
          <p:cNvPr id="7" name="图片 6"/>
          <p:cNvPicPr>
            <a:picLocks noChangeAspect="1"/>
          </p:cNvPicPr>
          <p:nvPr/>
        </p:nvPicPr>
        <p:blipFill>
          <a:blip r:embed="rId2">
            <a:clrChange>
              <a:clrFrom>
                <a:srgbClr val="F9F7EA"/>
              </a:clrFrom>
              <a:clrTo>
                <a:srgbClr val="F9F7EA">
                  <a:alpha val="0"/>
                </a:srgbClr>
              </a:clrTo>
            </a:clrChange>
            <a:extLst>
              <a:ext uri="{28A0092B-C50C-407E-A947-70E740481C1C}">
                <a14:useLocalDpi xmlns:a14="http://schemas.microsoft.com/office/drawing/2010/main" val="0"/>
              </a:ext>
            </a:extLst>
          </a:blip>
          <a:stretch>
            <a:fillRect/>
          </a:stretch>
        </p:blipFill>
        <p:spPr>
          <a:xfrm>
            <a:off x="574486" y="0"/>
            <a:ext cx="5305616" cy="6858000"/>
          </a:xfrm>
          <a:prstGeom prst="rect">
            <a:avLst/>
          </a:prstGeom>
        </p:spPr>
      </p:pic>
      <p:pic>
        <p:nvPicPr>
          <p:cNvPr id="9" name="图片 8"/>
          <p:cNvPicPr>
            <a:picLocks noChangeAspect="1"/>
          </p:cNvPicPr>
          <p:nvPr/>
        </p:nvPicPr>
        <p:blipFill>
          <a:blip r:embed="rId3">
            <a:clrChange>
              <a:clrFrom>
                <a:srgbClr val="F9F7EA"/>
              </a:clrFrom>
              <a:clrTo>
                <a:srgbClr val="F9F7EA">
                  <a:alpha val="0"/>
                </a:srgbClr>
              </a:clrTo>
            </a:clrChange>
            <a:extLst>
              <a:ext uri="{28A0092B-C50C-407E-A947-70E740481C1C}">
                <a14:useLocalDpi xmlns:a14="http://schemas.microsoft.com/office/drawing/2010/main" val="0"/>
              </a:ext>
            </a:extLst>
          </a:blip>
          <a:stretch>
            <a:fillRect/>
          </a:stretch>
        </p:blipFill>
        <p:spPr>
          <a:xfrm>
            <a:off x="6311898" y="0"/>
            <a:ext cx="5305616" cy="68580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EA6C56D-0CE0-47FB-86BA-7B1B4E55B176}" type="slidenum">
              <a:rPr lang="zh-CN" altLang="en-US" smtClean="0"/>
              <a:t>91</a:t>
            </a:fld>
            <a:endParaRPr lang="zh-CN" altLang="en-US" dirty="0"/>
          </a:p>
        </p:txBody>
      </p:sp>
      <p:pic>
        <p:nvPicPr>
          <p:cNvPr id="5" name="图片 4"/>
          <p:cNvPicPr>
            <a:picLocks noChangeAspect="1"/>
          </p:cNvPicPr>
          <p:nvPr/>
        </p:nvPicPr>
        <p:blipFill>
          <a:blip r:embed="rId2" cstate="print">
            <a:clrChange>
              <a:clrFrom>
                <a:srgbClr val="F9F7EA"/>
              </a:clrFrom>
              <a:clrTo>
                <a:srgbClr val="F9F7EA">
                  <a:alpha val="0"/>
                </a:srgbClr>
              </a:clrTo>
            </a:clrChange>
            <a:extLst>
              <a:ext uri="{28A0092B-C50C-407E-A947-70E740481C1C}">
                <a14:useLocalDpi xmlns:a14="http://schemas.microsoft.com/office/drawing/2010/main" val="0"/>
              </a:ext>
            </a:extLst>
          </a:blip>
          <a:stretch>
            <a:fillRect/>
          </a:stretch>
        </p:blipFill>
        <p:spPr>
          <a:xfrm>
            <a:off x="699245" y="285489"/>
            <a:ext cx="6006355" cy="355826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spcAft>
                <a:spcPts val="50"/>
              </a:spcAft>
            </a:pPr>
            <a:r>
              <a:rPr lang="en-US" altLang="zh-CN" dirty="0">
                <a:latin typeface="+mn-lt"/>
                <a:ea typeface="+mn-ea"/>
                <a:cs typeface="+mn-ea"/>
                <a:sym typeface="+mn-lt"/>
              </a:rPr>
              <a:t>Heston</a:t>
            </a:r>
            <a:r>
              <a:rPr lang="zh-CN" altLang="en-US" dirty="0">
                <a:latin typeface="+mn-lt"/>
                <a:ea typeface="+mn-ea"/>
                <a:cs typeface="+mn-ea"/>
                <a:sym typeface="+mn-lt"/>
              </a:rPr>
              <a:t>模型</a:t>
            </a:r>
            <a:r>
              <a:rPr lang="en-US" altLang="zh-CN" dirty="0">
                <a:latin typeface="+mn-lt"/>
                <a:ea typeface="+mn-ea"/>
                <a:cs typeface="+mn-ea"/>
                <a:sym typeface="+mn-lt"/>
              </a:rPr>
              <a:t>——Heston model</a:t>
            </a:r>
            <a:endParaRPr lang="zh-CN" altLang="en-US" dirty="0">
              <a:latin typeface="+mn-lt"/>
              <a:ea typeface="+mn-ea"/>
              <a:cs typeface="+mn-ea"/>
              <a:sym typeface="+mn-lt"/>
            </a:endParaRPr>
          </a:p>
        </p:txBody>
      </p:sp>
      <p:sp>
        <p:nvSpPr>
          <p:cNvPr id="8" name="文本框 7"/>
          <p:cNvSpPr txBox="1"/>
          <p:nvPr/>
        </p:nvSpPr>
        <p:spPr>
          <a:xfrm>
            <a:off x="375920" y="1463675"/>
            <a:ext cx="11531600" cy="2178050"/>
          </a:xfrm>
          <a:prstGeom prst="rect">
            <a:avLst/>
          </a:prstGeom>
          <a:noFill/>
          <a:ln w="19050">
            <a:solidFill>
              <a:srgbClr val="972022"/>
            </a:solidFill>
            <a:prstDash val="sysDash"/>
          </a:ln>
        </p:spPr>
        <p:txBody>
          <a:bodyPr wrap="square" rtlCol="0">
            <a:noAutofit/>
          </a:bodyPr>
          <a:lstStyle/>
          <a:p>
            <a:pPr marL="0" marR="0" lvl="0" indent="0" algn="l" defTabSz="914400" rtl="0" eaLnBrk="1" fontAlgn="auto" latinLnBrk="0" hangingPunct="1">
              <a:spcAft>
                <a:spcPts val="50"/>
              </a:spcAft>
              <a:buClrTx/>
              <a:buSzTx/>
              <a:buFontTx/>
              <a:buNone/>
              <a:defRPr/>
            </a:pPr>
            <a:r>
              <a:rPr kumimoji="0" lang="en-US" altLang="zh-CN"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Heston</a:t>
            </a:r>
            <a:r>
              <a:rPr kumimoji="0" lang="zh-CN" altLang="en-US"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模型是最重要的</a:t>
            </a:r>
            <a:r>
              <a:rPr lang="en-US" altLang="zh-CN" sz="160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随机波动率的模型</a:t>
            </a:r>
            <a:r>
              <a:rPr lang="zh-CN" altLang="en-US" sz="160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kumimoji="0" lang="en-US" altLang="zh-CN"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Heston在1993年在传统的BS模型上引入了随机波动率的模型，假设underlying的波动不是常数，而是一个有随机性的均值复归的过程，这个过程包含一个波动率的长期均值，以及这个波动率的一个复归速率，如果先前的波动率低于长期均值，那么模型可以按照一定速率向上调整。Heston</a:t>
            </a:r>
            <a:r>
              <a:rPr kumimoji="0" lang="zh-CN" altLang="en-US"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模型假设股票价格变化的函数形式为：</a:t>
            </a:r>
            <a:endParaRPr kumimoji="0" lang="en-US" altLang="zh-CN"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p:txBody>
      </p:sp>
      <p:sp>
        <p:nvSpPr>
          <p:cNvPr id="9" name="文本框 8"/>
          <p:cNvSpPr txBox="1"/>
          <p:nvPr/>
        </p:nvSpPr>
        <p:spPr>
          <a:xfrm>
            <a:off x="357043" y="1056050"/>
            <a:ext cx="2169583" cy="368300"/>
          </a:xfrm>
          <a:prstGeom prst="rect">
            <a:avLst/>
          </a:prstGeom>
          <a:solidFill>
            <a:srgbClr val="9C0308"/>
          </a:solid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Heston</a:t>
            </a:r>
            <a:r>
              <a:rPr kumimoji="0" lang="zh-CN" altLang="en-US" sz="1800" b="0" i="0" u="none" strike="noStrike" kern="1200" cap="none" spc="0" normalizeH="0" baseline="0" noProof="0" dirty="0">
                <a:ln>
                  <a:noFill/>
                </a:ln>
                <a:solidFill>
                  <a:prstClr val="white"/>
                </a:solidFill>
                <a:effectLst/>
                <a:uLnTx/>
                <a:uFillTx/>
                <a:cs typeface="+mn-ea"/>
                <a:sym typeface="+mn-lt"/>
              </a:rPr>
              <a:t>模型</a:t>
            </a:r>
          </a:p>
        </p:txBody>
      </p:sp>
      <p:sp>
        <p:nvSpPr>
          <p:cNvPr id="12" name="文本框 11"/>
          <p:cNvSpPr txBox="1"/>
          <p:nvPr/>
        </p:nvSpPr>
        <p:spPr>
          <a:xfrm>
            <a:off x="356870" y="4235450"/>
            <a:ext cx="11531600" cy="2446655"/>
          </a:xfrm>
          <a:prstGeom prst="rect">
            <a:avLst/>
          </a:prstGeom>
          <a:noFill/>
          <a:ln w="19050">
            <a:solidFill>
              <a:srgbClr val="972022"/>
            </a:solidFill>
            <a:prstDash val="sysDash"/>
          </a:ln>
        </p:spPr>
        <p:txBody>
          <a:bodyPr wrap="square" rtlCol="0">
            <a:noAutofit/>
          </a:bodyPr>
          <a:lstStyle/>
          <a:p>
            <a:pPr marL="0" marR="0" lvl="0" indent="0" algn="l" defTabSz="914400" rtl="0" eaLnBrk="1" fontAlgn="auto" latinLnBrk="0" hangingPunct="1">
              <a:spcAft>
                <a:spcPts val="50"/>
              </a:spcAft>
              <a:buClrTx/>
              <a:buSzTx/>
              <a:buFontTx/>
              <a:buNone/>
              <a:defRPr/>
            </a:pPr>
            <a:r>
              <a:rPr lang="zh-CN" altLang="en-US" noProof="0" dirty="0">
                <a:ln>
                  <a:noFill/>
                </a:ln>
                <a:solidFill>
                  <a:prstClr val="black"/>
                </a:solidFill>
                <a:effectLst/>
                <a:uLnTx/>
                <a:uFillTx/>
                <a:cs typeface="+mn-ea"/>
                <a:sym typeface="+mn-lt"/>
              </a:rPr>
              <a:t>这个</a:t>
            </a:r>
            <a:r>
              <a:rPr lang="en-US" altLang="zh-CN" noProof="0" dirty="0">
                <a:ln>
                  <a:noFill/>
                </a:ln>
                <a:solidFill>
                  <a:prstClr val="black"/>
                </a:solidFill>
                <a:effectLst/>
                <a:uLnTx/>
                <a:uFillTx/>
                <a:cs typeface="+mn-ea"/>
                <a:sym typeface="+mn-lt"/>
              </a:rPr>
              <a:t>PDE</a:t>
            </a:r>
            <a:r>
              <a:rPr lang="zh-CN" altLang="en-US" noProof="0" dirty="0">
                <a:ln>
                  <a:noFill/>
                </a:ln>
                <a:solidFill>
                  <a:prstClr val="black"/>
                </a:solidFill>
                <a:effectLst/>
                <a:uLnTx/>
                <a:uFillTx/>
                <a:cs typeface="+mn-ea"/>
                <a:sym typeface="+mn-lt"/>
              </a:rPr>
              <a:t>方程可以写成以下形式：</a:t>
            </a:r>
          </a:p>
          <a:p>
            <a:pPr marL="0" marR="0" lvl="0" indent="0" algn="l" defTabSz="914400" rtl="0" eaLnBrk="1" fontAlgn="auto" latinLnBrk="0" hangingPunct="1">
              <a:spcAft>
                <a:spcPts val="50"/>
              </a:spcAft>
              <a:buClrTx/>
              <a:buSzTx/>
              <a:buFontTx/>
              <a:buNone/>
              <a:defRPr/>
            </a:pPr>
            <a:endParaRPr kumimoji="0" lang="en-US" altLang="zh-CN" b="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b="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b="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b="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r>
              <a:rPr kumimoji="0" lang="zh-CN" altLang="en-US" b="0" u="none" strike="noStrike" kern="1200" cap="none" spc="0" normalizeH="0" baseline="0" noProof="0" dirty="0">
                <a:ln>
                  <a:noFill/>
                </a:ln>
                <a:solidFill>
                  <a:prstClr val="black"/>
                </a:solidFill>
                <a:effectLst/>
                <a:uLnTx/>
                <a:uFillTx/>
                <a:cs typeface="+mn-ea"/>
                <a:sym typeface="+mn-lt"/>
              </a:rPr>
              <a:t>我们可以根据市场观测校准（估计）这些参数：选择参数使得流动性较好的期权的市场价格与模型价格尽可能匹配（例如：极小化定价误差）</a:t>
            </a:r>
            <a:endParaRPr kumimoji="0" lang="en-US" altLang="zh-CN" b="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b="0" i="1" u="none" strike="noStrike" kern="1200" cap="none" spc="0" normalizeH="0" baseline="0" noProof="0" dirty="0">
              <a:ln>
                <a:noFill/>
              </a:ln>
              <a:solidFill>
                <a:prstClr val="black"/>
              </a:solidFill>
              <a:effectLst/>
              <a:uLnTx/>
              <a:uFillTx/>
              <a:cs typeface="+mn-ea"/>
              <a:sym typeface="+mn-lt"/>
            </a:endParaRPr>
          </a:p>
          <a:p>
            <a:endParaRPr lang="zh-CN" altLang="zh-CN" dirty="0"/>
          </a:p>
        </p:txBody>
      </p:sp>
      <p:sp>
        <p:nvSpPr>
          <p:cNvPr id="13" name="文本框 12"/>
          <p:cNvSpPr txBox="1"/>
          <p:nvPr/>
        </p:nvSpPr>
        <p:spPr>
          <a:xfrm>
            <a:off x="366568" y="3866148"/>
            <a:ext cx="3364923" cy="368300"/>
          </a:xfrm>
          <a:prstGeom prst="rect">
            <a:avLst/>
          </a:prstGeom>
          <a:solidFill>
            <a:srgbClr val="9C0308"/>
          </a:solid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dirty="0">
                <a:solidFill>
                  <a:prstClr val="white"/>
                </a:solidFill>
                <a:cs typeface="+mn-ea"/>
                <a:sym typeface="+mn-lt"/>
              </a:rPr>
              <a:t>求解与定价</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6" name="灯片编号占位符 9"/>
          <p:cNvSpPr txBox="1"/>
          <p:nvPr/>
        </p:nvSpPr>
        <p:spPr>
          <a:xfrm>
            <a:off x="9281842" y="555347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A6C56D-0CE0-47FB-86BA-7B1B4E55B176}" type="slidenum">
              <a:rPr lang="zh-CN" altLang="en-US" smtClean="0"/>
              <a:t>92</a:t>
            </a:fld>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3471115" y="2156942"/>
                <a:ext cx="5249770" cy="14478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a:latin typeface="Cambria Math" panose="02040503050406030204" pitchFamily="18" charset="0"/>
                            </a:rPr>
                            <m:t>&amp;</m:t>
                          </m:r>
                        </m:e>
                        <m:e>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𝑟</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1">
                              <a:latin typeface="Cambria Math" panose="02040503050406030204" pitchFamily="18" charset="0"/>
                            </a:rPr>
                            <m:t>𝑑𝑡</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e>
                          </m:rad>
                          <m:sSub>
                            <m:sSubPr>
                              <m:ctrlPr>
                                <a:rPr lang="zh-CN" altLang="en-US" i="1">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1</m:t>
                              </m:r>
                              <m:r>
                                <a:rPr lang="zh-CN" altLang="en-US" i="1">
                                  <a:latin typeface="Cambria Math" panose="02040503050406030204" pitchFamily="18" charset="0"/>
                                </a:rPr>
                                <m:t>𝑡</m:t>
                              </m:r>
                            </m:sub>
                          </m:sSub>
                        </m:e>
                        <m:e>
                          <m:r>
                            <a:rPr lang="zh-CN" altLang="en-US" i="0">
                              <a:latin typeface="Cambria Math" panose="02040503050406030204" pitchFamily="18" charset="0"/>
                            </a:rPr>
                            <m:t>&amp;</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𝑘</m:t>
                          </m:r>
                          <m:d>
                            <m:dPr>
                              <m:ctrlPr>
                                <a:rPr lang="zh-CN" altLang="en-US" i="1">
                                  <a:latin typeface="Cambria Math" panose="02040503050406030204" pitchFamily="18" charset="0"/>
                                </a:rPr>
                              </m:ctrlPr>
                            </m:dPr>
                            <m:e>
                              <m:r>
                                <a:rPr lang="zh-CN" altLang="en-US" i="1">
                                  <a:latin typeface="Cambria Math" panose="02040503050406030204" pitchFamily="18" charset="0"/>
                                </a:rPr>
                                <m:t>𝜃</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e>
                          </m:d>
                          <m:r>
                            <a:rPr lang="zh-CN" altLang="en-US" i="1">
                              <a:latin typeface="Cambria Math" panose="02040503050406030204" pitchFamily="18" charset="0"/>
                            </a:rPr>
                            <m:t>𝑑𝑡</m:t>
                          </m:r>
                          <m:r>
                            <a:rPr lang="zh-CN" altLang="en-US" i="0">
                              <a:latin typeface="Cambria Math" panose="02040503050406030204" pitchFamily="18" charset="0"/>
                            </a:rPr>
                            <m:t>+</m:t>
                          </m:r>
                          <m:r>
                            <a:rPr lang="zh-CN" altLang="en-US" i="1">
                              <a:latin typeface="Cambria Math" panose="02040503050406030204" pitchFamily="18" charset="0"/>
                            </a:rPr>
                            <m:t>𝜎</m:t>
                          </m:r>
                          <m:rad>
                            <m:radPr>
                              <m:degHide m:val="on"/>
                              <m:ctrlPr>
                                <a:rPr lang="zh-CN" altLang="en-US" i="1">
                                  <a:latin typeface="Cambria Math" panose="02040503050406030204" pitchFamily="18" charset="0"/>
                                </a:rPr>
                              </m:ctrlPr>
                            </m:radPr>
                            <m:deg/>
                            <m:e>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𝑡</m:t>
                                  </m:r>
                                </m:sub>
                              </m:sSub>
                            </m:e>
                          </m:rad>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𝑊</m:t>
                              </m:r>
                            </m:e>
                            <m:sub>
                              <m:r>
                                <a:rPr lang="zh-CN" altLang="en-US" i="0">
                                  <a:latin typeface="Cambria Math" panose="02040503050406030204" pitchFamily="18" charset="0"/>
                                </a:rPr>
                                <m:t>2</m:t>
                              </m:r>
                              <m:r>
                                <a:rPr lang="zh-CN" altLang="en-US" i="1">
                                  <a:latin typeface="Cambria Math" panose="02040503050406030204" pitchFamily="18" charset="0"/>
                                </a:rPr>
                                <m:t>𝑡</m:t>
                              </m:r>
                            </m:sub>
                          </m:sSub>
                        </m:e>
                        <m:e>
                          <m:r>
                            <a:rPr lang="en-US" altLang="zh-CN" noProof="0" dirty="0">
                              <a:ln>
                                <a:noFill/>
                              </a:ln>
                              <a:solidFill>
                                <a:prstClr val="black"/>
                              </a:solidFill>
                              <a:effectLst/>
                              <a:uLnTx/>
                              <a:uFillTx/>
                              <a:latin typeface="Cambria Math" panose="02040503050406030204" pitchFamily="18" charset="0"/>
                              <a:cs typeface="+mn-ea"/>
                              <a:sym typeface="+mn-lt"/>
                            </a:rPr>
                            <m:t>𝑤h𝑒𝑟𝑒</m:t>
                          </m:r>
                          <m:r>
                            <a:rPr lang="en-US" altLang="zh-CN" noProof="0" dirty="0">
                              <a:ln>
                                <a:noFill/>
                              </a:ln>
                              <a:solidFill>
                                <a:prstClr val="black"/>
                              </a:solidFill>
                              <a:effectLst/>
                              <a:uLnTx/>
                              <a:uFillTx/>
                              <a:latin typeface="Cambria Math" panose="02040503050406030204" pitchFamily="18" charset="0"/>
                              <a:cs typeface="+mn-ea"/>
                              <a:sym typeface="+mn-lt"/>
                            </a:rPr>
                            <m:t> </m:t>
                          </m:r>
                          <m:r>
                            <a:rPr lang="en-US" altLang="zh-CN" noProof="0" dirty="0">
                              <a:ln>
                                <a:noFill/>
                              </a:ln>
                              <a:solidFill>
                                <a:prstClr val="black"/>
                              </a:solidFill>
                              <a:effectLst/>
                              <a:uLnTx/>
                              <a:uFillTx/>
                              <a:latin typeface="Cambria Math" panose="02040503050406030204" pitchFamily="18" charset="0"/>
                              <a:cs typeface="+mn-ea"/>
                              <a:sym typeface="+mn-lt"/>
                            </a:rPr>
                            <m:t>𝑡h𝑒</m:t>
                          </m:r>
                          <m:r>
                            <a:rPr lang="en-US" altLang="zh-CN" noProof="0" dirty="0">
                              <a:ln>
                                <a:noFill/>
                              </a:ln>
                              <a:solidFill>
                                <a:prstClr val="black"/>
                              </a:solidFill>
                              <a:effectLst/>
                              <a:uLnTx/>
                              <a:uFillTx/>
                              <a:latin typeface="Cambria Math" panose="02040503050406030204" pitchFamily="18" charset="0"/>
                              <a:cs typeface="+mn-ea"/>
                              <a:sym typeface="+mn-lt"/>
                            </a:rPr>
                            <m:t> </m:t>
                          </m:r>
                          <m:r>
                            <a:rPr lang="en-US" altLang="zh-CN" noProof="0" dirty="0">
                              <a:ln>
                                <a:noFill/>
                              </a:ln>
                              <a:solidFill>
                                <a:prstClr val="black"/>
                              </a:solidFill>
                              <a:effectLst/>
                              <a:uLnTx/>
                              <a:uFillTx/>
                              <a:latin typeface="Cambria Math" panose="02040503050406030204" pitchFamily="18" charset="0"/>
                              <a:cs typeface="+mn-ea"/>
                              <a:sym typeface="+mn-lt"/>
                            </a:rPr>
                            <m:t>𝑐𝑜𝑟𝑟𝑒𝑙𝑎𝑡𝑖𝑜𝑛</m:t>
                          </m:r>
                          <m:r>
                            <a:rPr lang="en-US" altLang="zh-CN" noProof="0" dirty="0">
                              <a:ln>
                                <a:noFill/>
                              </a:ln>
                              <a:solidFill>
                                <a:prstClr val="black"/>
                              </a:solidFill>
                              <a:effectLst/>
                              <a:uLnTx/>
                              <a:uFillTx/>
                              <a:latin typeface="Cambria Math" panose="02040503050406030204" pitchFamily="18" charset="0"/>
                              <a:cs typeface="+mn-ea"/>
                              <a:sym typeface="+mn-lt"/>
                            </a:rPr>
                            <m:t> </m:t>
                          </m:r>
                          <m:r>
                            <a:rPr lang="en-US" altLang="zh-CN" noProof="0" dirty="0">
                              <a:ln>
                                <a:noFill/>
                              </a:ln>
                              <a:solidFill>
                                <a:prstClr val="black"/>
                              </a:solidFill>
                              <a:effectLst/>
                              <a:uLnTx/>
                              <a:uFillTx/>
                              <a:latin typeface="Cambria Math" panose="02040503050406030204" pitchFamily="18" charset="0"/>
                              <a:cs typeface="+mn-ea"/>
                              <a:sym typeface="+mn-lt"/>
                            </a:rPr>
                            <m:t>𝑏𝑒𝑡𝑤𝑒𝑒𝑛</m:t>
                          </m:r>
                          <m:r>
                            <a:rPr lang="en-US" altLang="zh-CN" noProof="0" dirty="0">
                              <a:ln>
                                <a:noFill/>
                              </a:ln>
                              <a:solidFill>
                                <a:prstClr val="black"/>
                              </a:solidFill>
                              <a:effectLst/>
                              <a:uLnTx/>
                              <a:uFillTx/>
                              <a:latin typeface="Cambria Math" panose="02040503050406030204" pitchFamily="18" charset="0"/>
                              <a:cs typeface="+mn-ea"/>
                              <a:sym typeface="+mn-lt"/>
                            </a:rPr>
                            <m:t> </m:t>
                          </m:r>
                          <m:sSub>
                            <m:sSubPr>
                              <m:ctrlP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ctrlPr>
                            </m:sSubPr>
                            <m:e>
                              <m:r>
                                <m:rPr>
                                  <m:sty m:val="p"/>
                                </m:rPr>
                                <a:rPr lang="en-US" altLang="zh-CN" i="1">
                                  <a:solidFill>
                                    <a:prstClr val="black"/>
                                  </a:solidFill>
                                  <a:latin typeface="Cambria Math" panose="02040503050406030204" pitchFamily="18" charset="0"/>
                                  <a:cs typeface="+mn-ea"/>
                                  <a:sym typeface="+mn-lt"/>
                                </a:rPr>
                                <m:t>w</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1,</m:t>
                              </m:r>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𝑡</m:t>
                              </m:r>
                            </m:sub>
                          </m:sSub>
                          <m:r>
                            <a:rPr lang="en-US" altLang="zh-CN" i="1" noProof="0" dirty="0">
                              <a:ln>
                                <a:noFill/>
                              </a:ln>
                              <a:solidFill>
                                <a:prstClr val="black"/>
                              </a:solidFill>
                              <a:effectLst/>
                              <a:uLnTx/>
                              <a:uFillTx/>
                              <a:latin typeface="Cambria Math" panose="02040503050406030204" pitchFamily="18" charset="0"/>
                              <a:cs typeface="+mn-ea"/>
                              <a:sym typeface="+mn-lt"/>
                            </a:rPr>
                            <m:t> </m:t>
                          </m:r>
                          <m:r>
                            <a:rPr lang="en-US" altLang="zh-CN" noProof="0" dirty="0">
                              <a:ln>
                                <a:noFill/>
                              </a:ln>
                              <a:solidFill>
                                <a:prstClr val="black"/>
                              </a:solidFill>
                              <a:effectLst/>
                              <a:uLnTx/>
                              <a:uFillTx/>
                              <a:latin typeface="Cambria Math" panose="02040503050406030204" pitchFamily="18" charset="0"/>
                              <a:cs typeface="+mn-ea"/>
                              <a:sym typeface="+mn-lt"/>
                            </a:rPr>
                            <m:t>𝑎𝑛𝑑</m:t>
                          </m:r>
                          <m:r>
                            <a:rPr lang="en-US" altLang="zh-CN" i="1" noProof="0" dirty="0">
                              <a:ln>
                                <a:noFill/>
                              </a:ln>
                              <a:solidFill>
                                <a:prstClr val="black"/>
                              </a:solidFill>
                              <a:effectLst/>
                              <a:uLnTx/>
                              <a:uFillTx/>
                              <a:latin typeface="Cambria Math" panose="02040503050406030204" pitchFamily="18" charset="0"/>
                              <a:cs typeface="+mn-ea"/>
                              <a:sym typeface="+mn-lt"/>
                            </a:rPr>
                            <m:t> </m:t>
                          </m:r>
                          <m:sSub>
                            <m:sSubPr>
                              <m:ctrlP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ctrlPr>
                            </m:sSubPr>
                            <m:e>
                              <m:r>
                                <m:rPr>
                                  <m:sty m:val="p"/>
                                </m:rPr>
                                <a:rPr lang="en-US" altLang="zh-CN" i="1">
                                  <a:solidFill>
                                    <a:prstClr val="black"/>
                                  </a:solidFill>
                                  <a:latin typeface="Cambria Math" panose="02040503050406030204" pitchFamily="18" charset="0"/>
                                  <a:cs typeface="+mn-ea"/>
                                  <a:sym typeface="+mn-lt"/>
                                </a:rPr>
                                <m:t>w</m:t>
                              </m:r>
                            </m:e>
                            <m:sub>
                              <m:r>
                                <a:rPr kumimoji="0" lang="en-US" altLang="zh-CN" b="0" i="1" u="none" strike="noStrike" kern="1200" cap="none" spc="0" normalizeH="0" baseline="0" noProof="0" smtClean="0">
                                  <a:ln>
                                    <a:noFill/>
                                  </a:ln>
                                  <a:solidFill>
                                    <a:prstClr val="black"/>
                                  </a:solidFill>
                                  <a:effectLst/>
                                  <a:uLnTx/>
                                  <a:uFillTx/>
                                  <a:latin typeface="Cambria Math" panose="02040503050406030204" pitchFamily="18" charset="0"/>
                                  <a:cs typeface="+mn-ea"/>
                                  <a:sym typeface="+mn-lt"/>
                                </a:rPr>
                                <m:t>2</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m:t>
                              </m:r>
                              <m:r>
                                <a:rPr kumimoji="0" lang="en-US" altLang="zh-CN"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𝑡</m:t>
                              </m:r>
                            </m:sub>
                          </m:sSub>
                          <m:r>
                            <a:rPr lang="en-US" altLang="zh-CN" i="1" noProof="0" dirty="0">
                              <a:ln>
                                <a:noFill/>
                              </a:ln>
                              <a:solidFill>
                                <a:prstClr val="black"/>
                              </a:solidFill>
                              <a:effectLst/>
                              <a:uLnTx/>
                              <a:uFillTx/>
                              <a:latin typeface="Cambria Math" panose="02040503050406030204" pitchFamily="18" charset="0"/>
                              <a:cs typeface="+mn-ea"/>
                              <a:sym typeface="+mn-lt"/>
                            </a:rPr>
                            <m:t> </m:t>
                          </m:r>
                          <m:r>
                            <a:rPr lang="en-US" altLang="zh-CN" noProof="0" dirty="0">
                              <a:ln>
                                <a:noFill/>
                              </a:ln>
                              <a:solidFill>
                                <a:prstClr val="black"/>
                              </a:solidFill>
                              <a:effectLst/>
                              <a:uLnTx/>
                              <a:uFillTx/>
                              <a:latin typeface="Cambria Math" panose="02040503050406030204" pitchFamily="18" charset="0"/>
                              <a:cs typeface="+mn-ea"/>
                              <a:sym typeface="+mn-lt"/>
                            </a:rPr>
                            <m:t>𝑖𝑠</m:t>
                          </m:r>
                          <m:r>
                            <a:rPr lang="en-US" altLang="zh-CN" i="1" noProof="0" dirty="0">
                              <a:ln>
                                <a:noFill/>
                              </a:ln>
                              <a:solidFill>
                                <a:prstClr val="black"/>
                              </a:solidFill>
                              <a:effectLst/>
                              <a:uLnTx/>
                              <a:uFillTx/>
                              <a:latin typeface="Cambria Math" panose="02040503050406030204" pitchFamily="18" charset="0"/>
                              <a:cs typeface="+mn-ea"/>
                              <a:sym typeface="+mn-lt"/>
                            </a:rPr>
                            <m:t> </m:t>
                          </m:r>
                          <m:r>
                            <a:rPr kumimoji="0" lang="zh-CN" altLang="en-US" b="0" i="1" u="none" strike="noStrike" kern="1200" cap="none" spc="0" normalizeH="0" baseline="0" noProof="0">
                              <a:ln>
                                <a:noFill/>
                              </a:ln>
                              <a:solidFill>
                                <a:prstClr val="black"/>
                              </a:solidFill>
                              <a:effectLst/>
                              <a:uLnTx/>
                              <a:uFillTx/>
                              <a:latin typeface="Cambria Math" panose="02040503050406030204" pitchFamily="18" charset="0"/>
                              <a:cs typeface="+mn-ea"/>
                              <a:sym typeface="+mn-lt"/>
                            </a:rPr>
                            <m:t>𝜌</m:t>
                          </m:r>
                          <m:r>
                            <a:rPr lang="en-US" altLang="zh-CN" i="1" dirty="0">
                              <a:solidFill>
                                <a:prstClr val="black"/>
                              </a:solidFill>
                              <a:latin typeface="Cambria Math" panose="02040503050406030204" pitchFamily="18" charset="0"/>
                              <a:cs typeface="+mn-ea"/>
                              <a:sym typeface="+mn-lt"/>
                            </a:rPr>
                            <m:t> </m:t>
                          </m:r>
                        </m:e>
                        <m:e>
                          <m:r>
                            <a:rPr lang="en-US" altLang="zh-CN" b="0" i="1" dirty="0" smtClean="0">
                              <a:solidFill>
                                <a:prstClr val="black"/>
                              </a:solidFill>
                              <a:latin typeface="Cambria Math" panose="02040503050406030204" pitchFamily="18" charset="0"/>
                              <a:cs typeface="+mn-ea"/>
                              <a:sym typeface="+mn-lt"/>
                            </a:rPr>
                            <m:t>𝐹𝑒𝑙𝑙𝑒𝑟</m:t>
                          </m:r>
                          <m:r>
                            <a:rPr lang="en-US" altLang="zh-CN" b="0" i="1" dirty="0" smtClean="0">
                              <a:solidFill>
                                <a:prstClr val="black"/>
                              </a:solidFill>
                              <a:latin typeface="Cambria Math" panose="02040503050406030204" pitchFamily="18" charset="0"/>
                              <a:cs typeface="+mn-ea"/>
                              <a:sym typeface="+mn-lt"/>
                            </a:rPr>
                            <m:t> </m:t>
                          </m:r>
                          <m:r>
                            <a:rPr lang="en-US" altLang="zh-CN" b="0" i="1" dirty="0" smtClean="0">
                              <a:solidFill>
                                <a:prstClr val="black"/>
                              </a:solidFill>
                              <a:latin typeface="Cambria Math" panose="02040503050406030204" pitchFamily="18" charset="0"/>
                              <a:cs typeface="+mn-ea"/>
                              <a:sym typeface="+mn-lt"/>
                            </a:rPr>
                            <m:t>𝑐𝑜𝑛𝑑𝑖𝑡𝑖𝑜𝑛</m:t>
                          </m:r>
                          <m:r>
                            <a:rPr lang="en-US" altLang="zh-CN" b="0" i="1" dirty="0" smtClean="0">
                              <a:solidFill>
                                <a:prstClr val="black"/>
                              </a:solidFill>
                              <a:latin typeface="Cambria Math" panose="02040503050406030204" pitchFamily="18" charset="0"/>
                              <a:cs typeface="+mn-ea"/>
                              <a:sym typeface="+mn-lt"/>
                            </a:rPr>
                            <m:t>:2</m:t>
                          </m:r>
                          <m:r>
                            <a:rPr lang="en-US" altLang="zh-CN" b="0" i="1" dirty="0" smtClean="0">
                              <a:solidFill>
                                <a:prstClr val="black"/>
                              </a:solidFill>
                              <a:latin typeface="Cambria Math" panose="02040503050406030204" pitchFamily="18" charset="0"/>
                              <a:cs typeface="+mn-ea"/>
                              <a:sym typeface="+mn-lt"/>
                            </a:rPr>
                            <m:t>𝑘</m:t>
                          </m:r>
                          <m:r>
                            <a:rPr lang="zh-CN" altLang="en-US" i="1">
                              <a:latin typeface="Cambria Math" panose="02040503050406030204" pitchFamily="18" charset="0"/>
                            </a:rPr>
                            <m:t>𝜃</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&gt;0</m:t>
                          </m:r>
                        </m:e>
                      </m:eqAr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471115" y="2156942"/>
                <a:ext cx="5249770" cy="1447897"/>
              </a:xfrm>
              <a:prstGeom prst="rect">
                <a:avLst/>
              </a:prstGeom>
              <a:blipFill rotWithShape="1">
                <a:blip r:embed="rId3"/>
                <a:stretch>
                  <a:fillRect l="-4" t="-33" r="8" b="-6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018067" y="4598387"/>
                <a:ext cx="4209549" cy="1090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600" i="1">
                              <a:latin typeface="Cambria Math" panose="02040503050406030204" pitchFamily="18" charset="0"/>
                            </a:rPr>
                          </m:ctrlPr>
                        </m:eqArrPr>
                        <m:e>
                          <m:r>
                            <a:rPr lang="zh-CN" altLang="en-US" sz="1600">
                              <a:latin typeface="Cambria Math" panose="02040503050406030204" pitchFamily="18" charset="0"/>
                            </a:rPr>
                            <m:t>&amp;</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2</m:t>
                              </m:r>
                            </m:den>
                          </m:f>
                          <m:r>
                            <a:rPr lang="zh-CN" altLang="en-US" sz="1600" i="1">
                              <a:latin typeface="Cambria Math" panose="02040503050406030204" pitchFamily="18" charset="0"/>
                            </a:rPr>
                            <m:t>𝑣</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𝑆</m:t>
                              </m:r>
                            </m:e>
                            <m:sup>
                              <m:r>
                                <a:rPr lang="zh-CN" altLang="en-US" sz="1600" i="0">
                                  <a:latin typeface="Cambria Math" panose="02040503050406030204" pitchFamily="18" charset="0"/>
                                </a:rPr>
                                <m:t>2</m:t>
                              </m:r>
                            </m:sup>
                          </m:sSup>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r>
                                    <a:rPr lang="zh-CN" altLang="en-US" sz="1600" i="0">
                                      <a:latin typeface="Cambria Math" panose="02040503050406030204" pitchFamily="18" charset="0"/>
                                    </a:rPr>
                                    <m:t>𝜕</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𝑈</m:t>
                              </m:r>
                            </m:num>
                            <m:den>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𝑆</m:t>
                                  </m:r>
                                </m:e>
                                <m:sup>
                                  <m:r>
                                    <a:rPr lang="zh-CN" altLang="en-US" sz="1600" i="0">
                                      <a:latin typeface="Cambria Math" panose="02040503050406030204" pitchFamily="18" charset="0"/>
                                    </a:rPr>
                                    <m:t>2</m:t>
                                  </m:r>
                                </m:sup>
                              </m:sSup>
                            </m:den>
                          </m:f>
                          <m:r>
                            <a:rPr lang="zh-CN" altLang="en-US" sz="1600" i="0">
                              <a:latin typeface="Cambria Math" panose="02040503050406030204" pitchFamily="18" charset="0"/>
                            </a:rPr>
                            <m:t>+</m:t>
                          </m:r>
                          <m:r>
                            <a:rPr lang="zh-CN" altLang="en-US" sz="1600" i="1">
                              <a:latin typeface="Cambria Math" panose="02040503050406030204" pitchFamily="18" charset="0"/>
                            </a:rPr>
                            <m:t>𝜌𝜎</m:t>
                          </m:r>
                          <m:r>
                            <a:rPr lang="zh-CN" altLang="en-US" sz="1600" i="1">
                              <a:latin typeface="Cambria Math" panose="02040503050406030204" pitchFamily="18" charset="0"/>
                            </a:rPr>
                            <m:t>𝑣𝑆</m:t>
                          </m:r>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r>
                                    <a:rPr lang="zh-CN" altLang="en-US" sz="1600" i="0">
                                      <a:latin typeface="Cambria Math" panose="02040503050406030204" pitchFamily="18" charset="0"/>
                                    </a:rPr>
                                    <m:t>𝜕</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𝑆</m:t>
                              </m:r>
                              <m:r>
                                <a:rPr lang="zh-CN" altLang="en-US" sz="1600" i="0">
                                  <a:latin typeface="Cambria Math" panose="02040503050406030204" pitchFamily="18" charset="0"/>
                                </a:rPr>
                                <m:t>𝜕</m:t>
                              </m:r>
                              <m:r>
                                <a:rPr lang="zh-CN" altLang="en-US" sz="1600" i="1">
                                  <a:latin typeface="Cambria Math" panose="02040503050406030204" pitchFamily="18" charset="0"/>
                                </a:rPr>
                                <m:t>𝑣</m:t>
                              </m:r>
                            </m:den>
                          </m:f>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2</m:t>
                              </m:r>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𝜎</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𝑣</m:t>
                          </m:r>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r>
                                    <a:rPr lang="zh-CN" altLang="en-US" sz="1600" i="0">
                                      <a:latin typeface="Cambria Math" panose="02040503050406030204" pitchFamily="18" charset="0"/>
                                    </a:rPr>
                                    <m:t>𝜕</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𝑈</m:t>
                              </m:r>
                            </m:num>
                            <m:den>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𝑣</m:t>
                                  </m:r>
                                </m:e>
                                <m:sup>
                                  <m:r>
                                    <a:rPr lang="zh-CN" altLang="en-US" sz="1600" i="0">
                                      <a:latin typeface="Cambria Math" panose="02040503050406030204" pitchFamily="18" charset="0"/>
                                    </a:rPr>
                                    <m:t>2</m:t>
                                  </m:r>
                                </m:sup>
                              </m:sSup>
                            </m:den>
                          </m:f>
                          <m:r>
                            <a:rPr lang="zh-CN" altLang="en-US" sz="1600" i="0">
                              <a:latin typeface="Cambria Math" panose="02040503050406030204" pitchFamily="18" charset="0"/>
                            </a:rPr>
                            <m:t>+</m:t>
                          </m:r>
                          <m:r>
                            <a:rPr lang="zh-CN" altLang="en-US" sz="1600" i="1">
                              <a:latin typeface="Cambria Math" panose="02040503050406030204" pitchFamily="18" charset="0"/>
                            </a:rPr>
                            <m:t>𝑟𝑆</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m:t>
                              </m:r>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𝑆</m:t>
                              </m:r>
                            </m:den>
                          </m:f>
                        </m:e>
                        <m:e>
                          <m:r>
                            <a:rPr lang="zh-CN" altLang="en-US" sz="1600" i="0">
                              <a:latin typeface="Cambria Math" panose="02040503050406030204" pitchFamily="18" charset="0"/>
                            </a:rPr>
                            <m:t>&amp;+{</m:t>
                          </m:r>
                          <m:r>
                            <a:rPr lang="zh-CN" altLang="en-US" sz="1600" i="1">
                              <a:latin typeface="Cambria Math" panose="02040503050406030204" pitchFamily="18" charset="0"/>
                            </a:rPr>
                            <m:t>𝜅</m:t>
                          </m:r>
                          <m:r>
                            <a:rPr lang="zh-CN" altLang="en-US" sz="1600" i="0">
                              <a:latin typeface="Cambria Math" panose="02040503050406030204" pitchFamily="18" charset="0"/>
                            </a:rPr>
                            <m:t>[</m:t>
                          </m:r>
                          <m:r>
                            <a:rPr lang="zh-CN" altLang="en-US" sz="1600" i="1">
                              <a:latin typeface="Cambria Math" panose="02040503050406030204" pitchFamily="18" charset="0"/>
                            </a:rPr>
                            <m:t>𝜃</m:t>
                          </m:r>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r>
                            <a:rPr lang="zh-CN" altLang="en-US" sz="1600" i="1">
                              <a:latin typeface="Cambria Math" panose="02040503050406030204" pitchFamily="18" charset="0"/>
                            </a:rPr>
                            <m:t>𝜆</m:t>
                          </m:r>
                          <m:r>
                            <a:rPr lang="zh-CN" altLang="en-US" sz="1600" i="0">
                              <a:latin typeface="Cambria Math" panose="02040503050406030204" pitchFamily="18" charset="0"/>
                            </a:rPr>
                            <m:t>(</m:t>
                          </m:r>
                          <m:r>
                            <a:rPr lang="zh-CN" altLang="en-US" sz="1600" i="1">
                              <a:latin typeface="Cambria Math" panose="02040503050406030204" pitchFamily="18" charset="0"/>
                            </a:rPr>
                            <m:t>𝑆</m:t>
                          </m:r>
                          <m:r>
                            <a:rPr lang="zh-CN" altLang="en-US" sz="1600" i="0">
                              <a:latin typeface="Cambria Math" panose="02040503050406030204" pitchFamily="18" charset="0"/>
                            </a:rPr>
                            <m:t>,</m:t>
                          </m:r>
                          <m:r>
                            <a:rPr lang="zh-CN" altLang="en-US" sz="1600" i="1">
                              <a:latin typeface="Cambria Math" panose="02040503050406030204" pitchFamily="18" charset="0"/>
                            </a:rPr>
                            <m:t>𝑣</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m:t>
                              </m:r>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𝑣</m:t>
                              </m:r>
                            </m:den>
                          </m:f>
                          <m:r>
                            <a:rPr lang="zh-CN" altLang="en-US" sz="1600" i="0">
                              <a:latin typeface="Cambria Math" panose="02040503050406030204" pitchFamily="18" charset="0"/>
                            </a:rPr>
                            <m:t>−</m:t>
                          </m:r>
                          <m:r>
                            <a:rPr lang="zh-CN" altLang="en-US" sz="1600" i="1">
                              <a:latin typeface="Cambria Math" panose="02040503050406030204" pitchFamily="18" charset="0"/>
                            </a:rPr>
                            <m:t>𝑟𝑈</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m:t>
                              </m:r>
                              <m:r>
                                <a:rPr lang="zh-CN" altLang="en-US" sz="1600" i="1">
                                  <a:latin typeface="Cambria Math" panose="02040503050406030204" pitchFamily="18" charset="0"/>
                                </a:rPr>
                                <m:t>𝑈</m:t>
                              </m:r>
                            </m:num>
                            <m:den>
                              <m:r>
                                <a:rPr lang="zh-CN" altLang="en-US" sz="1600" i="0">
                                  <a:latin typeface="Cambria Math" panose="02040503050406030204" pitchFamily="18" charset="0"/>
                                </a:rPr>
                                <m:t>𝜕</m:t>
                              </m:r>
                              <m:r>
                                <a:rPr lang="zh-CN" altLang="en-US" sz="1600" i="1">
                                  <a:latin typeface="Cambria Math" panose="02040503050406030204" pitchFamily="18" charset="0"/>
                                </a:rPr>
                                <m:t>𝑡</m:t>
                              </m:r>
                            </m:den>
                          </m:f>
                          <m:r>
                            <a:rPr lang="zh-CN" altLang="en-US" sz="1600" i="0">
                              <a:latin typeface="Cambria Math" panose="02040503050406030204" pitchFamily="18" charset="0"/>
                            </a:rPr>
                            <m:t>=0</m:t>
                          </m:r>
                        </m:e>
                      </m:eqArr>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4018067" y="4598387"/>
                <a:ext cx="4209549" cy="1090170"/>
              </a:xfrm>
              <a:prstGeom prst="rect">
                <a:avLst/>
              </a:prstGeom>
              <a:blipFill rotWithShape="1">
                <a:blip r:embed="rId4"/>
                <a:stretch>
                  <a:fillRect l="-10" t="-32" r="13" b="21"/>
                </a:stretch>
              </a:blipFill>
            </p:spPr>
            <p:txBody>
              <a:bodyPr/>
              <a:lstStyle/>
              <a:p>
                <a:r>
                  <a:rPr lang="zh-CN" altLang="en-US">
                    <a:noFill/>
                  </a:rPr>
                  <a:t> </a:t>
                </a:r>
              </a:p>
            </p:txBody>
          </p:sp>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Heston</a:t>
            </a:r>
            <a:r>
              <a:rPr lang="zh-CN" altLang="en-US" dirty="0"/>
              <a:t>模型</a:t>
            </a:r>
          </a:p>
        </p:txBody>
      </p:sp>
      <p:sp>
        <p:nvSpPr>
          <p:cNvPr id="3" name="灯片编号占位符 2"/>
          <p:cNvSpPr>
            <a:spLocks noGrp="1"/>
          </p:cNvSpPr>
          <p:nvPr>
            <p:ph type="sldNum" sz="quarter" idx="12"/>
          </p:nvPr>
        </p:nvSpPr>
        <p:spPr/>
        <p:txBody>
          <a:bodyPr/>
          <a:lstStyle/>
          <a:p>
            <a:fld id="{1EA6C56D-0CE0-47FB-86BA-7B1B4E55B176}" type="slidenum">
              <a:rPr lang="zh-CN" altLang="en-US" smtClean="0"/>
              <a:t>93</a:t>
            </a:fld>
            <a:endParaRPr lang="zh-CN" altLang="en-US" dirty="0"/>
          </a:p>
        </p:txBody>
      </p:sp>
      <p:sp>
        <p:nvSpPr>
          <p:cNvPr id="4" name="文本框 3"/>
          <p:cNvSpPr txBox="1"/>
          <p:nvPr/>
        </p:nvSpPr>
        <p:spPr>
          <a:xfrm>
            <a:off x="375920" y="1463674"/>
            <a:ext cx="11531600" cy="2953975"/>
          </a:xfrm>
          <a:prstGeom prst="rect">
            <a:avLst/>
          </a:prstGeom>
          <a:noFill/>
          <a:ln w="19050">
            <a:solidFill>
              <a:srgbClr val="972022"/>
            </a:solidFill>
            <a:prstDash val="sysDash"/>
          </a:ln>
        </p:spPr>
        <p:txBody>
          <a:bodyPr wrap="square" rtlCol="0">
            <a:noAutofit/>
          </a:bodyPr>
          <a:lstStyle/>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i="1"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i="1"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p:txBody>
      </p:sp>
      <p:sp>
        <p:nvSpPr>
          <p:cNvPr id="5" name="文本框 4"/>
          <p:cNvSpPr txBox="1"/>
          <p:nvPr/>
        </p:nvSpPr>
        <p:spPr>
          <a:xfrm>
            <a:off x="357043" y="1056050"/>
            <a:ext cx="1292463" cy="368300"/>
          </a:xfrm>
          <a:prstGeom prst="rect">
            <a:avLst/>
          </a:prstGeom>
          <a:solidFill>
            <a:srgbClr val="9C0308"/>
          </a:solid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dirty="0">
                <a:solidFill>
                  <a:prstClr val="white"/>
                </a:solidFill>
                <a:cs typeface="+mn-ea"/>
                <a:sym typeface="+mn-lt"/>
              </a:rPr>
              <a:t>参数解释</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8692" y="1664737"/>
            <a:ext cx="7139995" cy="2396274"/>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75920" y="1463674"/>
            <a:ext cx="11531600" cy="4587502"/>
          </a:xfrm>
          <a:prstGeom prst="rect">
            <a:avLst/>
          </a:prstGeom>
          <a:noFill/>
          <a:ln w="19050">
            <a:solidFill>
              <a:srgbClr val="972022"/>
            </a:solidFill>
            <a:prstDash val="sysDash"/>
          </a:ln>
        </p:spPr>
        <p:txBody>
          <a:bodyPr wrap="square" rtlCol="0">
            <a:noAutofit/>
          </a:bodyPr>
          <a:lstStyle/>
          <a:p>
            <a:pPr marL="0" marR="0" lvl="0" indent="0" defTabSz="914400" rtl="0" eaLnBrk="1" fontAlgn="auto" latinLnBrk="0" hangingPunct="1">
              <a:spcAft>
                <a:spcPts val="50"/>
              </a:spcAft>
              <a:buClrTx/>
              <a:buSzTx/>
              <a:buFontTx/>
              <a:buNone/>
              <a:defRPr/>
            </a:pPr>
            <a:r>
              <a:rPr lang="zh-CN" altLang="en-US" dirty="0">
                <a:solidFill>
                  <a:prstClr val="black"/>
                </a:solidFill>
                <a:cs typeface="+mn-ea"/>
                <a:sym typeface="+mn-lt"/>
              </a:rPr>
              <a:t>固定其他参数，变化</a:t>
            </a:r>
            <a:r>
              <a:rPr lang="en-US" altLang="zh-CN" dirty="0">
                <a:solidFill>
                  <a:prstClr val="black"/>
                </a:solidFill>
                <a:cs typeface="+mn-ea"/>
                <a:sym typeface="+mn-lt"/>
              </a:rPr>
              <a:t>rho</a:t>
            </a:r>
            <a:r>
              <a:rPr lang="zh-CN" altLang="en-US" dirty="0">
                <a:solidFill>
                  <a:prstClr val="black"/>
                </a:solidFill>
                <a:cs typeface="+mn-ea"/>
                <a:sym typeface="+mn-lt"/>
              </a:rPr>
              <a:t>：</a:t>
            </a:r>
            <a:endParaRPr lang="en-US" altLang="zh-CN"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i="1"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i="1"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p:txBody>
      </p:sp>
      <p:sp>
        <p:nvSpPr>
          <p:cNvPr id="2" name="标题 1"/>
          <p:cNvSpPr>
            <a:spLocks noGrp="1"/>
          </p:cNvSpPr>
          <p:nvPr>
            <p:ph type="title"/>
          </p:nvPr>
        </p:nvSpPr>
        <p:spPr/>
        <p:txBody>
          <a:bodyPr/>
          <a:lstStyle/>
          <a:p>
            <a:r>
              <a:rPr lang="en-US" altLang="zh-CN" dirty="0"/>
              <a:t>Heston</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94</a:t>
            </a:fld>
            <a:endParaRPr lang="zh-CN" altLang="en-US" dirty="0"/>
          </a:p>
        </p:txBody>
      </p:sp>
      <p:sp>
        <p:nvSpPr>
          <p:cNvPr id="9" name="文本框 8"/>
          <p:cNvSpPr txBox="1"/>
          <p:nvPr/>
        </p:nvSpPr>
        <p:spPr>
          <a:xfrm>
            <a:off x="357043" y="1056050"/>
            <a:ext cx="1292463" cy="368300"/>
          </a:xfrm>
          <a:prstGeom prst="rect">
            <a:avLst/>
          </a:prstGeom>
          <a:solidFill>
            <a:srgbClr val="9C0308"/>
          </a:solid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dirty="0">
                <a:solidFill>
                  <a:prstClr val="white"/>
                </a:solidFill>
                <a:cs typeface="+mn-ea"/>
                <a:sym typeface="+mn-lt"/>
              </a:rPr>
              <a:t>参数解释</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12" name="图片 11"/>
          <p:cNvPicPr>
            <a:picLocks noChangeAspect="1"/>
          </p:cNvPicPr>
          <p:nvPr/>
        </p:nvPicPr>
        <p:blipFill>
          <a:blip r:embed="rId2"/>
          <a:stretch>
            <a:fillRect/>
          </a:stretch>
        </p:blipFill>
        <p:spPr>
          <a:xfrm>
            <a:off x="5528304" y="1757082"/>
            <a:ext cx="5288057" cy="3640182"/>
          </a:xfrm>
          <a:prstGeom prst="rect">
            <a:avLst/>
          </a:prstGeom>
        </p:spPr>
      </p:pic>
      <p:pic>
        <p:nvPicPr>
          <p:cNvPr id="14" name="图片 13"/>
          <p:cNvPicPr>
            <a:picLocks noChangeAspect="1"/>
          </p:cNvPicPr>
          <p:nvPr/>
        </p:nvPicPr>
        <p:blipFill>
          <a:blip r:embed="rId3"/>
          <a:stretch>
            <a:fillRect/>
          </a:stretch>
        </p:blipFill>
        <p:spPr>
          <a:xfrm>
            <a:off x="1079510" y="2156369"/>
            <a:ext cx="3035290" cy="3236934"/>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Heston</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95</a:t>
            </a:fld>
            <a:endParaRPr lang="zh-CN" altLang="en-US" dirty="0"/>
          </a:p>
        </p:txBody>
      </p:sp>
      <p:sp>
        <p:nvSpPr>
          <p:cNvPr id="4" name="文本框 3"/>
          <p:cNvSpPr txBox="1"/>
          <p:nvPr/>
        </p:nvSpPr>
        <p:spPr>
          <a:xfrm>
            <a:off x="375920" y="1463674"/>
            <a:ext cx="11531600" cy="4587502"/>
          </a:xfrm>
          <a:prstGeom prst="rect">
            <a:avLst/>
          </a:prstGeom>
          <a:noFill/>
          <a:ln w="19050">
            <a:solidFill>
              <a:srgbClr val="972022"/>
            </a:solidFill>
            <a:prstDash val="sysDash"/>
          </a:ln>
        </p:spPr>
        <p:txBody>
          <a:bodyPr wrap="square" rtlCol="0">
            <a:noAutofit/>
          </a:bodyPr>
          <a:lstStyle/>
          <a:p>
            <a:pPr>
              <a:spcAft>
                <a:spcPts val="50"/>
              </a:spcAft>
              <a:defRPr/>
            </a:pPr>
            <a:r>
              <a:rPr lang="zh-CN" altLang="en-US" dirty="0">
                <a:solidFill>
                  <a:prstClr val="black"/>
                </a:solidFill>
                <a:cs typeface="+mn-ea"/>
                <a:sym typeface="+mn-lt"/>
              </a:rPr>
              <a:t>固定</a:t>
            </a:r>
            <a:r>
              <a:rPr lang="en-US" altLang="zh-CN" dirty="0">
                <a:solidFill>
                  <a:prstClr val="black"/>
                </a:solidFill>
                <a:cs typeface="+mn-ea"/>
                <a:sym typeface="+mn-lt"/>
              </a:rPr>
              <a:t>rho</a:t>
            </a:r>
            <a:r>
              <a:rPr lang="zh-CN" altLang="en-US" dirty="0">
                <a:solidFill>
                  <a:prstClr val="black"/>
                </a:solidFill>
                <a:cs typeface="+mn-ea"/>
                <a:sym typeface="+mn-lt"/>
              </a:rPr>
              <a:t>为</a:t>
            </a:r>
            <a:r>
              <a:rPr lang="en-US" altLang="zh-CN" dirty="0">
                <a:solidFill>
                  <a:prstClr val="black"/>
                </a:solidFill>
                <a:cs typeface="+mn-ea"/>
                <a:sym typeface="+mn-lt"/>
              </a:rPr>
              <a:t>0.7</a:t>
            </a:r>
            <a:r>
              <a:rPr lang="zh-CN" altLang="en-US" dirty="0">
                <a:solidFill>
                  <a:prstClr val="black"/>
                </a:solidFill>
                <a:cs typeface="+mn-ea"/>
                <a:sym typeface="+mn-lt"/>
              </a:rPr>
              <a:t>，其余参数不变，变化</a:t>
            </a:r>
            <a:r>
              <a:rPr lang="en-US" altLang="zh-CN" dirty="0">
                <a:solidFill>
                  <a:prstClr val="black"/>
                </a:solidFill>
                <a:cs typeface="+mn-ea"/>
                <a:sym typeface="+mn-lt"/>
              </a:rPr>
              <a:t>kappa                         </a:t>
            </a:r>
            <a:r>
              <a:rPr lang="zh-CN" altLang="en-US" dirty="0">
                <a:solidFill>
                  <a:prstClr val="black"/>
                </a:solidFill>
                <a:cs typeface="+mn-ea"/>
                <a:sym typeface="+mn-lt"/>
              </a:rPr>
              <a:t>固定</a:t>
            </a:r>
            <a:r>
              <a:rPr lang="en-US" altLang="zh-CN" dirty="0">
                <a:solidFill>
                  <a:prstClr val="black"/>
                </a:solidFill>
                <a:cs typeface="+mn-ea"/>
                <a:sym typeface="+mn-lt"/>
              </a:rPr>
              <a:t>rho</a:t>
            </a:r>
            <a:r>
              <a:rPr lang="zh-CN" altLang="en-US" dirty="0">
                <a:solidFill>
                  <a:prstClr val="black"/>
                </a:solidFill>
                <a:cs typeface="+mn-ea"/>
                <a:sym typeface="+mn-lt"/>
              </a:rPr>
              <a:t>为</a:t>
            </a:r>
            <a:r>
              <a:rPr lang="en-US" altLang="zh-CN" dirty="0">
                <a:solidFill>
                  <a:prstClr val="black"/>
                </a:solidFill>
                <a:cs typeface="+mn-ea"/>
                <a:sym typeface="+mn-lt"/>
              </a:rPr>
              <a:t>0.7</a:t>
            </a:r>
            <a:r>
              <a:rPr lang="zh-CN" altLang="en-US" dirty="0">
                <a:solidFill>
                  <a:prstClr val="black"/>
                </a:solidFill>
                <a:cs typeface="+mn-ea"/>
                <a:sym typeface="+mn-lt"/>
              </a:rPr>
              <a:t>，其余参数不变，变化</a:t>
            </a:r>
            <a:r>
              <a:rPr lang="en-US" altLang="zh-CN" dirty="0">
                <a:solidFill>
                  <a:prstClr val="black"/>
                </a:solidFill>
                <a:cs typeface="+mn-ea"/>
                <a:sym typeface="+mn-lt"/>
              </a:rPr>
              <a:t>theta</a:t>
            </a:r>
            <a:endParaRPr lang="en-US" altLang="zh-CN" noProof="0" dirty="0">
              <a:ln>
                <a:noFill/>
              </a:ln>
              <a:solidFill>
                <a:prstClr val="black"/>
              </a:solidFill>
              <a:effectLst/>
              <a:uLnTx/>
              <a:uFillTx/>
              <a:cs typeface="+mn-ea"/>
              <a:sym typeface="+mn-lt"/>
            </a:endParaRPr>
          </a:p>
          <a:p>
            <a:pPr marL="0" marR="0" lvl="0" indent="0" defTabSz="914400" rtl="0" eaLnBrk="1" fontAlgn="auto" latinLnBrk="0" hangingPunct="1">
              <a:spcAft>
                <a:spcPts val="50"/>
              </a:spcAft>
              <a:buClrTx/>
              <a:buSzTx/>
              <a:buFontTx/>
              <a:buNone/>
              <a:defRPr/>
            </a:pPr>
            <a:endParaRPr lang="en-US" altLang="zh-CN"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i="1"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i="1"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p:txBody>
      </p:sp>
      <p:sp>
        <p:nvSpPr>
          <p:cNvPr id="7" name="文本框 6"/>
          <p:cNvSpPr txBox="1"/>
          <p:nvPr/>
        </p:nvSpPr>
        <p:spPr>
          <a:xfrm>
            <a:off x="357043" y="1056050"/>
            <a:ext cx="1292463" cy="368300"/>
          </a:xfrm>
          <a:prstGeom prst="rect">
            <a:avLst/>
          </a:prstGeom>
          <a:solidFill>
            <a:srgbClr val="9C0308"/>
          </a:solid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dirty="0">
                <a:solidFill>
                  <a:prstClr val="white"/>
                </a:solidFill>
                <a:cs typeface="+mn-ea"/>
                <a:sym typeface="+mn-lt"/>
              </a:rPr>
              <a:t>参数解释</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9" name="图片 8"/>
          <p:cNvPicPr>
            <a:picLocks noChangeAspect="1"/>
          </p:cNvPicPr>
          <p:nvPr/>
        </p:nvPicPr>
        <p:blipFill>
          <a:blip r:embed="rId2"/>
          <a:stretch>
            <a:fillRect/>
          </a:stretch>
        </p:blipFill>
        <p:spPr>
          <a:xfrm>
            <a:off x="375920" y="2290024"/>
            <a:ext cx="4536739" cy="3338424"/>
          </a:xfrm>
          <a:prstGeom prst="rect">
            <a:avLst/>
          </a:prstGeom>
        </p:spPr>
      </p:pic>
      <p:pic>
        <p:nvPicPr>
          <p:cNvPr id="11" name="图片 10"/>
          <p:cNvPicPr>
            <a:picLocks noChangeAspect="1"/>
          </p:cNvPicPr>
          <p:nvPr/>
        </p:nvPicPr>
        <p:blipFill>
          <a:blip r:embed="rId3"/>
          <a:stretch>
            <a:fillRect/>
          </a:stretch>
        </p:blipFill>
        <p:spPr>
          <a:xfrm>
            <a:off x="5728163" y="2290023"/>
            <a:ext cx="4526074" cy="3338423"/>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Heston</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96</a:t>
            </a:fld>
            <a:endParaRPr lang="zh-CN" altLang="en-US" dirty="0"/>
          </a:p>
        </p:txBody>
      </p:sp>
      <p:sp>
        <p:nvSpPr>
          <p:cNvPr id="4" name="文本框 3"/>
          <p:cNvSpPr txBox="1"/>
          <p:nvPr/>
        </p:nvSpPr>
        <p:spPr>
          <a:xfrm>
            <a:off x="375920" y="1454709"/>
            <a:ext cx="4886362" cy="4587502"/>
          </a:xfrm>
          <a:prstGeom prst="rect">
            <a:avLst/>
          </a:prstGeom>
          <a:noFill/>
          <a:ln w="19050">
            <a:solidFill>
              <a:srgbClr val="972022"/>
            </a:solidFill>
            <a:prstDash val="sysDash"/>
          </a:ln>
        </p:spPr>
        <p:txBody>
          <a:bodyPr wrap="square" rtlCol="0">
            <a:noAutofit/>
          </a:bodyPr>
          <a:lstStyle/>
          <a:p>
            <a:pPr>
              <a:spcAft>
                <a:spcPts val="50"/>
              </a:spcAft>
              <a:defRPr/>
            </a:pPr>
            <a:r>
              <a:rPr lang="zh-CN" altLang="en-US" dirty="0">
                <a:solidFill>
                  <a:prstClr val="black"/>
                </a:solidFill>
                <a:cs typeface="+mn-ea"/>
                <a:sym typeface="+mn-lt"/>
              </a:rPr>
              <a:t>固定</a:t>
            </a:r>
            <a:r>
              <a:rPr lang="en-US" altLang="zh-CN" dirty="0">
                <a:solidFill>
                  <a:prstClr val="black"/>
                </a:solidFill>
                <a:cs typeface="+mn-ea"/>
                <a:sym typeface="+mn-lt"/>
              </a:rPr>
              <a:t>rho</a:t>
            </a:r>
            <a:r>
              <a:rPr lang="zh-CN" altLang="en-US" dirty="0">
                <a:solidFill>
                  <a:prstClr val="black"/>
                </a:solidFill>
                <a:cs typeface="+mn-ea"/>
                <a:sym typeface="+mn-lt"/>
              </a:rPr>
              <a:t>为</a:t>
            </a:r>
            <a:r>
              <a:rPr lang="en-US" altLang="zh-CN" dirty="0">
                <a:solidFill>
                  <a:prstClr val="black"/>
                </a:solidFill>
                <a:cs typeface="+mn-ea"/>
                <a:sym typeface="+mn-lt"/>
              </a:rPr>
              <a:t>0.7</a:t>
            </a:r>
            <a:r>
              <a:rPr lang="zh-CN" altLang="en-US" dirty="0">
                <a:solidFill>
                  <a:prstClr val="black"/>
                </a:solidFill>
                <a:cs typeface="+mn-ea"/>
                <a:sym typeface="+mn-lt"/>
              </a:rPr>
              <a:t>，其余参数不变，变化</a:t>
            </a:r>
            <a:r>
              <a:rPr lang="en-US" altLang="zh-CN" dirty="0">
                <a:solidFill>
                  <a:prstClr val="black"/>
                </a:solidFill>
                <a:cs typeface="+mn-ea"/>
                <a:sym typeface="+mn-lt"/>
              </a:rPr>
              <a:t>sigma</a:t>
            </a:r>
            <a:endParaRPr lang="en-US" altLang="zh-CN" noProof="0" dirty="0">
              <a:ln>
                <a:noFill/>
              </a:ln>
              <a:solidFill>
                <a:prstClr val="black"/>
              </a:solidFill>
              <a:effectLst/>
              <a:uLnTx/>
              <a:uFillTx/>
              <a:cs typeface="+mn-ea"/>
              <a:sym typeface="+mn-lt"/>
            </a:endParaRPr>
          </a:p>
          <a:p>
            <a:pPr marL="0" marR="0" lvl="0" indent="0" defTabSz="914400" rtl="0" eaLnBrk="1" fontAlgn="auto" latinLnBrk="0" hangingPunct="1">
              <a:spcAft>
                <a:spcPts val="50"/>
              </a:spcAft>
              <a:buClrTx/>
              <a:buSzTx/>
              <a:buFontTx/>
              <a:buNone/>
              <a:defRPr/>
            </a:pPr>
            <a:endParaRPr lang="en-US" altLang="zh-CN"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lang="en-US" altLang="zh-CN" sz="1600" noProof="0" dirty="0">
              <a:ln>
                <a:noFill/>
              </a:ln>
              <a:solidFill>
                <a:prstClr val="black"/>
              </a:solidFill>
              <a:effectLst/>
              <a:uLnTx/>
              <a:uFillTx/>
              <a:cs typeface="+mn-ea"/>
              <a:sym typeface="+mn-lt"/>
            </a:endParaRPr>
          </a:p>
          <a:p>
            <a:pPr marL="0" marR="0" lvl="0" indent="0" algn="l"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i="1"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spcAft>
                <a:spcPts val="50"/>
              </a:spcAft>
              <a:buClrTx/>
              <a:buSzTx/>
              <a:buFontTx/>
              <a:buNone/>
              <a:defRPr/>
            </a:pPr>
            <a:endParaRPr lang="en-US" altLang="zh-CN" sz="1600" i="1" dirty="0">
              <a:solidFill>
                <a:prstClr val="black"/>
              </a:solidFill>
              <a:cs typeface="+mn-ea"/>
              <a:sym typeface="+mn-lt"/>
            </a:endParaRPr>
          </a:p>
          <a:p>
            <a:pPr marL="0" marR="0" lvl="0" indent="0" algn="ctr" defTabSz="914400" rtl="0" eaLnBrk="1" fontAlgn="auto" latinLnBrk="0" hangingPunct="1">
              <a:spcAft>
                <a:spcPts val="50"/>
              </a:spcAft>
              <a:buClrTx/>
              <a:buSzTx/>
              <a:buFontTx/>
              <a:buNone/>
              <a:defRPr/>
            </a:pPr>
            <a:endParaRPr kumimoji="0" lang="en-US" altLang="zh-CN" sz="1600" b="0" i="1" u="none" strike="noStrike" kern="1200" cap="none" spc="0" normalizeH="0" baseline="0" noProof="0" dirty="0">
              <a:ln>
                <a:noFill/>
              </a:ln>
              <a:solidFill>
                <a:prstClr val="black"/>
              </a:solidFill>
              <a:effectLst/>
              <a:uLnTx/>
              <a:uFillTx/>
              <a:cs typeface="+mn-ea"/>
              <a:sym typeface="+mn-lt"/>
            </a:endParaRPr>
          </a:p>
        </p:txBody>
      </p:sp>
      <p:sp>
        <p:nvSpPr>
          <p:cNvPr id="5" name="文本框 4"/>
          <p:cNvSpPr txBox="1"/>
          <p:nvPr/>
        </p:nvSpPr>
        <p:spPr>
          <a:xfrm>
            <a:off x="357043" y="1056050"/>
            <a:ext cx="1292463" cy="368300"/>
          </a:xfrm>
          <a:prstGeom prst="rect">
            <a:avLst/>
          </a:prstGeom>
          <a:solidFill>
            <a:srgbClr val="9C0308"/>
          </a:solid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dirty="0">
                <a:solidFill>
                  <a:prstClr val="white"/>
                </a:solidFill>
                <a:cs typeface="+mn-ea"/>
                <a:sym typeface="+mn-lt"/>
              </a:rPr>
              <a:t>参数解释</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9" name="图片 8"/>
          <p:cNvPicPr>
            <a:picLocks noChangeAspect="1"/>
          </p:cNvPicPr>
          <p:nvPr/>
        </p:nvPicPr>
        <p:blipFill>
          <a:blip r:embed="rId2"/>
          <a:stretch>
            <a:fillRect/>
          </a:stretch>
        </p:blipFill>
        <p:spPr>
          <a:xfrm>
            <a:off x="762000" y="2013809"/>
            <a:ext cx="4216572" cy="318635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EA6C56D-0CE0-47FB-86BA-7B1B4E55B176}" type="slidenum">
              <a:rPr lang="zh-CN" altLang="en-US" smtClean="0"/>
              <a:t>97</a:t>
            </a:fld>
            <a:endParaRPr lang="zh-CN" altLang="en-US" dirty="0"/>
          </a:p>
        </p:txBody>
      </p:sp>
      <p:sp>
        <p:nvSpPr>
          <p:cNvPr id="4" name="文本框 3"/>
          <p:cNvSpPr txBox="1"/>
          <p:nvPr/>
        </p:nvSpPr>
        <p:spPr>
          <a:xfrm>
            <a:off x="330200" y="727321"/>
            <a:ext cx="11531600" cy="6430671"/>
          </a:xfrm>
          <a:prstGeom prst="rect">
            <a:avLst/>
          </a:prstGeom>
          <a:noFill/>
          <a:ln w="19050">
            <a:solidFill>
              <a:srgbClr val="972022"/>
            </a:solidFill>
            <a:prstDash val="sysDash"/>
          </a:ln>
        </p:spPr>
        <p:txBody>
          <a:bodyPr wrap="square" rtlCol="0">
            <a:spAutoFit/>
          </a:bodyPr>
          <a:lstStyle/>
          <a:p>
            <a:pPr indent="304800" algn="just">
              <a:lnSpc>
                <a:spcPct val="150000"/>
              </a:lnSpc>
            </a:pPr>
            <a:r>
              <a:rPr lang="zh-CN" altLang="en-US" sz="1200" b="1" kern="100" dirty="0">
                <a:latin typeface="+mj-ea"/>
                <a:ea typeface="+mj-ea"/>
                <a:cs typeface="Times New Roman" panose="02020603050405020304" pitchFamily="18" charset="0"/>
              </a:rPr>
              <a:t>已实现波动率</a:t>
            </a:r>
            <a:endParaRPr lang="en-US" altLang="zh-CN" sz="1200" b="1" kern="100" dirty="0">
              <a:latin typeface="+mj-ea"/>
              <a:ea typeface="+mj-ea"/>
              <a:cs typeface="Times New Roman" panose="02020603050405020304" pitchFamily="18" charset="0"/>
            </a:endParaRPr>
          </a:p>
          <a:p>
            <a:pPr indent="304800" algn="just">
              <a:lnSpc>
                <a:spcPct val="150000"/>
              </a:lnSpc>
            </a:pPr>
            <a:r>
              <a:rPr lang="en-US" altLang="zh-CN" sz="1200" kern="100" dirty="0">
                <a:latin typeface="+mj-ea"/>
                <a:ea typeface="+mj-ea"/>
                <a:cs typeface="Times New Roman" panose="02020603050405020304" pitchFamily="18" charset="0"/>
              </a:rPr>
              <a:t>Hansen P R, Lunde A. Realized variance and market microstructure noise[J]. Journal of Business &amp; Economic Statistics, 2006, 24(2): 127-161.</a:t>
            </a:r>
          </a:p>
          <a:p>
            <a:pPr indent="304800" algn="just">
              <a:lnSpc>
                <a:spcPct val="150000"/>
              </a:lnSpc>
            </a:pPr>
            <a:r>
              <a:rPr lang="en-US" altLang="zh-CN" sz="1200" b="0" i="0" dirty="0" err="1">
                <a:solidFill>
                  <a:srgbClr val="222222"/>
                </a:solidFill>
                <a:effectLst/>
                <a:latin typeface="+mj-ea"/>
                <a:ea typeface="+mj-ea"/>
              </a:rPr>
              <a:t>Barndorff</a:t>
            </a:r>
            <a:r>
              <a:rPr lang="en-US" altLang="zh-CN" sz="1200" b="0" i="0" dirty="0">
                <a:solidFill>
                  <a:srgbClr val="222222"/>
                </a:solidFill>
                <a:effectLst/>
                <a:latin typeface="+mj-ea"/>
                <a:ea typeface="+mj-ea"/>
              </a:rPr>
              <a:t>-Nielsen O E, Shephard N. Power and </a:t>
            </a:r>
            <a:r>
              <a:rPr lang="en-US" altLang="zh-CN" sz="1200" b="0" i="0" dirty="0" err="1">
                <a:solidFill>
                  <a:srgbClr val="222222"/>
                </a:solidFill>
                <a:effectLst/>
                <a:latin typeface="+mj-ea"/>
                <a:ea typeface="+mj-ea"/>
              </a:rPr>
              <a:t>bipower</a:t>
            </a:r>
            <a:r>
              <a:rPr lang="en-US" altLang="zh-CN" sz="1200" b="0" i="0" dirty="0">
                <a:solidFill>
                  <a:srgbClr val="222222"/>
                </a:solidFill>
                <a:effectLst/>
                <a:latin typeface="+mj-ea"/>
                <a:ea typeface="+mj-ea"/>
              </a:rPr>
              <a:t> variation with stochastic volatility and jumps[J]. Journal of Financial </a:t>
            </a:r>
            <a:r>
              <a:rPr lang="en-US" altLang="zh-CN" sz="1200" dirty="0">
                <a:solidFill>
                  <a:srgbClr val="222222"/>
                </a:solidFill>
                <a:latin typeface="+mj-ea"/>
                <a:ea typeface="+mj-ea"/>
              </a:rPr>
              <a:t>E</a:t>
            </a:r>
            <a:r>
              <a:rPr lang="en-US" altLang="zh-CN" sz="1200" b="0" i="0" dirty="0">
                <a:solidFill>
                  <a:srgbClr val="222222"/>
                </a:solidFill>
                <a:effectLst/>
                <a:latin typeface="+mj-ea"/>
                <a:ea typeface="+mj-ea"/>
              </a:rPr>
              <a:t>conometrics, 2004, 2(1): </a:t>
            </a:r>
            <a:endParaRPr lang="en-US" altLang="zh-CN" sz="1200" b="0" i="0" kern="100" dirty="0">
              <a:solidFill>
                <a:srgbClr val="222222"/>
              </a:solidFill>
              <a:effectLst/>
              <a:latin typeface="+mj-ea"/>
              <a:ea typeface="+mj-ea"/>
              <a:cs typeface="Times New Roman" panose="02020603050405020304" pitchFamily="18" charset="0"/>
            </a:endParaRPr>
          </a:p>
          <a:p>
            <a:pPr indent="304800" algn="just">
              <a:lnSpc>
                <a:spcPct val="150000"/>
              </a:lnSpc>
            </a:pPr>
            <a:r>
              <a:rPr lang="en-US" altLang="zh-CN" sz="1200" b="0" i="0" dirty="0" err="1">
                <a:solidFill>
                  <a:srgbClr val="222222"/>
                </a:solidFill>
                <a:effectLst/>
                <a:latin typeface="+mj-ea"/>
                <a:ea typeface="+mj-ea"/>
              </a:rPr>
              <a:t>Barndorff</a:t>
            </a:r>
            <a:r>
              <a:rPr lang="en-US" altLang="zh-CN" sz="1200" b="0" i="0" dirty="0">
                <a:solidFill>
                  <a:srgbClr val="222222"/>
                </a:solidFill>
                <a:effectLst/>
                <a:latin typeface="+mj-ea"/>
                <a:ea typeface="+mj-ea"/>
              </a:rPr>
              <a:t>-Nielsen O E, </a:t>
            </a:r>
            <a:r>
              <a:rPr lang="en-US" altLang="zh-CN" sz="1200" b="0" i="0" dirty="0" err="1">
                <a:solidFill>
                  <a:srgbClr val="222222"/>
                </a:solidFill>
                <a:effectLst/>
                <a:latin typeface="+mj-ea"/>
                <a:ea typeface="+mj-ea"/>
              </a:rPr>
              <a:t>Kinnebrock</a:t>
            </a:r>
            <a:r>
              <a:rPr lang="en-US" altLang="zh-CN" sz="1200" b="0" i="0" dirty="0">
                <a:solidFill>
                  <a:srgbClr val="222222"/>
                </a:solidFill>
                <a:effectLst/>
                <a:latin typeface="+mj-ea"/>
                <a:ea typeface="+mj-ea"/>
              </a:rPr>
              <a:t> S, Shephard N. Measuring downside risk-</a:t>
            </a:r>
            <a:r>
              <a:rPr lang="en-US" altLang="zh-CN" sz="1200" b="0" i="0" dirty="0" err="1">
                <a:solidFill>
                  <a:srgbClr val="222222"/>
                </a:solidFill>
                <a:effectLst/>
                <a:latin typeface="+mj-ea"/>
                <a:ea typeface="+mj-ea"/>
              </a:rPr>
              <a:t>realised</a:t>
            </a:r>
            <a:r>
              <a:rPr lang="en-US" altLang="zh-CN" sz="1200" b="0" i="0" dirty="0">
                <a:solidFill>
                  <a:srgbClr val="222222"/>
                </a:solidFill>
                <a:effectLst/>
                <a:latin typeface="+mj-ea"/>
                <a:ea typeface="+mj-ea"/>
              </a:rPr>
              <a:t> </a:t>
            </a:r>
            <a:r>
              <a:rPr lang="en-US" altLang="zh-CN" sz="1200" b="0" i="0" dirty="0" err="1">
                <a:solidFill>
                  <a:srgbClr val="222222"/>
                </a:solidFill>
                <a:effectLst/>
                <a:latin typeface="+mj-ea"/>
                <a:ea typeface="+mj-ea"/>
              </a:rPr>
              <a:t>semivariance</a:t>
            </a:r>
            <a:r>
              <a:rPr lang="en-US" altLang="zh-CN" sz="1200" b="0" i="0" dirty="0">
                <a:solidFill>
                  <a:srgbClr val="222222"/>
                </a:solidFill>
                <a:effectLst/>
                <a:latin typeface="+mj-ea"/>
                <a:ea typeface="+mj-ea"/>
              </a:rPr>
              <a:t>[J]. CREATES Research Paper, 2008 (2008-42).</a:t>
            </a:r>
            <a:endParaRPr lang="en-US" altLang="zh-CN" sz="1200" kern="100" dirty="0">
              <a:latin typeface="+mj-ea"/>
              <a:ea typeface="+mj-ea"/>
              <a:cs typeface="Times New Roman" panose="02020603050405020304" pitchFamily="18" charset="0"/>
            </a:endParaRPr>
          </a:p>
          <a:p>
            <a:pPr indent="304800" algn="just">
              <a:lnSpc>
                <a:spcPct val="150000"/>
              </a:lnSpc>
            </a:pPr>
            <a:r>
              <a:rPr lang="zh-CN" altLang="en-US" sz="1200" b="1" kern="100" dirty="0">
                <a:latin typeface="+mj-ea"/>
                <a:ea typeface="+mj-ea"/>
                <a:cs typeface="Times New Roman" panose="02020603050405020304" pitchFamily="18" charset="0"/>
              </a:rPr>
              <a:t>历史波动率</a:t>
            </a:r>
            <a:endParaRPr lang="en-US" altLang="zh-CN" sz="1200" b="1" kern="100" dirty="0">
              <a:latin typeface="+mj-ea"/>
              <a:ea typeface="+mj-ea"/>
              <a:cs typeface="Times New Roman" panose="02020603050405020304" pitchFamily="18" charset="0"/>
            </a:endParaRPr>
          </a:p>
          <a:p>
            <a:pPr indent="304800" algn="just">
              <a:lnSpc>
                <a:spcPct val="150000"/>
              </a:lnSpc>
            </a:pPr>
            <a:r>
              <a:rPr lang="en-US" altLang="zh-CN" sz="1200" kern="100" dirty="0">
                <a:latin typeface="+mj-ea"/>
                <a:ea typeface="+mj-ea"/>
                <a:cs typeface="Times New Roman" panose="02020603050405020304" pitchFamily="18" charset="0"/>
                <a:hlinkClick r:id="rId2"/>
              </a:rPr>
              <a:t>https://www.fidelity.com/bin-public/060_www_fidelity_com/documents/learning-center/2._What_you_need_to_know_about_Volatility_v3.pdf</a:t>
            </a:r>
            <a:endParaRPr lang="en-US" altLang="zh-CN" sz="1200" kern="100" dirty="0">
              <a:latin typeface="+mj-ea"/>
              <a:ea typeface="+mj-ea"/>
              <a:cs typeface="Times New Roman" panose="02020603050405020304" pitchFamily="18" charset="0"/>
            </a:endParaRPr>
          </a:p>
          <a:p>
            <a:pPr indent="304800" algn="just">
              <a:lnSpc>
                <a:spcPct val="150000"/>
              </a:lnSpc>
            </a:pPr>
            <a:r>
              <a:rPr lang="en-US" altLang="zh-CN" sz="1200" kern="100" dirty="0">
                <a:latin typeface="+mj-ea"/>
                <a:ea typeface="+mj-ea"/>
                <a:cs typeface="Times New Roman" panose="02020603050405020304" pitchFamily="18" charset="0"/>
                <a:hlinkClick r:id="rId3"/>
              </a:rPr>
              <a:t>https://www.ivolatility.com/help/8.html</a:t>
            </a:r>
            <a:endParaRPr lang="en-US" altLang="zh-CN" sz="1200" kern="100" dirty="0">
              <a:latin typeface="+mj-ea"/>
              <a:ea typeface="+mj-ea"/>
              <a:cs typeface="Times New Roman" panose="02020603050405020304" pitchFamily="18" charset="0"/>
            </a:endParaRPr>
          </a:p>
          <a:p>
            <a:pPr indent="304800" algn="just">
              <a:lnSpc>
                <a:spcPct val="150000"/>
              </a:lnSpc>
            </a:pPr>
            <a:r>
              <a:rPr lang="zh-CN" altLang="en-US" sz="1200" b="1" kern="100" dirty="0">
                <a:latin typeface="+mj-ea"/>
                <a:ea typeface="+mj-ea"/>
                <a:cs typeface="Times New Roman" panose="02020603050405020304" pitchFamily="18" charset="0"/>
              </a:rPr>
              <a:t>隐含波动率</a:t>
            </a:r>
            <a:endParaRPr lang="en-US" altLang="zh-CN" sz="1200" b="1" kern="100" dirty="0">
              <a:latin typeface="+mj-ea"/>
              <a:ea typeface="+mj-ea"/>
              <a:cs typeface="Times New Roman" panose="02020603050405020304" pitchFamily="18" charset="0"/>
            </a:endParaRPr>
          </a:p>
          <a:p>
            <a:pPr indent="304800" algn="just">
              <a:lnSpc>
                <a:spcPct val="150000"/>
              </a:lnSpc>
            </a:pPr>
            <a:r>
              <a:rPr lang="zh-CN" altLang="en-US" sz="1200" dirty="0">
                <a:hlinkClick r:id="rId4"/>
              </a:rPr>
              <a:t>布朗运动、伊藤引理、</a:t>
            </a:r>
            <a:r>
              <a:rPr lang="en-US" altLang="zh-CN" sz="1200" dirty="0">
                <a:hlinkClick r:id="rId4"/>
              </a:rPr>
              <a:t>BS </a:t>
            </a:r>
            <a:r>
              <a:rPr lang="zh-CN" altLang="en-US" sz="1200" dirty="0">
                <a:hlinkClick r:id="rId4"/>
              </a:rPr>
              <a:t>公式（前篇） </a:t>
            </a:r>
            <a:r>
              <a:rPr lang="en-US" altLang="zh-CN" sz="1200" dirty="0">
                <a:hlinkClick r:id="rId4"/>
              </a:rPr>
              <a:t>- </a:t>
            </a:r>
            <a:r>
              <a:rPr lang="zh-CN" altLang="en-US" sz="1200" dirty="0">
                <a:hlinkClick r:id="rId4"/>
              </a:rPr>
              <a:t>知乎 </a:t>
            </a:r>
            <a:r>
              <a:rPr lang="en-US" altLang="zh-CN" sz="1200" dirty="0">
                <a:hlinkClick r:id="rId4"/>
              </a:rPr>
              <a:t>(zhihu.com)</a:t>
            </a:r>
            <a:endParaRPr lang="en-US" altLang="zh-CN" sz="1200" b="1" kern="100" dirty="0">
              <a:latin typeface="+mj-ea"/>
              <a:ea typeface="+mj-ea"/>
              <a:cs typeface="Times New Roman" panose="02020603050405020304" pitchFamily="18" charset="0"/>
            </a:endParaRPr>
          </a:p>
          <a:p>
            <a:pPr indent="304800" algn="just">
              <a:lnSpc>
                <a:spcPct val="150000"/>
              </a:lnSpc>
            </a:pPr>
            <a:r>
              <a:rPr lang="zh-CN" altLang="en-US" sz="1200" dirty="0">
                <a:hlinkClick r:id="rId5"/>
              </a:rPr>
              <a:t>布朗运动、伊藤引理、</a:t>
            </a:r>
            <a:r>
              <a:rPr lang="en-US" altLang="zh-CN" sz="1200" dirty="0">
                <a:hlinkClick r:id="rId5"/>
              </a:rPr>
              <a:t>BS </a:t>
            </a:r>
            <a:r>
              <a:rPr lang="zh-CN" altLang="en-US" sz="1200" dirty="0">
                <a:hlinkClick r:id="rId5"/>
              </a:rPr>
              <a:t>公式（后篇） </a:t>
            </a:r>
            <a:r>
              <a:rPr lang="en-US" altLang="zh-CN" sz="1200" dirty="0">
                <a:hlinkClick r:id="rId5"/>
              </a:rPr>
              <a:t>- </a:t>
            </a:r>
            <a:r>
              <a:rPr lang="zh-CN" altLang="en-US" sz="1200" dirty="0">
                <a:hlinkClick r:id="rId5"/>
              </a:rPr>
              <a:t>知乎 </a:t>
            </a:r>
            <a:r>
              <a:rPr lang="en-US" altLang="zh-CN" sz="1200" dirty="0">
                <a:hlinkClick r:id="rId5"/>
              </a:rPr>
              <a:t>(zhihu.com)</a:t>
            </a:r>
            <a:endParaRPr lang="en-US" altLang="zh-CN" sz="1200" kern="100" dirty="0">
              <a:latin typeface="+mj-ea"/>
              <a:ea typeface="+mj-ea"/>
              <a:cs typeface="Times New Roman" panose="02020603050405020304" pitchFamily="18" charset="0"/>
            </a:endParaRPr>
          </a:p>
          <a:p>
            <a:pPr indent="304800" algn="just">
              <a:lnSpc>
                <a:spcPct val="150000"/>
              </a:lnSpc>
            </a:pPr>
            <a:r>
              <a:rPr lang="en-US" altLang="zh-CN" sz="1200" b="1" kern="100" dirty="0">
                <a:latin typeface="+mj-ea"/>
                <a:ea typeface="+mj-ea"/>
                <a:cs typeface="Times New Roman" panose="02020603050405020304" pitchFamily="18" charset="0"/>
              </a:rPr>
              <a:t>VIX</a:t>
            </a:r>
            <a:r>
              <a:rPr lang="zh-CN" altLang="en-US" sz="1200" b="1" kern="100" dirty="0">
                <a:latin typeface="+mj-ea"/>
                <a:ea typeface="+mj-ea"/>
                <a:cs typeface="Times New Roman" panose="02020603050405020304" pitchFamily="18" charset="0"/>
              </a:rPr>
              <a:t>指数</a:t>
            </a:r>
            <a:endParaRPr lang="en-US" altLang="zh-CN" sz="1200" b="1" kern="100" dirty="0">
              <a:latin typeface="+mj-ea"/>
              <a:ea typeface="+mj-ea"/>
              <a:cs typeface="Times New Roman" panose="02020603050405020304" pitchFamily="18" charset="0"/>
            </a:endParaRPr>
          </a:p>
          <a:p>
            <a:pPr indent="304800" algn="just">
              <a:lnSpc>
                <a:spcPct val="150000"/>
              </a:lnSpc>
            </a:pPr>
            <a:r>
              <a:rPr lang="en-US" altLang="zh-CN" sz="1200" kern="100" dirty="0">
                <a:latin typeface="+mj-ea"/>
                <a:ea typeface="+mj-ea"/>
                <a:cs typeface="Times New Roman" panose="02020603050405020304" pitchFamily="18" charset="0"/>
                <a:hlinkClick r:id="rId6"/>
              </a:rPr>
              <a:t>https://xueqiu.com/2470706656/149486055</a:t>
            </a:r>
            <a:endParaRPr lang="en-US" altLang="zh-CN" sz="1200" kern="100" dirty="0">
              <a:latin typeface="+mj-ea"/>
              <a:ea typeface="+mj-ea"/>
              <a:cs typeface="Times New Roman" panose="02020603050405020304" pitchFamily="18" charset="0"/>
            </a:endParaRPr>
          </a:p>
          <a:p>
            <a:pPr indent="304800" algn="just">
              <a:lnSpc>
                <a:spcPct val="150000"/>
              </a:lnSpc>
            </a:pPr>
            <a:r>
              <a:rPr lang="en-US" altLang="zh-CN" sz="1200" dirty="0">
                <a:hlinkClick r:id="rId7"/>
              </a:rPr>
              <a:t>【</a:t>
            </a:r>
            <a:r>
              <a:rPr lang="zh-CN" altLang="en-US" sz="1200" dirty="0">
                <a:hlinkClick r:id="rId7"/>
              </a:rPr>
              <a:t>精选</a:t>
            </a:r>
            <a:r>
              <a:rPr lang="en-US" altLang="zh-CN" sz="1200" dirty="0">
                <a:hlinkClick r:id="rId7"/>
              </a:rPr>
              <a:t>】</a:t>
            </a:r>
            <a:r>
              <a:rPr lang="zh-CN" altLang="en-US" sz="1200" dirty="0">
                <a:hlinkClick r:id="rId7"/>
              </a:rPr>
              <a:t>方差互换（</a:t>
            </a:r>
            <a:r>
              <a:rPr lang="en-US" altLang="zh-CN" sz="1200" dirty="0">
                <a:hlinkClick r:id="rId7"/>
              </a:rPr>
              <a:t>Variance Swap</a:t>
            </a:r>
            <a:r>
              <a:rPr lang="zh-CN" altLang="en-US" sz="1200" dirty="0">
                <a:hlinkClick r:id="rId7"/>
              </a:rPr>
              <a:t>）定价推导及</a:t>
            </a:r>
            <a:r>
              <a:rPr lang="en-US" altLang="zh-CN" sz="1200" dirty="0">
                <a:hlinkClick r:id="rId7"/>
              </a:rPr>
              <a:t>VIX</a:t>
            </a:r>
            <a:r>
              <a:rPr lang="zh-CN" altLang="en-US" sz="1200" dirty="0">
                <a:hlinkClick r:id="rId7"/>
              </a:rPr>
              <a:t>相关介绍</a:t>
            </a:r>
            <a:r>
              <a:rPr lang="en-US" altLang="zh-CN" sz="1200" dirty="0">
                <a:hlinkClick r:id="rId7"/>
              </a:rPr>
              <a:t>-CSDN</a:t>
            </a:r>
            <a:r>
              <a:rPr lang="zh-CN" altLang="en-US" sz="1200" dirty="0">
                <a:hlinkClick r:id="rId7"/>
              </a:rPr>
              <a:t>博客</a:t>
            </a:r>
            <a:endParaRPr lang="en-US" altLang="zh-CN" sz="1200" kern="100" dirty="0">
              <a:latin typeface="+mj-ea"/>
              <a:ea typeface="+mj-ea"/>
              <a:cs typeface="Times New Roman" panose="02020603050405020304" pitchFamily="18" charset="0"/>
            </a:endParaRPr>
          </a:p>
          <a:p>
            <a:pPr indent="304800" algn="just">
              <a:lnSpc>
                <a:spcPct val="150000"/>
              </a:lnSpc>
            </a:pPr>
            <a:r>
              <a:rPr lang="en-US" altLang="zh-CN" sz="1200" dirty="0">
                <a:hlinkClick r:id="rId8"/>
              </a:rPr>
              <a:t>1610981160423ec0037.pdf (htfc.com)</a:t>
            </a:r>
            <a:endParaRPr lang="en-US" altLang="zh-CN" sz="1200" kern="100" dirty="0">
              <a:latin typeface="+mj-ea"/>
              <a:ea typeface="+mj-ea"/>
              <a:cs typeface="Times New Roman" panose="02020603050405020304" pitchFamily="18" charset="0"/>
            </a:endParaRPr>
          </a:p>
          <a:p>
            <a:pPr indent="304800" algn="just">
              <a:lnSpc>
                <a:spcPct val="150000"/>
              </a:lnSpc>
            </a:pPr>
            <a:r>
              <a:rPr lang="zh-CN" altLang="en-US" sz="1200" dirty="0">
                <a:hlinkClick r:id="rId9"/>
              </a:rPr>
              <a:t>交易波动率？先搞懂</a:t>
            </a:r>
            <a:r>
              <a:rPr lang="en-US" altLang="zh-CN" sz="1200" dirty="0">
                <a:hlinkClick r:id="rId9"/>
              </a:rPr>
              <a:t>VIX</a:t>
            </a:r>
            <a:r>
              <a:rPr lang="zh-CN" altLang="en-US" sz="1200" dirty="0">
                <a:hlinkClick r:id="rId9"/>
              </a:rPr>
              <a:t>和</a:t>
            </a:r>
            <a:r>
              <a:rPr lang="en-US" altLang="zh-CN" sz="1200" dirty="0">
                <a:hlinkClick r:id="rId9"/>
              </a:rPr>
              <a:t>VXX</a:t>
            </a:r>
            <a:r>
              <a:rPr lang="zh-CN" altLang="en-US" sz="1200" dirty="0">
                <a:hlinkClick r:id="rId9"/>
              </a:rPr>
              <a:t>！ </a:t>
            </a:r>
            <a:r>
              <a:rPr lang="en-US" altLang="zh-CN" sz="1200" dirty="0">
                <a:hlinkClick r:id="rId9"/>
              </a:rPr>
              <a:t>- </a:t>
            </a:r>
            <a:r>
              <a:rPr lang="zh-CN" altLang="en-US" sz="1200" dirty="0">
                <a:hlinkClick r:id="rId9"/>
              </a:rPr>
              <a:t>知乎 </a:t>
            </a:r>
            <a:r>
              <a:rPr lang="en-US" altLang="zh-CN" sz="1200" dirty="0">
                <a:hlinkClick r:id="rId9"/>
              </a:rPr>
              <a:t>(zhihu.com)</a:t>
            </a:r>
            <a:endParaRPr lang="en-US" altLang="zh-CN" sz="1200" kern="100" dirty="0">
              <a:latin typeface="+mj-ea"/>
              <a:ea typeface="+mj-ea"/>
              <a:cs typeface="Times New Roman" panose="02020603050405020304" pitchFamily="18" charset="0"/>
            </a:endParaRPr>
          </a:p>
          <a:p>
            <a:pPr indent="304800" algn="just">
              <a:lnSpc>
                <a:spcPct val="150000"/>
              </a:lnSpc>
            </a:pPr>
            <a:r>
              <a:rPr lang="zh-CN" altLang="en-US" sz="1200" b="1" kern="100" dirty="0">
                <a:latin typeface="+mj-ea"/>
                <a:ea typeface="+mj-ea"/>
                <a:cs typeface="Times New Roman" panose="02020603050405020304" pitchFamily="18" charset="0"/>
              </a:rPr>
              <a:t>局部波动率模型</a:t>
            </a:r>
            <a:endParaRPr lang="en-US" altLang="zh-CN" sz="1200" b="1" kern="100" dirty="0">
              <a:latin typeface="+mj-ea"/>
              <a:ea typeface="+mj-ea"/>
              <a:cs typeface="Times New Roman" panose="02020603050405020304" pitchFamily="18" charset="0"/>
            </a:endParaRPr>
          </a:p>
          <a:p>
            <a:pPr indent="304800" algn="just">
              <a:lnSpc>
                <a:spcPct val="150000"/>
              </a:lnSpc>
            </a:pPr>
            <a:r>
              <a:rPr lang="en-US" altLang="zh-CN" sz="1200" dirty="0">
                <a:latin typeface="+mj-ea"/>
                <a:ea typeface="+mj-ea"/>
                <a:hlinkClick r:id="rId10"/>
              </a:rPr>
              <a:t>Fitting Local Volatility : Analytic and Numerical Approaches in Black-Scholes and Local Variance Gamma Models (204 Pages) (worldscientific.com)</a:t>
            </a:r>
            <a:endParaRPr lang="en-US" altLang="zh-CN" sz="1200" kern="100" dirty="0">
              <a:latin typeface="+mj-ea"/>
              <a:ea typeface="+mj-ea"/>
              <a:cs typeface="Times New Roman" panose="02020603050405020304" pitchFamily="18" charset="0"/>
            </a:endParaRPr>
          </a:p>
          <a:p>
            <a:pPr indent="304800" algn="just">
              <a:lnSpc>
                <a:spcPct val="150000"/>
              </a:lnSpc>
            </a:pPr>
            <a:r>
              <a:rPr lang="zh-CN" altLang="en-US" sz="1200" dirty="0">
                <a:latin typeface="+mj-ea"/>
                <a:ea typeface="+mj-ea"/>
                <a:hlinkClick r:id="rId11"/>
              </a:rPr>
              <a:t>金工金数推导</a:t>
            </a:r>
            <a:r>
              <a:rPr lang="en-US" altLang="zh-CN" sz="1200" dirty="0">
                <a:latin typeface="+mj-ea"/>
                <a:ea typeface="+mj-ea"/>
                <a:hlinkClick r:id="rId11"/>
              </a:rPr>
              <a:t>(6)——Local Volatility: Dupire's Equation - </a:t>
            </a:r>
            <a:r>
              <a:rPr lang="zh-CN" altLang="en-US" sz="1200" dirty="0">
                <a:latin typeface="+mj-ea"/>
                <a:ea typeface="+mj-ea"/>
                <a:hlinkClick r:id="rId11"/>
              </a:rPr>
              <a:t>知乎 </a:t>
            </a:r>
            <a:r>
              <a:rPr lang="en-US" altLang="zh-CN" sz="1200" dirty="0">
                <a:latin typeface="+mj-ea"/>
                <a:ea typeface="+mj-ea"/>
                <a:hlinkClick r:id="rId11"/>
              </a:rPr>
              <a:t>(zhihu.com)</a:t>
            </a:r>
            <a:endParaRPr lang="en-US" altLang="zh-CN" sz="1200" dirty="0">
              <a:latin typeface="+mj-ea"/>
              <a:ea typeface="+mj-ea"/>
            </a:endParaRPr>
          </a:p>
          <a:p>
            <a:pPr indent="304800" algn="just">
              <a:lnSpc>
                <a:spcPct val="150000"/>
              </a:lnSpc>
            </a:pPr>
            <a:r>
              <a:rPr lang="zh-CN" altLang="en-US" sz="1200" dirty="0">
                <a:hlinkClick r:id="rId12"/>
              </a:rPr>
              <a:t>第</a:t>
            </a:r>
            <a:r>
              <a:rPr lang="en-US" altLang="zh-CN" sz="1200" dirty="0">
                <a:hlinkClick r:id="rId12"/>
              </a:rPr>
              <a:t>17</a:t>
            </a:r>
            <a:r>
              <a:rPr lang="zh-CN" altLang="en-US" sz="1200" dirty="0">
                <a:hlinkClick r:id="rId12"/>
              </a:rPr>
              <a:t>章 关于局部波动率的一些总结</a:t>
            </a:r>
            <a:r>
              <a:rPr lang="en-US" altLang="zh-CN" sz="1200" dirty="0">
                <a:hlinkClick r:id="rId12"/>
              </a:rPr>
              <a:t>-CSDN</a:t>
            </a:r>
            <a:r>
              <a:rPr lang="zh-CN" altLang="en-US" sz="1200" dirty="0">
                <a:hlinkClick r:id="rId12"/>
              </a:rPr>
              <a:t>博客</a:t>
            </a:r>
            <a:endParaRPr lang="en-US" altLang="zh-CN" sz="1200" dirty="0"/>
          </a:p>
          <a:p>
            <a:pPr indent="304800" algn="just">
              <a:lnSpc>
                <a:spcPct val="150000"/>
              </a:lnSpc>
            </a:pPr>
            <a:r>
              <a:rPr lang="en-US" altLang="zh-CN" sz="1200" b="1" dirty="0">
                <a:latin typeface="+mj-ea"/>
                <a:ea typeface="+mj-ea"/>
              </a:rPr>
              <a:t>Heston</a:t>
            </a:r>
            <a:r>
              <a:rPr lang="zh-CN" altLang="en-US" sz="1200" b="1" dirty="0">
                <a:latin typeface="+mj-ea"/>
                <a:ea typeface="+mj-ea"/>
              </a:rPr>
              <a:t>模型</a:t>
            </a:r>
            <a:endParaRPr lang="en-US" altLang="zh-CN" sz="1200" b="1" dirty="0">
              <a:latin typeface="+mj-ea"/>
              <a:ea typeface="+mj-ea"/>
            </a:endParaRPr>
          </a:p>
          <a:p>
            <a:pPr indent="304800" algn="just">
              <a:lnSpc>
                <a:spcPct val="150000"/>
              </a:lnSpc>
            </a:pPr>
            <a:r>
              <a:rPr lang="en-US" altLang="zh-CN" sz="1200" dirty="0">
                <a:latin typeface="+mj-ea"/>
                <a:ea typeface="+mj-ea"/>
                <a:hlinkClick r:id="rId13"/>
              </a:rPr>
              <a:t>https://github.com/TheQuantPy/youtube-tutorials/blob/8e64e19629cee840928b51baf4660e5c777e87e7/2022/001%20Jan-Mar/2022-03-18%20Simulating%20the%20Heston%20Model%20with%20Python%20_%20Stochastic%20Volatility%20Modelling.ipynb</a:t>
            </a:r>
            <a:endParaRPr lang="en-US" altLang="zh-CN" sz="1200" dirty="0">
              <a:latin typeface="+mj-ea"/>
              <a:ea typeface="+mj-ea"/>
            </a:endParaRPr>
          </a:p>
          <a:p>
            <a:pPr indent="304800" algn="just">
              <a:lnSpc>
                <a:spcPct val="150000"/>
              </a:lnSpc>
            </a:pPr>
            <a:endParaRPr lang="en-US" altLang="zh-CN" sz="1200" dirty="0">
              <a:latin typeface="+mj-ea"/>
              <a:ea typeface="+mj-ea"/>
            </a:endParaRPr>
          </a:p>
        </p:txBody>
      </p:sp>
      <p:sp>
        <p:nvSpPr>
          <p:cNvPr id="5" name="文本框 4"/>
          <p:cNvSpPr txBox="1"/>
          <p:nvPr/>
        </p:nvSpPr>
        <p:spPr>
          <a:xfrm>
            <a:off x="330200" y="286269"/>
            <a:ext cx="1806843" cy="369332"/>
          </a:xfrm>
          <a:prstGeom prst="rect">
            <a:avLst/>
          </a:prstGeom>
          <a:solidFill>
            <a:srgbClr val="9C0308"/>
          </a:solidFill>
        </p:spPr>
        <p:txBody>
          <a:bodyPr wrap="square" rtlCol="0">
            <a:spAutoFit/>
          </a:bodyPr>
          <a:lstStyle/>
          <a:p>
            <a:pPr algn="ctr">
              <a:spcAft>
                <a:spcPts val="50"/>
              </a:spcAft>
              <a:defRPr/>
            </a:pPr>
            <a:r>
              <a:rPr kumimoji="0" lang="zh-CN" altLang="en-US" b="0" i="0" u="none" strike="noStrike" kern="1200" cap="none" spc="0" normalizeH="0" baseline="0" noProof="0" dirty="0">
                <a:ln>
                  <a:noFill/>
                </a:ln>
                <a:solidFill>
                  <a:prstClr val="white"/>
                </a:solidFill>
                <a:effectLst/>
                <a:uLnTx/>
                <a:uFillTx/>
                <a:cs typeface="+mn-ea"/>
                <a:sym typeface="+mn-lt"/>
              </a:rPr>
              <a:t>参考资料</a:t>
            </a:r>
            <a:endParaRPr kumimoji="0" lang="en-US" altLang="zh-CN" b="0" i="0"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56050" y="1716046"/>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en-US" altLang="zh-CN" sz="2000" b="1" dirty="0">
                <a:solidFill>
                  <a:srgbClr val="C4C4C4"/>
                </a:solidFill>
                <a:cs typeface="+mn-ea"/>
                <a:sym typeface="+mn-lt"/>
              </a:rPr>
              <a:t>BS</a:t>
            </a:r>
            <a:r>
              <a:rPr lang="zh-CN" altLang="en-US" sz="2000" b="1" dirty="0">
                <a:solidFill>
                  <a:srgbClr val="C4C4C4"/>
                </a:solidFill>
                <a:cs typeface="+mn-ea"/>
                <a:sym typeface="+mn-lt"/>
              </a:rPr>
              <a:t>公式推导与数值方法</a:t>
            </a:r>
          </a:p>
        </p:txBody>
      </p:sp>
      <p:sp>
        <p:nvSpPr>
          <p:cNvPr id="6" name="文本框 5"/>
          <p:cNvSpPr txBox="1"/>
          <p:nvPr/>
        </p:nvSpPr>
        <p:spPr>
          <a:xfrm>
            <a:off x="4356050" y="2577217"/>
            <a:ext cx="4453984"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i="0" u="none" strike="noStrike" kern="1200" cap="none" spc="0" normalizeH="0" baseline="0" noProof="0" dirty="0">
                <a:ln>
                  <a:noFill/>
                </a:ln>
                <a:solidFill>
                  <a:srgbClr val="C4C4C4"/>
                </a:solidFill>
                <a:effectLst/>
                <a:uLnTx/>
                <a:uFillTx/>
                <a:cs typeface="+mn-ea"/>
                <a:sym typeface="+mn-lt"/>
              </a:rPr>
              <a:t>希腊字母与期权组合收益</a:t>
            </a:r>
          </a:p>
        </p:txBody>
      </p:sp>
      <p:sp>
        <p:nvSpPr>
          <p:cNvPr id="7" name="文本框 6"/>
          <p:cNvSpPr txBox="1"/>
          <p:nvPr/>
        </p:nvSpPr>
        <p:spPr>
          <a:xfrm>
            <a:off x="4356050" y="3428065"/>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kumimoji="0" lang="zh-CN" altLang="en-US" sz="2000" i="0" u="none" strike="noStrike" kern="1200" cap="none" spc="0" normalizeH="0" baseline="0" noProof="0" dirty="0">
                <a:ln>
                  <a:noFill/>
                </a:ln>
                <a:solidFill>
                  <a:srgbClr val="C4C4C4"/>
                </a:solidFill>
                <a:effectLst/>
                <a:uLnTx/>
                <a:uFillTx/>
                <a:cs typeface="+mn-ea"/>
                <a:sym typeface="+mn-lt"/>
              </a:rPr>
              <a:t>期权的</a:t>
            </a:r>
            <a:r>
              <a:rPr kumimoji="0" lang="en-US" altLang="zh-CN" sz="2000" i="0" u="none" strike="noStrike" kern="1200" cap="none" spc="0" normalizeH="0" baseline="0" noProof="0" dirty="0">
                <a:ln>
                  <a:noFill/>
                </a:ln>
                <a:solidFill>
                  <a:srgbClr val="C4C4C4"/>
                </a:solidFill>
                <a:effectLst/>
                <a:uLnTx/>
                <a:uFillTx/>
                <a:cs typeface="+mn-ea"/>
                <a:sym typeface="+mn-lt"/>
              </a:rPr>
              <a:t>pnl</a:t>
            </a:r>
            <a:r>
              <a:rPr kumimoji="0" lang="zh-CN" altLang="en-US" sz="2000" i="0" u="none" strike="noStrike" kern="1200" cap="none" spc="0" normalizeH="0" baseline="0" noProof="0" dirty="0">
                <a:ln>
                  <a:noFill/>
                </a:ln>
                <a:solidFill>
                  <a:srgbClr val="C4C4C4"/>
                </a:solidFill>
                <a:effectLst/>
                <a:uLnTx/>
                <a:uFillTx/>
                <a:cs typeface="+mn-ea"/>
                <a:sym typeface="+mn-lt"/>
              </a:rPr>
              <a:t>分解</a:t>
            </a:r>
          </a:p>
        </p:txBody>
      </p:sp>
      <p:sp>
        <p:nvSpPr>
          <p:cNvPr id="2" name="灯片编号占位符 1"/>
          <p:cNvSpPr>
            <a:spLocks noGrp="1"/>
          </p:cNvSpPr>
          <p:nvPr>
            <p:ph type="sldNum" sz="quarter" idx="12"/>
          </p:nvPr>
        </p:nvSpPr>
        <p:spPr/>
        <p:txBody>
          <a:bodyPr/>
          <a:lstStyle/>
          <a:p>
            <a:fld id="{B3D16A10-271B-4362-BAC4-0DEA405ED26B}" type="slidenum">
              <a:rPr lang="zh-CN" altLang="en-US" smtClean="0"/>
              <a:t>98</a:t>
            </a:fld>
            <a:endParaRPr lang="zh-CN" altLang="en-US" dirty="0"/>
          </a:p>
        </p:txBody>
      </p:sp>
      <p:sp>
        <p:nvSpPr>
          <p:cNvPr id="3" name="矩形: 圆角 2"/>
          <p:cNvSpPr/>
          <p:nvPr/>
        </p:nvSpPr>
        <p:spPr>
          <a:xfrm>
            <a:off x="3676458" y="166403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p:txBody>
      </p:sp>
      <p:cxnSp>
        <p:nvCxnSpPr>
          <p:cNvPr id="9" name="直接连接符 8"/>
          <p:cNvCxnSpPr/>
          <p:nvPr/>
        </p:nvCxnSpPr>
        <p:spPr>
          <a:xfrm>
            <a:off x="4289196" y="221042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1" name="标题 3"/>
          <p:cNvSpPr txBox="1"/>
          <p:nvPr/>
        </p:nvSpPr>
        <p:spPr>
          <a:xfrm>
            <a:off x="525184" y="569600"/>
            <a:ext cx="105156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0"/>
              </a:spcAft>
            </a:pPr>
            <a:r>
              <a:rPr lang="zh-CN" altLang="en-US" sz="3200" b="1" dirty="0">
                <a:solidFill>
                  <a:srgbClr val="972022"/>
                </a:solidFill>
                <a:latin typeface="+mn-lt"/>
                <a:ea typeface="+mn-ea"/>
                <a:cs typeface="+mn-ea"/>
                <a:sym typeface="+mn-lt"/>
              </a:rPr>
              <a:t>衍生品</a:t>
            </a:r>
          </a:p>
        </p:txBody>
      </p:sp>
      <p:sp>
        <p:nvSpPr>
          <p:cNvPr id="13" name="矩形: 圆角 12"/>
          <p:cNvSpPr/>
          <p:nvPr/>
        </p:nvSpPr>
        <p:spPr>
          <a:xfrm>
            <a:off x="3676458" y="2511553"/>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1600" dirty="0">
              <a:latin typeface="Arial" panose="020B0604020202020204" pitchFamily="34" charset="0"/>
              <a:cs typeface="Arial" panose="020B0604020202020204" pitchFamily="34" charset="0"/>
            </a:endParaRPr>
          </a:p>
        </p:txBody>
      </p:sp>
      <p:cxnSp>
        <p:nvCxnSpPr>
          <p:cNvPr id="14" name="直接连接符 13"/>
          <p:cNvCxnSpPr/>
          <p:nvPr/>
        </p:nvCxnSpPr>
        <p:spPr>
          <a:xfrm>
            <a:off x="4289196" y="3057945"/>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5" name="矩形: 圆角 14"/>
          <p:cNvSpPr/>
          <p:nvPr/>
        </p:nvSpPr>
        <p:spPr>
          <a:xfrm>
            <a:off x="3676458" y="3365422"/>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1600" dirty="0">
              <a:latin typeface="Arial" panose="020B0604020202020204" pitchFamily="34" charset="0"/>
              <a:cs typeface="Arial" panose="020B0604020202020204" pitchFamily="34" charset="0"/>
            </a:endParaRPr>
          </a:p>
        </p:txBody>
      </p:sp>
      <p:cxnSp>
        <p:nvCxnSpPr>
          <p:cNvPr id="16" name="直接连接符 15"/>
          <p:cNvCxnSpPr/>
          <p:nvPr/>
        </p:nvCxnSpPr>
        <p:spPr>
          <a:xfrm>
            <a:off x="4289196" y="3911814"/>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7" name="矩形: 圆角 16"/>
          <p:cNvSpPr/>
          <p:nvPr/>
        </p:nvSpPr>
        <p:spPr>
          <a:xfrm>
            <a:off x="3676458" y="4219291"/>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1600" dirty="0">
              <a:latin typeface="Arial" panose="020B0604020202020204" pitchFamily="34" charset="0"/>
              <a:cs typeface="Arial" panose="020B0604020202020204" pitchFamily="34" charset="0"/>
            </a:endParaRPr>
          </a:p>
        </p:txBody>
      </p:sp>
      <p:cxnSp>
        <p:nvCxnSpPr>
          <p:cNvPr id="18" name="直接连接符 17"/>
          <p:cNvCxnSpPr/>
          <p:nvPr/>
        </p:nvCxnSpPr>
        <p:spPr>
          <a:xfrm>
            <a:off x="4289196" y="4765683"/>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9" name="文本框 18"/>
          <p:cNvSpPr txBox="1"/>
          <p:nvPr/>
        </p:nvSpPr>
        <p:spPr>
          <a:xfrm>
            <a:off x="4356050" y="428923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srgbClr val="C4C4C4"/>
                </a:solidFill>
                <a:cs typeface="+mn-ea"/>
                <a:sym typeface="+mn-lt"/>
              </a:rPr>
              <a:t>波动率理论与策略</a:t>
            </a:r>
          </a:p>
        </p:txBody>
      </p:sp>
      <p:sp>
        <p:nvSpPr>
          <p:cNvPr id="20" name="矩形: 圆角 19"/>
          <p:cNvSpPr/>
          <p:nvPr/>
        </p:nvSpPr>
        <p:spPr>
          <a:xfrm>
            <a:off x="3676458" y="507316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5</a:t>
            </a:r>
          </a:p>
        </p:txBody>
      </p:sp>
      <p:cxnSp>
        <p:nvCxnSpPr>
          <p:cNvPr id="21" name="直接连接符 20"/>
          <p:cNvCxnSpPr/>
          <p:nvPr/>
        </p:nvCxnSpPr>
        <p:spPr>
          <a:xfrm>
            <a:off x="4289196" y="561955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4" name="文本框 3"/>
          <p:cNvSpPr txBox="1"/>
          <p:nvPr>
            <p:custDataLst>
              <p:tags r:id="rId1"/>
            </p:custDataLst>
          </p:nvPr>
        </p:nvSpPr>
        <p:spPr>
          <a:xfrm>
            <a:off x="4356050" y="515029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b="1" dirty="0">
                <a:solidFill>
                  <a:srgbClr val="C00000"/>
                </a:solidFill>
                <a:cs typeface="+mn-ea"/>
                <a:sym typeface="+mn-lt"/>
              </a:rPr>
              <a:t>场外衍生品介绍</a:t>
            </a:r>
          </a:p>
        </p:txBody>
      </p:sp>
      <p:sp>
        <p:nvSpPr>
          <p:cNvPr id="8" name="矩形: 圆角 19"/>
          <p:cNvSpPr/>
          <p:nvPr>
            <p:custDataLst>
              <p:tags r:id="rId2"/>
            </p:custDataLst>
          </p:nvPr>
        </p:nvSpPr>
        <p:spPr>
          <a:xfrm>
            <a:off x="3676458" y="5934220"/>
            <a:ext cx="540000" cy="540000"/>
          </a:xfrm>
          <a:prstGeom prst="roundRect">
            <a:avLst/>
          </a:prstGeom>
          <a:solidFill>
            <a:srgbClr val="9720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cs typeface="Arial" panose="020B0604020202020204" pitchFamily="34" charset="0"/>
              </a:rPr>
              <a:t>6</a:t>
            </a:r>
          </a:p>
        </p:txBody>
      </p:sp>
      <p:cxnSp>
        <p:nvCxnSpPr>
          <p:cNvPr id="10" name="直接连接符 9"/>
          <p:cNvCxnSpPr/>
          <p:nvPr>
            <p:custDataLst>
              <p:tags r:id="rId3"/>
            </p:custDataLst>
          </p:nvPr>
        </p:nvCxnSpPr>
        <p:spPr>
          <a:xfrm>
            <a:off x="4289196" y="6480612"/>
            <a:ext cx="2880000" cy="0"/>
          </a:xfrm>
          <a:prstGeom prst="line">
            <a:avLst/>
          </a:prstGeom>
        </p:spPr>
        <p:style>
          <a:lnRef idx="2">
            <a:schemeClr val="accent3"/>
          </a:lnRef>
          <a:fillRef idx="0">
            <a:schemeClr val="accent3"/>
          </a:fillRef>
          <a:effectRef idx="1">
            <a:schemeClr val="accent3"/>
          </a:effectRef>
          <a:fontRef idx="minor">
            <a:schemeClr val="tx1"/>
          </a:fontRef>
        </p:style>
      </p:cxnSp>
      <p:sp>
        <p:nvSpPr>
          <p:cNvPr id="12" name="文本框 11"/>
          <p:cNvSpPr txBox="1"/>
          <p:nvPr>
            <p:custDataLst>
              <p:tags r:id="rId4"/>
            </p:custDataLst>
          </p:nvPr>
        </p:nvSpPr>
        <p:spPr>
          <a:xfrm>
            <a:off x="4356050" y="6011356"/>
            <a:ext cx="4375830" cy="398780"/>
          </a:xfrm>
          <a:prstGeom prst="rect">
            <a:avLst/>
          </a:prstGeom>
          <a:noFill/>
        </p:spPr>
        <p:txBody>
          <a:bodyPr wrap="square" rtlCol="0">
            <a:spAutoFit/>
          </a:bodyPr>
          <a:lstStyle/>
          <a:p>
            <a:pPr marL="0" marR="0" lvl="0" indent="0" algn="l" defTabSz="914400" rtl="0" eaLnBrk="1" fontAlgn="auto" latinLnBrk="0" hangingPunct="1">
              <a:spcAft>
                <a:spcPts val="50"/>
              </a:spcAft>
              <a:buClrTx/>
              <a:buSzTx/>
              <a:buFontTx/>
              <a:buNone/>
              <a:defRPr/>
            </a:pPr>
            <a:r>
              <a:rPr lang="zh-CN" altLang="en-US" sz="2000" dirty="0">
                <a:solidFill>
                  <a:prstClr val="white">
                    <a:lumMod val="65000"/>
                  </a:prstClr>
                </a:solidFill>
                <a:cs typeface="+mn-ea"/>
                <a:sym typeface="+mn-lt"/>
              </a:rPr>
              <a:t>做市理论</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我国场内期权品种</a:t>
            </a:r>
            <a:endParaRPr lang="zh-CN" altLang="en-US" dirty="0"/>
          </a:p>
        </p:txBody>
      </p:sp>
      <p:sp>
        <p:nvSpPr>
          <p:cNvPr id="3" name="灯片编号占位符 2"/>
          <p:cNvSpPr>
            <a:spLocks noGrp="1"/>
          </p:cNvSpPr>
          <p:nvPr>
            <p:ph type="sldNum" sz="quarter" idx="12"/>
          </p:nvPr>
        </p:nvSpPr>
        <p:spPr/>
        <p:txBody>
          <a:bodyPr/>
          <a:lstStyle/>
          <a:p>
            <a:fld id="{1EA6C56D-0CE0-47FB-86BA-7B1B4E55B176}" type="slidenum">
              <a:rPr lang="zh-CN" altLang="en-US" smtClean="0"/>
              <a:t>99</a:t>
            </a:fld>
            <a:endParaRPr lang="zh-CN" altLang="en-US" dirty="0"/>
          </a:p>
        </p:txBody>
      </p:sp>
      <p:sp>
        <p:nvSpPr>
          <p:cNvPr id="6" name="文本框 5"/>
          <p:cNvSpPr txBox="1"/>
          <p:nvPr/>
        </p:nvSpPr>
        <p:spPr>
          <a:xfrm>
            <a:off x="375919" y="1299873"/>
            <a:ext cx="11531600" cy="1115690"/>
          </a:xfrm>
          <a:prstGeom prst="rect">
            <a:avLst/>
          </a:prstGeom>
          <a:noFill/>
          <a:ln w="19050">
            <a:solidFill>
              <a:srgbClr val="972022"/>
            </a:solidFill>
            <a:prstDash val="sysDash"/>
          </a:ln>
        </p:spPr>
        <p:txBody>
          <a:bodyPr wrap="square" rtlCol="0">
            <a:spAutoFit/>
          </a:bodyPr>
          <a:lstStyle/>
          <a:p>
            <a:pPr marL="342900" indent="-342900">
              <a:spcAft>
                <a:spcPts val="50"/>
              </a:spcAft>
              <a:buFont typeface="Arial" panose="020B0604020202020204" pitchFamily="34" charset="0"/>
              <a:buChar char="•"/>
              <a:defRPr/>
            </a:pPr>
            <a:r>
              <a:rPr lang="zh-CN" altLang="en-US" sz="1600" dirty="0"/>
              <a:t>我国场内期权在上交所、深交所、中金所 </a:t>
            </a:r>
            <a:r>
              <a:rPr lang="en-US" altLang="zh-CN" sz="1600" dirty="0"/>
              <a:t>(ETF</a:t>
            </a:r>
            <a:r>
              <a:rPr lang="zh-CN" altLang="en-US" sz="1600" dirty="0"/>
              <a:t>期权</a:t>
            </a:r>
            <a:r>
              <a:rPr lang="en-US" altLang="zh-CN" sz="1600" dirty="0"/>
              <a:t>)</a:t>
            </a:r>
            <a:r>
              <a:rPr lang="zh-CN" altLang="en-US" sz="1600" dirty="0"/>
              <a:t> 、 上期所、郑商所 </a:t>
            </a:r>
            <a:r>
              <a:rPr lang="en-US" altLang="zh-CN" sz="1600" dirty="0"/>
              <a:t>(</a:t>
            </a:r>
            <a:r>
              <a:rPr lang="zh-CN" altLang="en-US" sz="1600" dirty="0"/>
              <a:t>商品期权</a:t>
            </a:r>
            <a:r>
              <a:rPr lang="en-US" altLang="zh-CN" sz="1600" dirty="0"/>
              <a:t>)</a:t>
            </a:r>
            <a:r>
              <a:rPr lang="zh-CN" altLang="en-US" sz="1600" dirty="0"/>
              <a:t>、大商所、广期所进行交易</a:t>
            </a:r>
            <a:endParaRPr lang="en-US" altLang="zh-CN" sz="1600" dirty="0"/>
          </a:p>
          <a:p>
            <a:pPr marL="342900" indent="-342900">
              <a:spcAft>
                <a:spcPts val="50"/>
              </a:spcAft>
              <a:buFont typeface="Arial" panose="020B0604020202020204" pitchFamily="34" charset="0"/>
              <a:buChar char="•"/>
              <a:defRPr/>
            </a:pPr>
            <a:r>
              <a:rPr lang="zh-CN" altLang="en-US" sz="1600" dirty="0"/>
              <a:t>期权品种为香草期权：</a:t>
            </a:r>
            <a:endParaRPr lang="en-US" altLang="zh-CN" sz="1600" dirty="0"/>
          </a:p>
          <a:p>
            <a:pPr marL="800100" lvl="1" indent="-342900">
              <a:spcAft>
                <a:spcPts val="50"/>
              </a:spcAft>
              <a:buFont typeface="Arial" panose="020B0604020202020204" pitchFamily="34" charset="0"/>
              <a:buChar char="•"/>
              <a:defRPr/>
            </a:pPr>
            <a:r>
              <a:rPr lang="zh-CN" altLang="en-US" sz="1600" dirty="0"/>
              <a:t>欧式期权 （多数的</a:t>
            </a:r>
            <a:r>
              <a:rPr lang="en-US" altLang="zh-CN" sz="1600" dirty="0"/>
              <a:t>ETF</a:t>
            </a:r>
            <a:r>
              <a:rPr lang="zh-CN" altLang="en-US" sz="1600" dirty="0"/>
              <a:t>期权）</a:t>
            </a:r>
            <a:endParaRPr lang="en-US" altLang="zh-CN" sz="1600" dirty="0"/>
          </a:p>
          <a:p>
            <a:pPr marL="800100" lvl="1" indent="-342900">
              <a:spcAft>
                <a:spcPts val="50"/>
              </a:spcAft>
              <a:buFont typeface="Arial" panose="020B0604020202020204" pitchFamily="34" charset="0"/>
              <a:buChar char="•"/>
              <a:defRPr/>
            </a:pPr>
            <a:r>
              <a:rPr lang="zh-CN" altLang="en-US" sz="1600" dirty="0"/>
              <a:t>美式期权 （多数商品期权）</a:t>
            </a:r>
            <a:endParaRPr lang="en-US" altLang="zh-CN" sz="1600" dirty="0"/>
          </a:p>
        </p:txBody>
      </p:sp>
      <p:sp>
        <p:nvSpPr>
          <p:cNvPr id="7" name="文本框 6"/>
          <p:cNvSpPr txBox="1"/>
          <p:nvPr/>
        </p:nvSpPr>
        <p:spPr>
          <a:xfrm>
            <a:off x="375918" y="930541"/>
            <a:ext cx="1849923" cy="369332"/>
          </a:xfrm>
          <a:prstGeom prst="rect">
            <a:avLst/>
          </a:prstGeom>
          <a:solidFill>
            <a:srgbClr val="9C0308"/>
          </a:solidFill>
        </p:spPr>
        <p:txBody>
          <a:bodyPr wrap="square" rtlCol="0">
            <a:spAutoFit/>
          </a:bodyPr>
          <a:lstStyle/>
          <a:p>
            <a:pPr marL="0" marR="0" lvl="0" indent="0" algn="ctr" defTabSz="914400" rtl="0" eaLnBrk="1" fontAlgn="auto" latinLnBrk="0" hangingPunct="1">
              <a:spcAft>
                <a:spcPts val="50"/>
              </a:spcAft>
              <a:buClrTx/>
              <a:buSzTx/>
              <a:buFontTx/>
              <a:buNone/>
              <a:defRPr/>
            </a:pPr>
            <a:r>
              <a:rPr kumimoji="0" lang="zh-CN" altLang="en-US" sz="1800" b="0" i="0" u="none" strike="noStrike" kern="1200" cap="none" spc="0" normalizeH="0" baseline="0" noProof="0">
                <a:ln>
                  <a:noFill/>
                </a:ln>
                <a:solidFill>
                  <a:prstClr val="white"/>
                </a:solidFill>
                <a:effectLst/>
                <a:uLnTx/>
                <a:uFillTx/>
                <a:cs typeface="+mn-ea"/>
                <a:sym typeface="+mn-lt"/>
              </a:rPr>
              <a:t>场内衍生品</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8" name="图片 7"/>
          <p:cNvPicPr>
            <a:picLocks noChangeAspect="1"/>
          </p:cNvPicPr>
          <p:nvPr/>
        </p:nvPicPr>
        <p:blipFill>
          <a:blip r:embed="rId3"/>
          <a:stretch>
            <a:fillRect/>
          </a:stretch>
        </p:blipFill>
        <p:spPr>
          <a:xfrm>
            <a:off x="7426991" y="2558917"/>
            <a:ext cx="4551143" cy="4326467"/>
          </a:xfrm>
          <a:prstGeom prst="rect">
            <a:avLst/>
          </a:prstGeom>
        </p:spPr>
      </p:pic>
      <p:sp>
        <p:nvSpPr>
          <p:cNvPr id="13" name="矩形 12"/>
          <p:cNvSpPr/>
          <p:nvPr/>
        </p:nvSpPr>
        <p:spPr>
          <a:xfrm>
            <a:off x="8390823" y="5701948"/>
            <a:ext cx="3587311" cy="507967"/>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654756" y="2527672"/>
            <a:ext cx="6041261" cy="4163404"/>
          </a:xfrm>
          <a:prstGeom prst="rect">
            <a:avLst/>
          </a:prstGeom>
        </p:spPr>
      </p:pic>
      <p:sp>
        <p:nvSpPr>
          <p:cNvPr id="12" name="矩形 11"/>
          <p:cNvSpPr/>
          <p:nvPr/>
        </p:nvSpPr>
        <p:spPr>
          <a:xfrm>
            <a:off x="1300879" y="3795689"/>
            <a:ext cx="740780" cy="185195"/>
          </a:xfrm>
          <a:prstGeom prst="rect">
            <a:avLst/>
          </a:prstGeom>
          <a:noFill/>
          <a:ln w="38100">
            <a:solidFill>
              <a:srgbClr val="9C030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2FiZDIzMjBhYjY3YjcwYmIxYWI1NjM4YzVmYjEyMDMifQ=="/>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147.731"/>
  <p:tag name="OUTPUTTYPE" val="PNG"/>
  <p:tag name="IGUANATEXVERSION" val="160"/>
  <p:tag name="LATEXADDIN" val="\documentclass{article}&#10;\usepackage{amsmath}&#10;\pagestyle{empty}&#10;\begin{document}&#10;&#10; $$&#10; f_{t,j}=a_j^{*} f_{t+1,j-1} + b_j^{*} f_{t+1,j}+c_j^{*} f_{t+1,j+1}&#10; $$&#10;&#10;&#10;\end{document}"/>
  <p:tag name="IGUANATEXSIZE" val="20"/>
  <p:tag name="IGUANATEXCURSOR" val="157"/>
  <p:tag name="TRANSPARENCY" val="True"/>
  <p:tag name="LATEXENGINEID" val="0"/>
  <p:tag name="TEMPFOLDER" val="E:\研究生\研三\社团\QTA\QTA内培\latex"/>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57.6303"/>
  <p:tag name="ORIGINALWIDTH" val="2317.96"/>
  <p:tag name="OUTPUTTYPE" val="PNG"/>
  <p:tag name="IGUANATEXVERSION" val="160"/>
  <p:tag name="LATEXADDIN" val="\documentclass{article}&#10;\usepackage{amsmath}&#10;\pagestyle{empty}&#10;\begin{document}&#10;&#10;&#10;$$&#10; \begin{aligned}&#10;  a_j^{*}&amp;=\frac{1}{1+ r \Delta t}  \left(-\frac{1}{2}(r-q)j \Delta t +\frac{1}{2} \sigma^2 j^2 \Delta t \right)\\&#10;  b_j^{*}&amp;=\frac{1}{1+ r \Delta t}  \left(1-\sigma^2 j^2 \Delta t  \right)\\&#10;  c_j^{*}&amp;=\frac{1}{1+ r \Delta t}  \left(\frac{1}{2}(r-q)j \Delta t +\frac{1}{2} \sigma^2 j^2 \Delta t \right)&#10; \end{aligned} &#10; $$&#10;&#10;\end{document}"/>
  <p:tag name="IGUANATEXSIZE" val="20"/>
  <p:tag name="IGUANATEXCURSOR" val="425"/>
  <p:tag name="TRANSPARENCY" val="True"/>
  <p:tag name="LATEXENGINEID" val="0"/>
  <p:tag name="TEMPFOLDER" val="E:\研究生\研三\社团\QTA\QTA内培\latex"/>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147.731"/>
  <p:tag name="OUTPUTTYPE" val="PNG"/>
  <p:tag name="IGUANATEXVERSION" val="160"/>
  <p:tag name="LATEXADDIN" val="\documentclass{article}&#10;\usepackage{amsmath}&#10;\pagestyle{empty}&#10;\begin{document}&#10;&#10; $$&#10; f_{t,j}=a_j^{*} f_{t+1,j-1} + b_j^{*} f_{t+1,j}+c_j^{*} f_{t+1,j+1}&#10; $$&#10;&#10;&#10;\end{document}"/>
  <p:tag name="IGUANATEXSIZE" val="20"/>
  <p:tag name="IGUANATEXCURSOR" val="157"/>
  <p:tag name="TRANSPARENCY" val="True"/>
  <p:tag name="LATEXENGINEID" val="0"/>
  <p:tag name="TEMPFOLDER" val="E:\研究生\研三\社团\QTA\QTA内培\latex"/>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239.22"/>
  <p:tag name="OUTPUTTYPE" val="PNG"/>
  <p:tag name="IGUANATEXVERSION" val="160"/>
  <p:tag name="LATEXADDIN" val="\documentclass{article}&#10;\usepackage{amsmath}&#10;\pagestyle{empty}&#10;\begin{document}&#10;&#10;$$&#10; f_{N,j}=max(K-j\Delta S,0), j=0,1,\cdots,M&#10; $$&#10;&#10;&#10;\end{document}"/>
  <p:tag name="IGUANATEXSIZE" val="20"/>
  <p:tag name="IGUANATEXCURSOR" val="131"/>
  <p:tag name="TRANSPARENCY" val="True"/>
  <p:tag name="LATEXENGINEID" val="0"/>
  <p:tag name="TEMPFOLDER" val="E:\研究生\研三\社团\QTA\QTA内培\latex"/>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05.587"/>
  <p:tag name="OUTPUTTYPE" val="PNG"/>
  <p:tag name="IGUANATEXVERSION" val="160"/>
  <p:tag name="LATEXADDIN" val="\documentclass{article}&#10;\usepackage{amsmath}&#10;\pagestyle{empty}&#10;\begin{document}&#10;&#10;$$&#10; f_{t,0}=K,t=0,1,\cdots,N&#10; $$&#10;&#10;&#10;\end{document}"/>
  <p:tag name="IGUANATEXSIZE" val="20"/>
  <p:tag name="IGUANATEXCURSOR" val="113"/>
  <p:tag name="TRANSPARENCY" val="True"/>
  <p:tag name="LATEXENGINEID" val="0"/>
  <p:tag name="TEMPFOLDER" val="E:\研究生\研三\社团\QTA\QTA内培\latex"/>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14.586"/>
  <p:tag name="OUTPUTTYPE" val="PNG"/>
  <p:tag name="IGUANATEXVERSION" val="160"/>
  <p:tag name="LATEXADDIN" val="\documentclass{article}&#10;\usepackage{amsmath}&#10;\pagestyle{empty}&#10;\begin{document}&#10;&#10;$$&#10; f_{t,M}=0,t=0,1,\cdots,N&#10; $$&#10;&#10;&#10;\end{document}"/>
  <p:tag name="IGUANATEXSIZE" val="20"/>
  <p:tag name="IGUANATEXCURSOR" val="113"/>
  <p:tag name="TRANSPARENCY" val="True"/>
  <p:tag name="LATEXENGINEID" val="0"/>
  <p:tag name="TEMPFOLDER" val="E:\研究生\研三\社团\QTA\QTA内培\latex"/>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992.126"/>
  <p:tag name="OUTPUTTYPE" val="PNG"/>
  <p:tag name="IGUANATEXVERSION" val="160"/>
  <p:tag name="LATEXADDIN" val="\documentclass{article}&#10;\usepackage{amsmath}&#10;\pagestyle{empty}&#10;\begin{document}&#10;&#10;$$&#10; \frac{\partial f}{\partial S}=\frac{f_{t,j+1}-f_{t,j}}{\Delta S}&#10; $$&#10;&#10;&#10;\end{document}"/>
  <p:tag name="IGUANATEXSIZE" val="20"/>
  <p:tag name="IGUANATEXCURSOR" val="153"/>
  <p:tag name="TRANSPARENCY" val="True"/>
  <p:tag name="LATEXENGINEID" val="0"/>
  <p:tag name="TEMPFOLDER" val="E:\研究生\研三\社团\QTA\QTA内培\latex"/>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982.3771"/>
  <p:tag name="OUTPUTTYPE" val="PNG"/>
  <p:tag name="IGUANATEXVERSION" val="160"/>
  <p:tag name="LATEXADDIN" val="\documentclass{article}&#10;\usepackage{amsmath}&#10;\pagestyle{empty}&#10;\begin{document}&#10;&#10;$$&#10; \frac{\partial f}{\partial t}=\frac{f_{t+1,j}-f_{t,j}}{\Delta t}&#10; $$&#10;&#10;&#10;\end{document}"/>
  <p:tag name="IGUANATEXSIZE" val="20"/>
  <p:tag name="IGUANATEXCURSOR" val="153"/>
  <p:tag name="TRANSPARENCY" val="True"/>
  <p:tag name="LATEXENGINEID" val="0"/>
  <p:tag name="TEMPFOLDER" val="E:\研究生\研三\社团\QTA\QTA内培\latex"/>
  <p:tag name="LATEXFORMHEIGHT" val="32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561.305"/>
  <p:tag name="OUTPUTTYPE" val="PNG"/>
  <p:tag name="IGUANATEXVERSION" val="160"/>
  <p:tag name="LATEXADDIN" val="\documentclass{article}&#10;\usepackage{amsmath}&#10;\pagestyle{empty}&#10;\begin{document}&#10;&#10; $$&#10; \frac{\partial^2 f}{S^2}=\frac{f_{t,j+1}+f_{t,j-1}-2f_{t,j}}{\Delta S^2}&#10; $$&#10;&#10;&#10;\end{document}"/>
  <p:tag name="IGUANATEXSIZE" val="20"/>
  <p:tag name="IGUANATEXCURSOR" val="162"/>
  <p:tag name="TRANSPARENCY" val="True"/>
  <p:tag name="LATEXENGINEID" val="0"/>
  <p:tag name="TEMPFOLDER" val="E:\研究生\研三\社团\QTA\QTA内培\latex"/>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367.454"/>
  <p:tag name="OUTPUTTYPE" val="PNG"/>
  <p:tag name="IGUANATEXVERSION" val="160"/>
  <p:tag name="LATEXADDIN" val="\documentclass{article}&#10;\usepackage{amsmath}&#10;\pagestyle{empty}&#10;\begin{document}&#10;&#10;$$&#10; \frac{f_{t+1,j}-f_{t,j}}{\Delta t}+(r-q)j \Delta S \frac{f_{t,j+1}-f_{t,j-1}}{2\Delta S} +\frac{1}{2}\sigma^2 j^2 \Delta S^2 \frac{f_{t,j+1}+f_{t,j-1}-2f_{t,j}}{\Delta S^2}=r f_{t,j}&#10; $$&#10;&#10;&#10;\end{document}"/>
  <p:tag name="IGUANATEXSIZE" val="20"/>
  <p:tag name="IGUANATEXCURSOR" val="271"/>
  <p:tag name="TRANSPARENCY" val="True"/>
  <p:tag name="LATEXENGINEID" val="0"/>
  <p:tag name="TEMPFOLDER" val="E:\研究生\研三\社团\QTA\QTA内培\latex"/>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043.12"/>
  <p:tag name="OUTPUTTYPE" val="PNG"/>
  <p:tag name="IGUANATEXVERSION" val="160"/>
  <p:tag name="LATEXADDIN" val="\documentclass{article}&#10;\usepackage{amsmath}&#10;\pagestyle{empty}&#10;\begin{document}&#10;&#10;$$&#10; \begin{aligned}&#10;  j&amp;=1,2,\cdots,M-1\\&#10;  i&amp;=1,2,\cdots,N-1&#10; \end{aligned}&#10; $$&#10;&#10;&#10;\end{document}"/>
  <p:tag name="IGUANATEXSIZE" val="20"/>
  <p:tag name="IGUANATEXCURSOR" val="161"/>
  <p:tag name="TRANSPARENCY" val="True"/>
  <p:tag name="LATEXENGINEID" val="0"/>
  <p:tag name="TEMPFOLDER" val="E:\研究生\研三\社团\QTA\QTA内培\latex"/>
  <p:tag name="LATEXFORMHEIGHT" val="320"/>
  <p:tag name="LATEXFORMWIDTH" val="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883.015"/>
  <p:tag name="OUTPUTTYPE" val="PNG"/>
  <p:tag name="IGUANATEXVERSION" val="160"/>
  <p:tag name="LATEXADDIN" val="\documentclass{article}&#10;\usepackage{amsmath}&#10;\pagestyle{empty}&#10;\begin{document}&#10;&#10;&#10;$$&#10; a_j f_{t,j-1} +b_j f_{t,j}+c_j f_{t,j+1}=f_{t+1,j}&#10; $$&#10;&#10;\end{document}"/>
  <p:tag name="IGUANATEXSIZE" val="20"/>
  <p:tag name="IGUANATEXCURSOR" val="140"/>
  <p:tag name="TRANSPARENCY" val="True"/>
  <p:tag name="LATEXENGINEID" val="0"/>
  <p:tag name="TEMPFOLDER" val="E:\研究生\研三\社团\QTA\QTA内培\latex"/>
  <p:tag name="LATEXFORMHEIGHT" val="320"/>
  <p:tag name="LATEXFORMWIDTH" val="38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754.4056"/>
  <p:tag name="ORIGINALWIDTH" val="1679.04"/>
  <p:tag name="OUTPUTTYPE" val="PNG"/>
  <p:tag name="IGUANATEXVERSION" val="160"/>
  <p:tag name="LATEXADDIN" val="\documentclass{article}&#10;\usepackage{amsmath}&#10;\pagestyle{empty}&#10;\begin{document}&#10;&#10;$$&#10; \begin{aligned}&#10;  a_j&amp;=\frac{1}{2}(r-q)j \Delta t -\frac{1}{2} \sigma^2 j^2 \Delta t\\&#10;  b_j&amp;=1+\sigma^2 j^2 \Delta t + r \Delta t\\&#10;  c_j&amp;=-\frac{1}{2}(r-q)j \Delta t -\frac{1}{2} \sigma^2 j^2 \Delta t&#10; \end{aligned}  &#10; $$&#10;&#10;&#10;\end{document}"/>
  <p:tag name="IGUANATEXSIZE" val="20"/>
  <p:tag name="IGUANATEXCURSOR" val="308"/>
  <p:tag name="TRANSPARENCY" val="True"/>
  <p:tag name="LATEXENGINEID" val="0"/>
  <p:tag name="TEMPFOLDER" val="E:\研究生\研三\社团\QTA\QTA内培\latex"/>
  <p:tag name="LATEXFORMHEIGHT" val="320"/>
  <p:tag name="LATEXFORMWIDTH" val="38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883.015"/>
  <p:tag name="OUTPUTTYPE" val="PNG"/>
  <p:tag name="IGUANATEXVERSION" val="160"/>
  <p:tag name="LATEXADDIN" val="\documentclass{article}&#10;\usepackage{amsmath}&#10;\pagestyle{empty}&#10;\begin{document}&#10;&#10;&#10;$$&#10; a_j f_{t,j-1} +b_j f_{t,j}+c_j f_{t,j+1}=f_{t+1,j}&#10; $$&#10;&#10;\end{document}"/>
  <p:tag name="IGUANATEXSIZE" val="20"/>
  <p:tag name="IGUANATEXCURSOR" val="140"/>
  <p:tag name="TRANSPARENCY" val="True"/>
  <p:tag name="LATEXENGINEID" val="0"/>
  <p:tag name="TEMPFOLDER" val="E:\研究生\研三\社团\QTA\QTA内培\latex"/>
  <p:tag name="LATEXFORMHEIGHT" val="320"/>
  <p:tag name="LATEXFORMWIDTH" val="38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188.601"/>
  <p:tag name="OUTPUTTYPE" val="PNG"/>
  <p:tag name="IGUANATEXVERSION" val="160"/>
  <p:tag name="LATEXADDIN" val="\documentclass{article}&#10;\usepackage{amsmath,amssymb,amsfonts}&#10;\pagestyle{empty}&#10;\begin{document}&#10;&#10;&#10;$$&#10; C=e^{-rT}\mathbb{E}[(\overline{S}-K)^{+}]&#10; $$&#10;&#10;\end{document}"/>
  <p:tag name="IGUANATEXSIZE" val="20"/>
  <p:tag name="IGUANATEXCURSOR" val="61"/>
  <p:tag name="TRANSPARENCY" val="True"/>
  <p:tag name="LATEXENGINEID" val="0"/>
  <p:tag name="TEMPFOLDER" val="E:\研究生\研三\社团\QTA\QTA内培\latex"/>
  <p:tag name="LATEXFORMHEIGHT" val="308"/>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3053.618"/>
  <p:tag name="OUTPUTTYPE" val="PNG"/>
  <p:tag name="IGUANATEXVERSION" val="160"/>
  <p:tag name="LATEXADDIN" val="\documentclass{article}&#10;\usepackage{amsmath,amssymb,amsfonts}&#10;\pagestyle{empty}&#10;\begin{document}&#10;&#10;$$&#10; A=\mathbb{E}[h(X)]=\int h(x)f(x) dx \implies \hat{A}(n)=\frac{1}{N}\sum_{i=1}^{N}h(X_i)&#10; $$&#10;&#10;&#10;\end{document}"/>
  <p:tag name="IGUANATEXSIZE" val="20"/>
  <p:tag name="IGUANATEXCURSOR" val="61"/>
  <p:tag name="TRANSPARENCY" val="True"/>
  <p:tag name="LATEXENGINEID" val="0"/>
  <p:tag name="TEMPFOLDER" val="E:\研究生\研三\社团\QTA\QTA内培\latex"/>
  <p:tag name="LATEXFORMHEIGHT" val="320"/>
  <p:tag name="LATEXFORMWIDTH" val="38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62.9547"/>
  <p:tag name="ORIGINALWIDTH" val="3973.003"/>
  <p:tag name="OUTPUTTYPE" val="PNG"/>
  <p:tag name="IGUANATEXVERSION" val="160"/>
  <p:tag name="LATEXADDIN" val="\documentclass{article}&#10;\usepackage{amsmath,amssymb,amsfonts}&#10;\pagestyle{empty}&#10;\begin{document}&#10;&#10;$$&#10; A=\int h(x)\frac{f(x)}{g(x)}g(x) dx=\widetilde{\mathbb{E}}[h(X)\frac{f(X)}{g(X)}] \implies \hat{A}(n)=\frac{1}{N}\sum_{i=1}^{N}h(X_i) \frac{f(X_i)}{g(X_i)}&#10; $$&#10;&#10;&#10;\end{document}"/>
  <p:tag name="IGUANATEXSIZE" val="20"/>
  <p:tag name="IGUANATEXCURSOR" val="61"/>
  <p:tag name="TRANSPARENCY" val="True"/>
  <p:tag name="LATEXENGINEID" val="0"/>
  <p:tag name="TEMPFOLDER" val="E:\研究生\研三\社团\QTA\QTA内培\latex"/>
  <p:tag name="LATEXFORMHEIGHT" val="320"/>
  <p:tag name="LATEXFORMWIDTH" val="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996.25"/>
  <p:tag name="OUTPUTTYPE" val="PNG"/>
  <p:tag name="IGUANATEXVERSION" val="160"/>
  <p:tag name="LATEXADDIN" val="\documentclass{article}&#10;\usepackage{amsmath}&#10;\pagestyle{empty}&#10;\begin{document}&#10;&#10;$$&#10; \frac{\partial f}{\partial t}+(r-q)S\frac{\partial f}{\partial S}+\frac{1}{2} \sigma^2 S^2 \frac{\partial^2 f}{S^2} =r f&#10; $$&#10;&#10;&#10;\end{document}"/>
  <p:tag name="IGUANATEXSIZE" val="20"/>
  <p:tag name="IGUANATEXCURSOR" val="209"/>
  <p:tag name="TRANSPARENCY" val="True"/>
  <p:tag name="LATEXENGINEID" val="0"/>
  <p:tag name="TEMPFOLDER" val="E:\研究生\研三\社团\QTA\QTA内培\latex"/>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371.579"/>
  <p:tag name="OUTPUTTYPE" val="PNG"/>
  <p:tag name="IGUANATEXVERSION" val="160"/>
  <p:tag name="LATEXADDIN" val="\documentclass{article}&#10;\usepackage{amsmath}&#10;\pagestyle{empty}&#10;\begin{document}&#10;&#10;$$&#10; \frac{\partial f}{\partial S}=\frac{f_{t+1,j+1}-f_{t+1,j-1}}{2\Delta S}&#10; $$&#10;&#10;&#10;\end{document}"/>
  <p:tag name="IGUANATEXSIZE" val="20"/>
  <p:tag name="IGUANATEXCURSOR" val="160"/>
  <p:tag name="TRANSPARENCY" val="True"/>
  <p:tag name="LATEXENGINEID" val="0"/>
  <p:tag name="TEMPFOLDER" val="E:\研究生\研三\社团\QTA\QTA内培\latex"/>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939.258"/>
  <p:tag name="OUTPUTTYPE" val="PNG"/>
  <p:tag name="IGUANATEXVERSION" val="160"/>
  <p:tag name="LATEXADDIN" val="\documentclass{article}&#10;\usepackage{amsmath}&#10;\pagestyle{empty}&#10;\begin{document}&#10;&#10;$$&#10; \frac{\partial^2 f}{S^2}=\frac{f_{t+1,j+1}+f_{t+1,j-1}-2f_{t+1,j}}{\Delta S^2}&#10; $$&#10;&#10;&#10;\end{document}"/>
  <p:tag name="IGUANATEXSIZE" val="20"/>
  <p:tag name="IGUANATEXCURSOR" val="167"/>
  <p:tag name="TRANSPARENCY" val="True"/>
  <p:tag name="LATEXENGINEID" val="0"/>
  <p:tag name="TEMPFOLDER" val="E:\研究生\研三\社团\QTA\QTA内培\latex"/>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97.375"/>
  <p:tag name="OUTPUTTYPE" val="PNG"/>
  <p:tag name="IGUANATEXVERSION" val="160"/>
  <p:tag name="LATEXADDIN" val="\documentclass{article}&#10;\usepackage{amsmath}&#10;\pagestyle{empty}&#10;\begin{document}&#10;&#10;$$&#10; \frac{f_{t+1,j}-f_{t,j}}{\Delta t}+(r-q)j \Delta S \frac{f_{t+1,j+1}-f_{t+1,j-1}}{2\Delta S} +\frac{1}{2}\sigma^2 j^2 \Delta S^2 \frac{f_{t+1,j+1}+f_{t+1,j-1}-2f_{t+1,j}}{\Delta S^2}=r f_{t,j}&#10; $$&#10;&#10;&#10;\end{document}"/>
  <p:tag name="IGUANATEXSIZE" val="20"/>
  <p:tag name="IGUANATEXCURSOR" val="281"/>
  <p:tag name="TRANSPARENCY" val="True"/>
  <p:tag name="LATEXENGINEID" val="0"/>
  <p:tag name="TEMPFOLDER" val="E:\研究生\研三\社团\QTA\QTA内培\latex"/>
  <p:tag name="LATEXFORMHEIGHT" val="320"/>
  <p:tag name="LATEXFORMWIDTH" val="385"/>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ja3perg">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14727</Words>
  <Application>Microsoft Office PowerPoint</Application>
  <PresentationFormat>宽屏</PresentationFormat>
  <Paragraphs>2093</Paragraphs>
  <Slides>128</Slides>
  <Notes>93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128</vt:i4>
      </vt:variant>
    </vt:vector>
  </HeadingPairs>
  <TitlesOfParts>
    <vt:vector size="146" baseType="lpstr">
      <vt:lpstr>-apple-system</vt:lpstr>
      <vt:lpstr>Google Sans</vt:lpstr>
      <vt:lpstr>MicrosoftYaHei</vt:lpstr>
      <vt:lpstr>PingFang SC</vt:lpstr>
      <vt:lpstr>等线</vt:lpstr>
      <vt:lpstr>等线 Light</vt:lpstr>
      <vt:lpstr>黑体</vt:lpstr>
      <vt:lpstr>楷体</vt:lpstr>
      <vt:lpstr>宋体</vt:lpstr>
      <vt:lpstr>微软雅黑</vt:lpstr>
      <vt:lpstr>Arial</vt:lpstr>
      <vt:lpstr>Calibri</vt:lpstr>
      <vt:lpstr>Cambria Math</vt:lpstr>
      <vt:lpstr>Consolas</vt:lpstr>
      <vt:lpstr>Times New Roman</vt:lpstr>
      <vt:lpstr>Wingdings</vt:lpstr>
      <vt:lpstr>Office 主题​​</vt:lpstr>
      <vt:lpstr>Office 主题</vt:lpstr>
      <vt:lpstr>PowerPoint 演示文稿</vt:lpstr>
      <vt:lpstr>PowerPoint 演示文稿</vt:lpstr>
      <vt:lpstr>期权定价模型——Black-Scholes-Metron Model</vt:lpstr>
      <vt:lpstr>期权定价模型——Black-Scholes-Metron Model</vt:lpstr>
      <vt:lpstr>期权定价模型——Black-Scholes-Metron Model</vt:lpstr>
      <vt:lpstr>期权定价模型——Black-Scholes-Metron Model</vt:lpstr>
      <vt:lpstr>期权定价模型-Binomial Trees</vt:lpstr>
      <vt:lpstr>期权定价模型-Binomial Trees</vt:lpstr>
      <vt:lpstr>期权定价模型-Binomial Trees</vt:lpstr>
      <vt:lpstr>期权定价模型-Binomial Trees</vt:lpstr>
      <vt:lpstr>期权定价模型-Binomial Trees</vt:lpstr>
      <vt:lpstr>期权定价模型-Binomial Trees</vt:lpstr>
      <vt:lpstr>期权定价模型-Binomial Trees</vt:lpstr>
      <vt:lpstr>PowerPoint 演示文稿</vt:lpstr>
      <vt:lpstr>有限差分法</vt:lpstr>
      <vt:lpstr>有限差分法</vt:lpstr>
      <vt:lpstr>有限差分法</vt:lpstr>
      <vt:lpstr>有限差分法</vt:lpstr>
      <vt:lpstr>有限差分法</vt:lpstr>
      <vt:lpstr>显式有限差分法</vt:lpstr>
      <vt:lpstr>显式有限差分法</vt:lpstr>
      <vt:lpstr>隐式有限差分法</vt:lpstr>
      <vt:lpstr>隐式有限差分法</vt:lpstr>
      <vt:lpstr>隐式有限差分法</vt:lpstr>
      <vt:lpstr>有限差分法对比</vt:lpstr>
      <vt:lpstr>蒙特卡洛模拟</vt:lpstr>
      <vt:lpstr>蒙特卡洛模拟</vt:lpstr>
      <vt:lpstr>蒙特卡洛模拟</vt:lpstr>
      <vt:lpstr>方差缩减法</vt:lpstr>
      <vt:lpstr>方差缩减法</vt:lpstr>
      <vt:lpstr>方差缩减法</vt:lpstr>
      <vt:lpstr>其他方差缩减技巧</vt:lpstr>
      <vt:lpstr>其他方差缩减技巧</vt:lpstr>
      <vt:lpstr>PowerPoint 演示文稿</vt:lpstr>
      <vt:lpstr>The Greeks</vt:lpstr>
      <vt:lpstr>Delta</vt:lpstr>
      <vt:lpstr>Delta</vt:lpstr>
      <vt:lpstr>Delta</vt:lpstr>
      <vt:lpstr>Gamma</vt:lpstr>
      <vt:lpstr>Gamma</vt:lpstr>
      <vt:lpstr>Theta</vt:lpstr>
      <vt:lpstr>Vega &amp; Rho</vt:lpstr>
      <vt:lpstr>Volatility Strategy </vt:lpstr>
      <vt:lpstr>期权组合构建</vt:lpstr>
      <vt:lpstr>期权组合构建：垂直差价组合</vt:lpstr>
      <vt:lpstr>期权组合套利策略：利用定价误差</vt:lpstr>
      <vt:lpstr>期权组合构建：垂直差价组合</vt:lpstr>
      <vt:lpstr>期权组合套利策略：利用定价误差</vt:lpstr>
      <vt:lpstr>期权组合构建：水平差价组合&amp;对角组合</vt:lpstr>
      <vt:lpstr>期权组合构建：看涨+看跌组合</vt:lpstr>
      <vt:lpstr>交易波动率：利用Straddle</vt:lpstr>
      <vt:lpstr>交易波动率：利用Straddle</vt:lpstr>
      <vt:lpstr>PowerPoint 演示文稿</vt:lpstr>
      <vt:lpstr>PowerPoint 演示文稿</vt:lpstr>
      <vt:lpstr>动态Delta对冲</vt:lpstr>
      <vt:lpstr>动态Delta对冲</vt:lpstr>
      <vt:lpstr>动态Delta对冲</vt:lpstr>
      <vt:lpstr>动态Delta对冲</vt:lpstr>
      <vt:lpstr>动态Delta对冲</vt:lpstr>
      <vt:lpstr>损益归因分析-pnl构成</vt:lpstr>
      <vt:lpstr>损益归因分析-pnl构成</vt:lpstr>
      <vt:lpstr>损益归因分析-pnl构成</vt:lpstr>
      <vt:lpstr>损益归因分析-pnl构成</vt:lpstr>
      <vt:lpstr>损益归因分析-pnl构成</vt:lpstr>
      <vt:lpstr>损益归因分析-pnl构成</vt:lpstr>
      <vt:lpstr>PowerPoint 演示文稿</vt:lpstr>
      <vt:lpstr>PowerPoint 演示文稿</vt:lpstr>
      <vt:lpstr>波动率概况</vt:lpstr>
      <vt:lpstr>其他特征</vt:lpstr>
      <vt:lpstr>历史波动率---History Volatility</vt:lpstr>
      <vt:lpstr>隐含波动率</vt:lpstr>
      <vt:lpstr>布朗运动性质</vt:lpstr>
      <vt:lpstr>BS微分方程</vt:lpstr>
      <vt:lpstr>PowerPoint 演示文稿</vt:lpstr>
      <vt:lpstr>波动率交易策略</vt:lpstr>
      <vt:lpstr>VIX指数</vt:lpstr>
      <vt:lpstr>VIX指数</vt:lpstr>
      <vt:lpstr>VIX指数</vt:lpstr>
      <vt:lpstr>PowerPoint 演示文稿</vt:lpstr>
      <vt:lpstr>VIX交易策略</vt:lpstr>
      <vt:lpstr>VIX期货</vt:lpstr>
      <vt:lpstr>VXX期权</vt:lpstr>
      <vt:lpstr>已实现波动率</vt:lpstr>
      <vt:lpstr>已实现波动率扩展</vt:lpstr>
      <vt:lpstr>已实现波动率扩展</vt:lpstr>
      <vt:lpstr>已实现波动率扩展</vt:lpstr>
      <vt:lpstr>随机波动率模型</vt:lpstr>
      <vt:lpstr>Volatility Smiles </vt:lpstr>
      <vt:lpstr>局部波动率模型</vt:lpstr>
      <vt:lpstr>PowerPoint 演示文稿</vt:lpstr>
      <vt:lpstr>PowerPoint 演示文稿</vt:lpstr>
      <vt:lpstr>Heston模型——Heston model</vt:lpstr>
      <vt:lpstr>Heston模型</vt:lpstr>
      <vt:lpstr>Heston</vt:lpstr>
      <vt:lpstr>Heston</vt:lpstr>
      <vt:lpstr>Heston</vt:lpstr>
      <vt:lpstr>PowerPoint 演示文稿</vt:lpstr>
      <vt:lpstr>PowerPoint 演示文稿</vt:lpstr>
      <vt:lpstr>我国场内期权品种</vt:lpstr>
      <vt:lpstr>场外期权和奇异期权</vt:lpstr>
      <vt:lpstr>回望期权</vt:lpstr>
      <vt:lpstr>障碍期权</vt:lpstr>
      <vt:lpstr>障碍期权</vt:lpstr>
      <vt:lpstr>障碍期权</vt:lpstr>
      <vt:lpstr>安全气囊</vt:lpstr>
      <vt:lpstr>安全气囊</vt:lpstr>
      <vt:lpstr>安全气囊</vt:lpstr>
      <vt:lpstr>雪球</vt:lpstr>
      <vt:lpstr>雪球</vt:lpstr>
      <vt:lpstr>80/80 结构</vt:lpstr>
      <vt:lpstr>90/90 +价差结构</vt:lpstr>
      <vt:lpstr>累计期权</vt:lpstr>
      <vt:lpstr>累计期权</vt:lpstr>
      <vt:lpstr>累计期权</vt:lpstr>
      <vt:lpstr>累计增强期权</vt:lpstr>
      <vt:lpstr>PowerPoint 演示文稿</vt:lpstr>
      <vt:lpstr>做市基本概念</vt:lpstr>
      <vt:lpstr>做市基本概念</vt:lpstr>
      <vt:lpstr>做市基本概念</vt:lpstr>
      <vt:lpstr>做市基本概念</vt:lpstr>
      <vt:lpstr>做市策略</vt:lpstr>
      <vt:lpstr>做市策略</vt:lpstr>
      <vt:lpstr>做市策略</vt:lpstr>
      <vt:lpstr>做市策略</vt:lpstr>
      <vt:lpstr>做市策略</vt:lpstr>
      <vt:lpstr>做市策略</vt:lpstr>
      <vt:lpstr>做市策略</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期权定价模型-Binomial Trees</dc:title>
  <dc:creator>雨星 顾</dc:creator>
  <cp:lastModifiedBy>雨星 顾</cp:lastModifiedBy>
  <cp:revision>152</cp:revision>
  <dcterms:created xsi:type="dcterms:W3CDTF">2023-10-29T01:50:00Z</dcterms:created>
  <dcterms:modified xsi:type="dcterms:W3CDTF">2023-12-21T11:29:32Z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0739065BB8934D4DAFFAE47EB66A80A5_13</vt:lpwstr>
  </property>
  <property fmtid="{D5CDD505-2E9C-101B-9397-08002B2CF9AE}" pid="3" name="KSOProductBuildVer">
    <vt:lpwstr>2052-12.1.0.15712</vt:lpwstr>
  </property>
</Properties>
</file>